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9"/>
  </p:notesMasterIdLst>
  <p:handoutMasterIdLst>
    <p:handoutMasterId r:id="rId30"/>
  </p:handoutMasterIdLst>
  <p:sldIdLst>
    <p:sldId id="267" r:id="rId6"/>
    <p:sldId id="348" r:id="rId7"/>
    <p:sldId id="340" r:id="rId8"/>
    <p:sldId id="342" r:id="rId9"/>
    <p:sldId id="343" r:id="rId10"/>
    <p:sldId id="346" r:id="rId11"/>
    <p:sldId id="347" r:id="rId12"/>
    <p:sldId id="328" r:id="rId13"/>
    <p:sldId id="339" r:id="rId14"/>
    <p:sldId id="319" r:id="rId15"/>
    <p:sldId id="334" r:id="rId16"/>
    <p:sldId id="335" r:id="rId17"/>
    <p:sldId id="332" r:id="rId18"/>
    <p:sldId id="330" r:id="rId19"/>
    <p:sldId id="316" r:id="rId20"/>
    <p:sldId id="329" r:id="rId21"/>
    <p:sldId id="325" r:id="rId22"/>
    <p:sldId id="336" r:id="rId23"/>
    <p:sldId id="350" r:id="rId24"/>
    <p:sldId id="349" r:id="rId25"/>
    <p:sldId id="351" r:id="rId26"/>
    <p:sldId id="352" r:id="rId27"/>
    <p:sldId id="333" r:id="rId2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8279" autoAdjust="0"/>
  </p:normalViewPr>
  <p:slideViewPr>
    <p:cSldViewPr>
      <p:cViewPr varScale="1">
        <p:scale>
          <a:sx n="64" d="100"/>
          <a:sy n="64" d="100"/>
        </p:scale>
        <p:origin x="1290"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1C06A-B11B-4A72-9B1A-877CD1B31E2E}" type="doc">
      <dgm:prSet loTypeId="urn:microsoft.com/office/officeart/2005/8/layout/pyramid1" loCatId="pyramid" qsTypeId="urn:microsoft.com/office/officeart/2005/8/quickstyle/simple3" qsCatId="simple" csTypeId="urn:microsoft.com/office/officeart/2005/8/colors/accent1_2" csCatId="accent1" phldr="1"/>
      <dgm:spPr/>
    </dgm:pt>
    <dgm:pt modelId="{7BA9C5A7-1A2A-45D2-A5E5-B7C96BAA3CF5}">
      <dgm:prSet phldrT="[Text]" custT="1"/>
      <dgm:spPr/>
      <dgm:t>
        <a:bodyPr/>
        <a:lstStyle/>
        <a:p>
          <a:endParaRPr lang="en-US" sz="3600" dirty="0" smtClean="0"/>
        </a:p>
        <a:p>
          <a:endParaRPr lang="en-US" sz="2400" dirty="0" smtClean="0"/>
        </a:p>
        <a:p>
          <a:r>
            <a:rPr lang="en-US" sz="3600" b="1" dirty="0" smtClean="0"/>
            <a:t>Leader</a:t>
          </a:r>
          <a:endParaRPr lang="en-US" sz="3600" b="1" dirty="0"/>
        </a:p>
      </dgm:t>
    </dgm:pt>
    <dgm:pt modelId="{5BCFCE85-A918-49D4-B006-3B24D29DCC05}" type="parTrans" cxnId="{40299304-0AD2-451E-9909-CF13A3CF2B5E}">
      <dgm:prSet/>
      <dgm:spPr/>
      <dgm:t>
        <a:bodyPr/>
        <a:lstStyle/>
        <a:p>
          <a:endParaRPr lang="en-US"/>
        </a:p>
      </dgm:t>
    </dgm:pt>
    <dgm:pt modelId="{F7C7091C-06E9-4900-AB47-FD94B02396E0}" type="sibTrans" cxnId="{40299304-0AD2-451E-9909-CF13A3CF2B5E}">
      <dgm:prSet/>
      <dgm:spPr/>
      <dgm:t>
        <a:bodyPr/>
        <a:lstStyle/>
        <a:p>
          <a:endParaRPr lang="en-US"/>
        </a:p>
      </dgm:t>
    </dgm:pt>
    <dgm:pt modelId="{E5C2EE2A-95FC-4184-BBCC-078C98B6CCB8}">
      <dgm:prSet phldrT="[Text]" custT="1"/>
      <dgm:spPr/>
      <dgm:t>
        <a:bodyPr/>
        <a:lstStyle/>
        <a:p>
          <a:r>
            <a:rPr lang="en-US" sz="3600" b="1" dirty="0" smtClean="0"/>
            <a:t>Manager</a:t>
          </a:r>
          <a:endParaRPr lang="en-US" sz="3600" b="1" dirty="0"/>
        </a:p>
      </dgm:t>
    </dgm:pt>
    <dgm:pt modelId="{79DC4767-8886-444E-BB81-B3170AE9529A}" type="parTrans" cxnId="{D597C65C-4250-45A2-B175-FDAFF124621C}">
      <dgm:prSet/>
      <dgm:spPr/>
      <dgm:t>
        <a:bodyPr/>
        <a:lstStyle/>
        <a:p>
          <a:endParaRPr lang="en-US"/>
        </a:p>
      </dgm:t>
    </dgm:pt>
    <dgm:pt modelId="{0EF77890-145D-4E27-A11F-258C7F6D1BAB}" type="sibTrans" cxnId="{D597C65C-4250-45A2-B175-FDAFF124621C}">
      <dgm:prSet/>
      <dgm:spPr/>
      <dgm:t>
        <a:bodyPr/>
        <a:lstStyle/>
        <a:p>
          <a:endParaRPr lang="en-US"/>
        </a:p>
      </dgm:t>
    </dgm:pt>
    <dgm:pt modelId="{50E80AFD-11BC-4F1F-91FE-BB69C60CA114}">
      <dgm:prSet phldrT="[Text]" custT="1"/>
      <dgm:spPr/>
      <dgm:t>
        <a:bodyPr/>
        <a:lstStyle/>
        <a:p>
          <a:r>
            <a:rPr lang="en-US" sz="3600" b="1" dirty="0" smtClean="0"/>
            <a:t>Supervisor</a:t>
          </a:r>
          <a:endParaRPr lang="en-US" sz="3600" b="1" dirty="0"/>
        </a:p>
      </dgm:t>
    </dgm:pt>
    <dgm:pt modelId="{D8E29832-CB43-4C4B-B99D-0CBC739BFA80}" type="parTrans" cxnId="{F5F1890D-5A91-4826-A143-A2FD21B2E18E}">
      <dgm:prSet/>
      <dgm:spPr/>
      <dgm:t>
        <a:bodyPr/>
        <a:lstStyle/>
        <a:p>
          <a:endParaRPr lang="en-US"/>
        </a:p>
      </dgm:t>
    </dgm:pt>
    <dgm:pt modelId="{A64C238B-B18B-4EC4-B9AA-7EFF9B37208A}" type="sibTrans" cxnId="{F5F1890D-5A91-4826-A143-A2FD21B2E18E}">
      <dgm:prSet/>
      <dgm:spPr/>
      <dgm:t>
        <a:bodyPr/>
        <a:lstStyle/>
        <a:p>
          <a:endParaRPr lang="en-US"/>
        </a:p>
      </dgm:t>
    </dgm:pt>
    <dgm:pt modelId="{25A47EF7-2D80-41A0-81F4-DE59D49731E7}" type="pres">
      <dgm:prSet presAssocID="{01A1C06A-B11B-4A72-9B1A-877CD1B31E2E}" presName="Name0" presStyleCnt="0">
        <dgm:presLayoutVars>
          <dgm:dir/>
          <dgm:animLvl val="lvl"/>
          <dgm:resizeHandles val="exact"/>
        </dgm:presLayoutVars>
      </dgm:prSet>
      <dgm:spPr/>
    </dgm:pt>
    <dgm:pt modelId="{032338F9-61EB-40B4-9450-34B16B584E6B}" type="pres">
      <dgm:prSet presAssocID="{7BA9C5A7-1A2A-45D2-A5E5-B7C96BAA3CF5}" presName="Name8" presStyleCnt="0"/>
      <dgm:spPr/>
    </dgm:pt>
    <dgm:pt modelId="{4218EC44-D860-422F-8356-434F5B4C4EFB}" type="pres">
      <dgm:prSet presAssocID="{7BA9C5A7-1A2A-45D2-A5E5-B7C96BAA3CF5}" presName="level" presStyleLbl="node1" presStyleIdx="0" presStyleCnt="3">
        <dgm:presLayoutVars>
          <dgm:chMax val="1"/>
          <dgm:bulletEnabled val="1"/>
        </dgm:presLayoutVars>
      </dgm:prSet>
      <dgm:spPr/>
      <dgm:t>
        <a:bodyPr/>
        <a:lstStyle/>
        <a:p>
          <a:endParaRPr lang="en-US"/>
        </a:p>
      </dgm:t>
    </dgm:pt>
    <dgm:pt modelId="{DF74495A-4A2F-48D1-A5AC-6E9DF5C5B43C}" type="pres">
      <dgm:prSet presAssocID="{7BA9C5A7-1A2A-45D2-A5E5-B7C96BAA3CF5}" presName="levelTx" presStyleLbl="revTx" presStyleIdx="0" presStyleCnt="0">
        <dgm:presLayoutVars>
          <dgm:chMax val="1"/>
          <dgm:bulletEnabled val="1"/>
        </dgm:presLayoutVars>
      </dgm:prSet>
      <dgm:spPr/>
      <dgm:t>
        <a:bodyPr/>
        <a:lstStyle/>
        <a:p>
          <a:endParaRPr lang="en-US"/>
        </a:p>
      </dgm:t>
    </dgm:pt>
    <dgm:pt modelId="{4F0BB0C1-C67F-4BFB-B6ED-13773615D3F5}" type="pres">
      <dgm:prSet presAssocID="{E5C2EE2A-95FC-4184-BBCC-078C98B6CCB8}" presName="Name8" presStyleCnt="0"/>
      <dgm:spPr/>
    </dgm:pt>
    <dgm:pt modelId="{F115D980-EFAE-4AB6-B98A-EED88533DB74}" type="pres">
      <dgm:prSet presAssocID="{E5C2EE2A-95FC-4184-BBCC-078C98B6CCB8}" presName="level" presStyleLbl="node1" presStyleIdx="1" presStyleCnt="3">
        <dgm:presLayoutVars>
          <dgm:chMax val="1"/>
          <dgm:bulletEnabled val="1"/>
        </dgm:presLayoutVars>
      </dgm:prSet>
      <dgm:spPr/>
      <dgm:t>
        <a:bodyPr/>
        <a:lstStyle/>
        <a:p>
          <a:endParaRPr lang="en-US"/>
        </a:p>
      </dgm:t>
    </dgm:pt>
    <dgm:pt modelId="{CF567215-1D57-4D46-964B-5D98C5A529DF}" type="pres">
      <dgm:prSet presAssocID="{E5C2EE2A-95FC-4184-BBCC-078C98B6CCB8}" presName="levelTx" presStyleLbl="revTx" presStyleIdx="0" presStyleCnt="0">
        <dgm:presLayoutVars>
          <dgm:chMax val="1"/>
          <dgm:bulletEnabled val="1"/>
        </dgm:presLayoutVars>
      </dgm:prSet>
      <dgm:spPr/>
      <dgm:t>
        <a:bodyPr/>
        <a:lstStyle/>
        <a:p>
          <a:endParaRPr lang="en-US"/>
        </a:p>
      </dgm:t>
    </dgm:pt>
    <dgm:pt modelId="{F8F0DAF5-1915-4D87-BF31-4E2A6CA3BA8B}" type="pres">
      <dgm:prSet presAssocID="{50E80AFD-11BC-4F1F-91FE-BB69C60CA114}" presName="Name8" presStyleCnt="0"/>
      <dgm:spPr/>
    </dgm:pt>
    <dgm:pt modelId="{4A69967C-6F42-4699-B230-0C857ADF3B18}" type="pres">
      <dgm:prSet presAssocID="{50E80AFD-11BC-4F1F-91FE-BB69C60CA114}" presName="level" presStyleLbl="node1" presStyleIdx="2" presStyleCnt="3" custLinFactNeighborX="1124" custLinFactNeighborY="4348">
        <dgm:presLayoutVars>
          <dgm:chMax val="1"/>
          <dgm:bulletEnabled val="1"/>
        </dgm:presLayoutVars>
      </dgm:prSet>
      <dgm:spPr/>
      <dgm:t>
        <a:bodyPr/>
        <a:lstStyle/>
        <a:p>
          <a:endParaRPr lang="en-US"/>
        </a:p>
      </dgm:t>
    </dgm:pt>
    <dgm:pt modelId="{C0550BE8-AC58-4B7F-B256-8FDF6CC5C99E}" type="pres">
      <dgm:prSet presAssocID="{50E80AFD-11BC-4F1F-91FE-BB69C60CA114}" presName="levelTx" presStyleLbl="revTx" presStyleIdx="0" presStyleCnt="0">
        <dgm:presLayoutVars>
          <dgm:chMax val="1"/>
          <dgm:bulletEnabled val="1"/>
        </dgm:presLayoutVars>
      </dgm:prSet>
      <dgm:spPr/>
      <dgm:t>
        <a:bodyPr/>
        <a:lstStyle/>
        <a:p>
          <a:endParaRPr lang="en-US"/>
        </a:p>
      </dgm:t>
    </dgm:pt>
  </dgm:ptLst>
  <dgm:cxnLst>
    <dgm:cxn modelId="{ECEAAB87-C911-4C5E-9DC3-5A867FF7089E}" type="presOf" srcId="{E5C2EE2A-95FC-4184-BBCC-078C98B6CCB8}" destId="{F115D980-EFAE-4AB6-B98A-EED88533DB74}" srcOrd="0" destOrd="0" presId="urn:microsoft.com/office/officeart/2005/8/layout/pyramid1"/>
    <dgm:cxn modelId="{D69A7401-36C0-45E5-93D9-BA290B9FD741}" type="presOf" srcId="{50E80AFD-11BC-4F1F-91FE-BB69C60CA114}" destId="{C0550BE8-AC58-4B7F-B256-8FDF6CC5C99E}" srcOrd="1" destOrd="0" presId="urn:microsoft.com/office/officeart/2005/8/layout/pyramid1"/>
    <dgm:cxn modelId="{40299304-0AD2-451E-9909-CF13A3CF2B5E}" srcId="{01A1C06A-B11B-4A72-9B1A-877CD1B31E2E}" destId="{7BA9C5A7-1A2A-45D2-A5E5-B7C96BAA3CF5}" srcOrd="0" destOrd="0" parTransId="{5BCFCE85-A918-49D4-B006-3B24D29DCC05}" sibTransId="{F7C7091C-06E9-4900-AB47-FD94B02396E0}"/>
    <dgm:cxn modelId="{DE74837B-7C21-4C37-8B24-6FD822F3F657}" type="presOf" srcId="{01A1C06A-B11B-4A72-9B1A-877CD1B31E2E}" destId="{25A47EF7-2D80-41A0-81F4-DE59D49731E7}" srcOrd="0" destOrd="0" presId="urn:microsoft.com/office/officeart/2005/8/layout/pyramid1"/>
    <dgm:cxn modelId="{D597C65C-4250-45A2-B175-FDAFF124621C}" srcId="{01A1C06A-B11B-4A72-9B1A-877CD1B31E2E}" destId="{E5C2EE2A-95FC-4184-BBCC-078C98B6CCB8}" srcOrd="1" destOrd="0" parTransId="{79DC4767-8886-444E-BB81-B3170AE9529A}" sibTransId="{0EF77890-145D-4E27-A11F-258C7F6D1BAB}"/>
    <dgm:cxn modelId="{6A8CC189-2ECA-4876-A878-8FB7531B0675}" type="presOf" srcId="{7BA9C5A7-1A2A-45D2-A5E5-B7C96BAA3CF5}" destId="{DF74495A-4A2F-48D1-A5AC-6E9DF5C5B43C}" srcOrd="1" destOrd="0" presId="urn:microsoft.com/office/officeart/2005/8/layout/pyramid1"/>
    <dgm:cxn modelId="{DA92D4C2-4AC1-4FB7-B3AF-0C52DFC83DB2}" type="presOf" srcId="{50E80AFD-11BC-4F1F-91FE-BB69C60CA114}" destId="{4A69967C-6F42-4699-B230-0C857ADF3B18}" srcOrd="0" destOrd="0" presId="urn:microsoft.com/office/officeart/2005/8/layout/pyramid1"/>
    <dgm:cxn modelId="{F5F1890D-5A91-4826-A143-A2FD21B2E18E}" srcId="{01A1C06A-B11B-4A72-9B1A-877CD1B31E2E}" destId="{50E80AFD-11BC-4F1F-91FE-BB69C60CA114}" srcOrd="2" destOrd="0" parTransId="{D8E29832-CB43-4C4B-B99D-0CBC739BFA80}" sibTransId="{A64C238B-B18B-4EC4-B9AA-7EFF9B37208A}"/>
    <dgm:cxn modelId="{342D7A54-4E1E-4841-ADE6-6EC8428442FD}" type="presOf" srcId="{7BA9C5A7-1A2A-45D2-A5E5-B7C96BAA3CF5}" destId="{4218EC44-D860-422F-8356-434F5B4C4EFB}" srcOrd="0" destOrd="0" presId="urn:microsoft.com/office/officeart/2005/8/layout/pyramid1"/>
    <dgm:cxn modelId="{FDD7582C-95E9-4A8F-90FC-81158536C232}" type="presOf" srcId="{E5C2EE2A-95FC-4184-BBCC-078C98B6CCB8}" destId="{CF567215-1D57-4D46-964B-5D98C5A529DF}" srcOrd="1" destOrd="0" presId="urn:microsoft.com/office/officeart/2005/8/layout/pyramid1"/>
    <dgm:cxn modelId="{68D6EDED-CEAC-4593-9BB6-5FC336A420AF}" type="presParOf" srcId="{25A47EF7-2D80-41A0-81F4-DE59D49731E7}" destId="{032338F9-61EB-40B4-9450-34B16B584E6B}" srcOrd="0" destOrd="0" presId="urn:microsoft.com/office/officeart/2005/8/layout/pyramid1"/>
    <dgm:cxn modelId="{FC827CEE-7E47-4414-838A-326848DE11E0}" type="presParOf" srcId="{032338F9-61EB-40B4-9450-34B16B584E6B}" destId="{4218EC44-D860-422F-8356-434F5B4C4EFB}" srcOrd="0" destOrd="0" presId="urn:microsoft.com/office/officeart/2005/8/layout/pyramid1"/>
    <dgm:cxn modelId="{493B5229-BF37-40D4-9DCA-5E0717A6670E}" type="presParOf" srcId="{032338F9-61EB-40B4-9450-34B16B584E6B}" destId="{DF74495A-4A2F-48D1-A5AC-6E9DF5C5B43C}" srcOrd="1" destOrd="0" presId="urn:microsoft.com/office/officeart/2005/8/layout/pyramid1"/>
    <dgm:cxn modelId="{85260E09-A981-400A-950E-E1FE942AF6CB}" type="presParOf" srcId="{25A47EF7-2D80-41A0-81F4-DE59D49731E7}" destId="{4F0BB0C1-C67F-4BFB-B6ED-13773615D3F5}" srcOrd="1" destOrd="0" presId="urn:microsoft.com/office/officeart/2005/8/layout/pyramid1"/>
    <dgm:cxn modelId="{8A2ECAED-69FB-4265-8C91-17EF5AAFD685}" type="presParOf" srcId="{4F0BB0C1-C67F-4BFB-B6ED-13773615D3F5}" destId="{F115D980-EFAE-4AB6-B98A-EED88533DB74}" srcOrd="0" destOrd="0" presId="urn:microsoft.com/office/officeart/2005/8/layout/pyramid1"/>
    <dgm:cxn modelId="{CA5B2A48-1F20-4F59-9491-1C00B9DF8F54}" type="presParOf" srcId="{4F0BB0C1-C67F-4BFB-B6ED-13773615D3F5}" destId="{CF567215-1D57-4D46-964B-5D98C5A529DF}" srcOrd="1" destOrd="0" presId="urn:microsoft.com/office/officeart/2005/8/layout/pyramid1"/>
    <dgm:cxn modelId="{CBAE37AC-51BA-4E99-B5A8-81BF215D5208}" type="presParOf" srcId="{25A47EF7-2D80-41A0-81F4-DE59D49731E7}" destId="{F8F0DAF5-1915-4D87-BF31-4E2A6CA3BA8B}" srcOrd="2" destOrd="0" presId="urn:microsoft.com/office/officeart/2005/8/layout/pyramid1"/>
    <dgm:cxn modelId="{56F1899C-1B61-4EE5-B3B1-13FA64E93F56}" type="presParOf" srcId="{F8F0DAF5-1915-4D87-BF31-4E2A6CA3BA8B}" destId="{4A69967C-6F42-4699-B230-0C857ADF3B18}" srcOrd="0" destOrd="0" presId="urn:microsoft.com/office/officeart/2005/8/layout/pyramid1"/>
    <dgm:cxn modelId="{D6D8A696-CEBB-495B-B3EF-A0276D23E2E7}" type="presParOf" srcId="{F8F0DAF5-1915-4D87-BF31-4E2A6CA3BA8B}" destId="{C0550BE8-AC58-4B7F-B256-8FDF6CC5C99E}"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A1C06A-B11B-4A72-9B1A-877CD1B31E2E}" type="doc">
      <dgm:prSet loTypeId="urn:microsoft.com/office/officeart/2005/8/layout/pyramid1" loCatId="pyramid" qsTypeId="urn:microsoft.com/office/officeart/2005/8/quickstyle/simple3" qsCatId="simple" csTypeId="urn:microsoft.com/office/officeart/2005/8/colors/accent1_2" csCatId="accent1" phldr="1"/>
      <dgm:spPr/>
    </dgm:pt>
    <dgm:pt modelId="{7BA9C5A7-1A2A-45D2-A5E5-B7C96BAA3CF5}">
      <dgm:prSet phldrT="[Text]" custT="1"/>
      <dgm:spPr/>
      <dgm:t>
        <a:bodyPr/>
        <a:lstStyle/>
        <a:p>
          <a:endParaRPr lang="en-US" sz="3600" dirty="0" smtClean="0"/>
        </a:p>
        <a:p>
          <a:endParaRPr lang="en-US" sz="2400" dirty="0" smtClean="0"/>
        </a:p>
      </dgm:t>
    </dgm:pt>
    <dgm:pt modelId="{5BCFCE85-A918-49D4-B006-3B24D29DCC05}" type="parTrans" cxnId="{40299304-0AD2-451E-9909-CF13A3CF2B5E}">
      <dgm:prSet/>
      <dgm:spPr/>
      <dgm:t>
        <a:bodyPr/>
        <a:lstStyle/>
        <a:p>
          <a:endParaRPr lang="en-US"/>
        </a:p>
      </dgm:t>
    </dgm:pt>
    <dgm:pt modelId="{F7C7091C-06E9-4900-AB47-FD94B02396E0}" type="sibTrans" cxnId="{40299304-0AD2-451E-9909-CF13A3CF2B5E}">
      <dgm:prSet/>
      <dgm:spPr/>
      <dgm:t>
        <a:bodyPr/>
        <a:lstStyle/>
        <a:p>
          <a:endParaRPr lang="en-US"/>
        </a:p>
      </dgm:t>
    </dgm:pt>
    <dgm:pt modelId="{E5C2EE2A-95FC-4184-BBCC-078C98B6CCB8}">
      <dgm:prSet phldrT="[Text]" custT="1"/>
      <dgm:spPr/>
      <dgm:t>
        <a:bodyPr/>
        <a:lstStyle/>
        <a:p>
          <a:endParaRPr lang="en-US" sz="3600" dirty="0"/>
        </a:p>
      </dgm:t>
    </dgm:pt>
    <dgm:pt modelId="{79DC4767-8886-444E-BB81-B3170AE9529A}" type="parTrans" cxnId="{D597C65C-4250-45A2-B175-FDAFF124621C}">
      <dgm:prSet/>
      <dgm:spPr/>
      <dgm:t>
        <a:bodyPr/>
        <a:lstStyle/>
        <a:p>
          <a:endParaRPr lang="en-US"/>
        </a:p>
      </dgm:t>
    </dgm:pt>
    <dgm:pt modelId="{0EF77890-145D-4E27-A11F-258C7F6D1BAB}" type="sibTrans" cxnId="{D597C65C-4250-45A2-B175-FDAFF124621C}">
      <dgm:prSet/>
      <dgm:spPr/>
      <dgm:t>
        <a:bodyPr/>
        <a:lstStyle/>
        <a:p>
          <a:endParaRPr lang="en-US"/>
        </a:p>
      </dgm:t>
    </dgm:pt>
    <dgm:pt modelId="{50E80AFD-11BC-4F1F-91FE-BB69C60CA114}">
      <dgm:prSet phldrT="[Text]" custT="1"/>
      <dgm:spPr/>
      <dgm:t>
        <a:bodyPr/>
        <a:lstStyle/>
        <a:p>
          <a:endParaRPr lang="en-US" sz="3600" dirty="0"/>
        </a:p>
      </dgm:t>
    </dgm:pt>
    <dgm:pt modelId="{D8E29832-CB43-4C4B-B99D-0CBC739BFA80}" type="parTrans" cxnId="{F5F1890D-5A91-4826-A143-A2FD21B2E18E}">
      <dgm:prSet/>
      <dgm:spPr/>
      <dgm:t>
        <a:bodyPr/>
        <a:lstStyle/>
        <a:p>
          <a:endParaRPr lang="en-US"/>
        </a:p>
      </dgm:t>
    </dgm:pt>
    <dgm:pt modelId="{A64C238B-B18B-4EC4-B9AA-7EFF9B37208A}" type="sibTrans" cxnId="{F5F1890D-5A91-4826-A143-A2FD21B2E18E}">
      <dgm:prSet/>
      <dgm:spPr/>
      <dgm:t>
        <a:bodyPr/>
        <a:lstStyle/>
        <a:p>
          <a:endParaRPr lang="en-US"/>
        </a:p>
      </dgm:t>
    </dgm:pt>
    <dgm:pt modelId="{25A47EF7-2D80-41A0-81F4-DE59D49731E7}" type="pres">
      <dgm:prSet presAssocID="{01A1C06A-B11B-4A72-9B1A-877CD1B31E2E}" presName="Name0" presStyleCnt="0">
        <dgm:presLayoutVars>
          <dgm:dir/>
          <dgm:animLvl val="lvl"/>
          <dgm:resizeHandles val="exact"/>
        </dgm:presLayoutVars>
      </dgm:prSet>
      <dgm:spPr/>
    </dgm:pt>
    <dgm:pt modelId="{032338F9-61EB-40B4-9450-34B16B584E6B}" type="pres">
      <dgm:prSet presAssocID="{7BA9C5A7-1A2A-45D2-A5E5-B7C96BAA3CF5}" presName="Name8" presStyleCnt="0"/>
      <dgm:spPr/>
    </dgm:pt>
    <dgm:pt modelId="{4218EC44-D860-422F-8356-434F5B4C4EFB}" type="pres">
      <dgm:prSet presAssocID="{7BA9C5A7-1A2A-45D2-A5E5-B7C96BAA3CF5}" presName="level" presStyleLbl="node1" presStyleIdx="0" presStyleCnt="3">
        <dgm:presLayoutVars>
          <dgm:chMax val="1"/>
          <dgm:bulletEnabled val="1"/>
        </dgm:presLayoutVars>
      </dgm:prSet>
      <dgm:spPr/>
      <dgm:t>
        <a:bodyPr/>
        <a:lstStyle/>
        <a:p>
          <a:endParaRPr lang="en-US"/>
        </a:p>
      </dgm:t>
    </dgm:pt>
    <dgm:pt modelId="{DF74495A-4A2F-48D1-A5AC-6E9DF5C5B43C}" type="pres">
      <dgm:prSet presAssocID="{7BA9C5A7-1A2A-45D2-A5E5-B7C96BAA3CF5}" presName="levelTx" presStyleLbl="revTx" presStyleIdx="0" presStyleCnt="0">
        <dgm:presLayoutVars>
          <dgm:chMax val="1"/>
          <dgm:bulletEnabled val="1"/>
        </dgm:presLayoutVars>
      </dgm:prSet>
      <dgm:spPr/>
      <dgm:t>
        <a:bodyPr/>
        <a:lstStyle/>
        <a:p>
          <a:endParaRPr lang="en-US"/>
        </a:p>
      </dgm:t>
    </dgm:pt>
    <dgm:pt modelId="{4F0BB0C1-C67F-4BFB-B6ED-13773615D3F5}" type="pres">
      <dgm:prSet presAssocID="{E5C2EE2A-95FC-4184-BBCC-078C98B6CCB8}" presName="Name8" presStyleCnt="0"/>
      <dgm:spPr/>
    </dgm:pt>
    <dgm:pt modelId="{F115D980-EFAE-4AB6-B98A-EED88533DB74}" type="pres">
      <dgm:prSet presAssocID="{E5C2EE2A-95FC-4184-BBCC-078C98B6CCB8}" presName="level" presStyleLbl="node1" presStyleIdx="1" presStyleCnt="3">
        <dgm:presLayoutVars>
          <dgm:chMax val="1"/>
          <dgm:bulletEnabled val="1"/>
        </dgm:presLayoutVars>
      </dgm:prSet>
      <dgm:spPr/>
      <dgm:t>
        <a:bodyPr/>
        <a:lstStyle/>
        <a:p>
          <a:endParaRPr lang="en-US"/>
        </a:p>
      </dgm:t>
    </dgm:pt>
    <dgm:pt modelId="{CF567215-1D57-4D46-964B-5D98C5A529DF}" type="pres">
      <dgm:prSet presAssocID="{E5C2EE2A-95FC-4184-BBCC-078C98B6CCB8}" presName="levelTx" presStyleLbl="revTx" presStyleIdx="0" presStyleCnt="0">
        <dgm:presLayoutVars>
          <dgm:chMax val="1"/>
          <dgm:bulletEnabled val="1"/>
        </dgm:presLayoutVars>
      </dgm:prSet>
      <dgm:spPr/>
      <dgm:t>
        <a:bodyPr/>
        <a:lstStyle/>
        <a:p>
          <a:endParaRPr lang="en-US"/>
        </a:p>
      </dgm:t>
    </dgm:pt>
    <dgm:pt modelId="{F8F0DAF5-1915-4D87-BF31-4E2A6CA3BA8B}" type="pres">
      <dgm:prSet presAssocID="{50E80AFD-11BC-4F1F-91FE-BB69C60CA114}" presName="Name8" presStyleCnt="0"/>
      <dgm:spPr/>
    </dgm:pt>
    <dgm:pt modelId="{4A69967C-6F42-4699-B230-0C857ADF3B18}" type="pres">
      <dgm:prSet presAssocID="{50E80AFD-11BC-4F1F-91FE-BB69C60CA114}" presName="level" presStyleLbl="node1" presStyleIdx="2" presStyleCnt="3">
        <dgm:presLayoutVars>
          <dgm:chMax val="1"/>
          <dgm:bulletEnabled val="1"/>
        </dgm:presLayoutVars>
      </dgm:prSet>
      <dgm:spPr/>
      <dgm:t>
        <a:bodyPr/>
        <a:lstStyle/>
        <a:p>
          <a:endParaRPr lang="en-US"/>
        </a:p>
      </dgm:t>
    </dgm:pt>
    <dgm:pt modelId="{C0550BE8-AC58-4B7F-B256-8FDF6CC5C99E}" type="pres">
      <dgm:prSet presAssocID="{50E80AFD-11BC-4F1F-91FE-BB69C60CA114}" presName="levelTx" presStyleLbl="revTx" presStyleIdx="0" presStyleCnt="0">
        <dgm:presLayoutVars>
          <dgm:chMax val="1"/>
          <dgm:bulletEnabled val="1"/>
        </dgm:presLayoutVars>
      </dgm:prSet>
      <dgm:spPr/>
      <dgm:t>
        <a:bodyPr/>
        <a:lstStyle/>
        <a:p>
          <a:endParaRPr lang="en-US"/>
        </a:p>
      </dgm:t>
    </dgm:pt>
  </dgm:ptLst>
  <dgm:cxnLst>
    <dgm:cxn modelId="{40299304-0AD2-451E-9909-CF13A3CF2B5E}" srcId="{01A1C06A-B11B-4A72-9B1A-877CD1B31E2E}" destId="{7BA9C5A7-1A2A-45D2-A5E5-B7C96BAA3CF5}" srcOrd="0" destOrd="0" parTransId="{5BCFCE85-A918-49D4-B006-3B24D29DCC05}" sibTransId="{F7C7091C-06E9-4900-AB47-FD94B02396E0}"/>
    <dgm:cxn modelId="{53763301-B3FA-475C-B187-857644F35F57}" type="presOf" srcId="{E5C2EE2A-95FC-4184-BBCC-078C98B6CCB8}" destId="{F115D980-EFAE-4AB6-B98A-EED88533DB74}" srcOrd="0" destOrd="0" presId="urn:microsoft.com/office/officeart/2005/8/layout/pyramid1"/>
    <dgm:cxn modelId="{EC48B19F-8225-4BE5-BBF6-D1D4B43204BF}" type="presOf" srcId="{E5C2EE2A-95FC-4184-BBCC-078C98B6CCB8}" destId="{CF567215-1D57-4D46-964B-5D98C5A529DF}" srcOrd="1" destOrd="0" presId="urn:microsoft.com/office/officeart/2005/8/layout/pyramid1"/>
    <dgm:cxn modelId="{48F4842F-5A95-43FF-B93A-9F4B67E1A098}" type="presOf" srcId="{50E80AFD-11BC-4F1F-91FE-BB69C60CA114}" destId="{4A69967C-6F42-4699-B230-0C857ADF3B18}" srcOrd="0" destOrd="0" presId="urn:microsoft.com/office/officeart/2005/8/layout/pyramid1"/>
    <dgm:cxn modelId="{32C8E9A5-7E8C-40B7-B13E-38076F89F5A0}" type="presOf" srcId="{50E80AFD-11BC-4F1F-91FE-BB69C60CA114}" destId="{C0550BE8-AC58-4B7F-B256-8FDF6CC5C99E}" srcOrd="1" destOrd="0" presId="urn:microsoft.com/office/officeart/2005/8/layout/pyramid1"/>
    <dgm:cxn modelId="{888B5DAD-8E9C-4EE8-83B9-BDD83F2DBD34}" type="presOf" srcId="{7BA9C5A7-1A2A-45D2-A5E5-B7C96BAA3CF5}" destId="{4218EC44-D860-422F-8356-434F5B4C4EFB}" srcOrd="0" destOrd="0" presId="urn:microsoft.com/office/officeart/2005/8/layout/pyramid1"/>
    <dgm:cxn modelId="{2FE9B829-A50C-4E81-949C-C08CAD711342}" type="presOf" srcId="{7BA9C5A7-1A2A-45D2-A5E5-B7C96BAA3CF5}" destId="{DF74495A-4A2F-48D1-A5AC-6E9DF5C5B43C}" srcOrd="1" destOrd="0" presId="urn:microsoft.com/office/officeart/2005/8/layout/pyramid1"/>
    <dgm:cxn modelId="{D597C65C-4250-45A2-B175-FDAFF124621C}" srcId="{01A1C06A-B11B-4A72-9B1A-877CD1B31E2E}" destId="{E5C2EE2A-95FC-4184-BBCC-078C98B6CCB8}" srcOrd="1" destOrd="0" parTransId="{79DC4767-8886-444E-BB81-B3170AE9529A}" sibTransId="{0EF77890-145D-4E27-A11F-258C7F6D1BAB}"/>
    <dgm:cxn modelId="{FA853335-2BA2-4F20-A472-D87BBB8FE5E1}" type="presOf" srcId="{01A1C06A-B11B-4A72-9B1A-877CD1B31E2E}" destId="{25A47EF7-2D80-41A0-81F4-DE59D49731E7}" srcOrd="0" destOrd="0" presId="urn:microsoft.com/office/officeart/2005/8/layout/pyramid1"/>
    <dgm:cxn modelId="{F5F1890D-5A91-4826-A143-A2FD21B2E18E}" srcId="{01A1C06A-B11B-4A72-9B1A-877CD1B31E2E}" destId="{50E80AFD-11BC-4F1F-91FE-BB69C60CA114}" srcOrd="2" destOrd="0" parTransId="{D8E29832-CB43-4C4B-B99D-0CBC739BFA80}" sibTransId="{A64C238B-B18B-4EC4-B9AA-7EFF9B37208A}"/>
    <dgm:cxn modelId="{E6CD740E-F7E4-4A4C-82A5-EFDA90C294E0}" type="presParOf" srcId="{25A47EF7-2D80-41A0-81F4-DE59D49731E7}" destId="{032338F9-61EB-40B4-9450-34B16B584E6B}" srcOrd="0" destOrd="0" presId="urn:microsoft.com/office/officeart/2005/8/layout/pyramid1"/>
    <dgm:cxn modelId="{E3D54508-4C59-416C-A970-EFBC40237B02}" type="presParOf" srcId="{032338F9-61EB-40B4-9450-34B16B584E6B}" destId="{4218EC44-D860-422F-8356-434F5B4C4EFB}" srcOrd="0" destOrd="0" presId="urn:microsoft.com/office/officeart/2005/8/layout/pyramid1"/>
    <dgm:cxn modelId="{99D4AA0E-B1EB-459B-805A-5FB4088AC2ED}" type="presParOf" srcId="{032338F9-61EB-40B4-9450-34B16B584E6B}" destId="{DF74495A-4A2F-48D1-A5AC-6E9DF5C5B43C}" srcOrd="1" destOrd="0" presId="urn:microsoft.com/office/officeart/2005/8/layout/pyramid1"/>
    <dgm:cxn modelId="{1416EBC8-4DC0-4C63-AE08-27B6A1A73A38}" type="presParOf" srcId="{25A47EF7-2D80-41A0-81F4-DE59D49731E7}" destId="{4F0BB0C1-C67F-4BFB-B6ED-13773615D3F5}" srcOrd="1" destOrd="0" presId="urn:microsoft.com/office/officeart/2005/8/layout/pyramid1"/>
    <dgm:cxn modelId="{A0AE2E0B-2931-4AEB-9418-4CC03599FEB3}" type="presParOf" srcId="{4F0BB0C1-C67F-4BFB-B6ED-13773615D3F5}" destId="{F115D980-EFAE-4AB6-B98A-EED88533DB74}" srcOrd="0" destOrd="0" presId="urn:microsoft.com/office/officeart/2005/8/layout/pyramid1"/>
    <dgm:cxn modelId="{9039EBF0-1C86-4CDA-AAFF-1AF7727BE2E8}" type="presParOf" srcId="{4F0BB0C1-C67F-4BFB-B6ED-13773615D3F5}" destId="{CF567215-1D57-4D46-964B-5D98C5A529DF}" srcOrd="1" destOrd="0" presId="urn:microsoft.com/office/officeart/2005/8/layout/pyramid1"/>
    <dgm:cxn modelId="{0AB05AB9-1ADC-4943-AE83-DDF97813A96F}" type="presParOf" srcId="{25A47EF7-2D80-41A0-81F4-DE59D49731E7}" destId="{F8F0DAF5-1915-4D87-BF31-4E2A6CA3BA8B}" srcOrd="2" destOrd="0" presId="urn:microsoft.com/office/officeart/2005/8/layout/pyramid1"/>
    <dgm:cxn modelId="{9FF4C12E-86B2-4E2C-BF94-36EF200E84E6}" type="presParOf" srcId="{F8F0DAF5-1915-4D87-BF31-4E2A6CA3BA8B}" destId="{4A69967C-6F42-4699-B230-0C857ADF3B18}" srcOrd="0" destOrd="0" presId="urn:microsoft.com/office/officeart/2005/8/layout/pyramid1"/>
    <dgm:cxn modelId="{E8D6AD9C-C663-40DE-8FE4-A4725EE3DE81}" type="presParOf" srcId="{F8F0DAF5-1915-4D87-BF31-4E2A6CA3BA8B}" destId="{C0550BE8-AC58-4B7F-B256-8FDF6CC5C99E}"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8EC44-D860-422F-8356-434F5B4C4EFB}">
      <dsp:nvSpPr>
        <dsp:cNvPr id="0" name=""/>
        <dsp:cNvSpPr/>
      </dsp:nvSpPr>
      <dsp:spPr>
        <a:xfrm>
          <a:off x="2260599" y="0"/>
          <a:ext cx="2260600" cy="1752600"/>
        </a:xfrm>
        <a:prstGeom prst="trapezoid">
          <a:avLst>
            <a:gd name="adj" fmla="val 64493"/>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smtClean="0"/>
        </a:p>
        <a:p>
          <a:pPr lvl="0" algn="ctr" defTabSz="1600200">
            <a:lnSpc>
              <a:spcPct val="90000"/>
            </a:lnSpc>
            <a:spcBef>
              <a:spcPct val="0"/>
            </a:spcBef>
            <a:spcAft>
              <a:spcPct val="35000"/>
            </a:spcAft>
          </a:pPr>
          <a:endParaRPr lang="en-US" sz="2400" kern="1200" dirty="0" smtClean="0"/>
        </a:p>
        <a:p>
          <a:pPr lvl="0" algn="ctr" defTabSz="1600200">
            <a:lnSpc>
              <a:spcPct val="90000"/>
            </a:lnSpc>
            <a:spcBef>
              <a:spcPct val="0"/>
            </a:spcBef>
            <a:spcAft>
              <a:spcPct val="35000"/>
            </a:spcAft>
          </a:pPr>
          <a:r>
            <a:rPr lang="en-US" sz="3600" b="1" kern="1200" dirty="0" smtClean="0"/>
            <a:t>Leader</a:t>
          </a:r>
          <a:endParaRPr lang="en-US" sz="3600" b="1" kern="1200" dirty="0"/>
        </a:p>
      </dsp:txBody>
      <dsp:txXfrm>
        <a:off x="2260599" y="0"/>
        <a:ext cx="2260600" cy="1752600"/>
      </dsp:txXfrm>
    </dsp:sp>
    <dsp:sp modelId="{F115D980-EFAE-4AB6-B98A-EED88533DB74}">
      <dsp:nvSpPr>
        <dsp:cNvPr id="0" name=""/>
        <dsp:cNvSpPr/>
      </dsp:nvSpPr>
      <dsp:spPr>
        <a:xfrm>
          <a:off x="1130299" y="1752600"/>
          <a:ext cx="4521200" cy="1752600"/>
        </a:xfrm>
        <a:prstGeom prst="trapezoid">
          <a:avLst>
            <a:gd name="adj" fmla="val 64493"/>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b="1" kern="1200" dirty="0" smtClean="0"/>
            <a:t>Manager</a:t>
          </a:r>
          <a:endParaRPr lang="en-US" sz="3600" b="1" kern="1200" dirty="0"/>
        </a:p>
      </dsp:txBody>
      <dsp:txXfrm>
        <a:off x="1921509" y="1752600"/>
        <a:ext cx="2938780" cy="1752600"/>
      </dsp:txXfrm>
    </dsp:sp>
    <dsp:sp modelId="{4A69967C-6F42-4699-B230-0C857ADF3B18}">
      <dsp:nvSpPr>
        <dsp:cNvPr id="0" name=""/>
        <dsp:cNvSpPr/>
      </dsp:nvSpPr>
      <dsp:spPr>
        <a:xfrm>
          <a:off x="0" y="3505200"/>
          <a:ext cx="6781800" cy="1752600"/>
        </a:xfrm>
        <a:prstGeom prst="trapezoid">
          <a:avLst>
            <a:gd name="adj" fmla="val 64493"/>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b="1" kern="1200" dirty="0" smtClean="0"/>
            <a:t>Supervisor</a:t>
          </a:r>
          <a:endParaRPr lang="en-US" sz="3600" b="1" kern="1200" dirty="0"/>
        </a:p>
      </dsp:txBody>
      <dsp:txXfrm>
        <a:off x="1186814" y="3505200"/>
        <a:ext cx="4408170" cy="1752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8EC44-D860-422F-8356-434F5B4C4EFB}">
      <dsp:nvSpPr>
        <dsp:cNvPr id="0" name=""/>
        <dsp:cNvSpPr/>
      </dsp:nvSpPr>
      <dsp:spPr>
        <a:xfrm>
          <a:off x="2260599" y="0"/>
          <a:ext cx="2260600" cy="1752600"/>
        </a:xfrm>
        <a:prstGeom prst="trapezoid">
          <a:avLst>
            <a:gd name="adj" fmla="val 64493"/>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smtClean="0"/>
        </a:p>
        <a:p>
          <a:pPr lvl="0" algn="ctr" defTabSz="1600200">
            <a:lnSpc>
              <a:spcPct val="90000"/>
            </a:lnSpc>
            <a:spcBef>
              <a:spcPct val="0"/>
            </a:spcBef>
            <a:spcAft>
              <a:spcPct val="35000"/>
            </a:spcAft>
          </a:pPr>
          <a:endParaRPr lang="en-US" sz="2400" kern="1200" dirty="0" smtClean="0"/>
        </a:p>
      </dsp:txBody>
      <dsp:txXfrm>
        <a:off x="2260599" y="0"/>
        <a:ext cx="2260600" cy="1752600"/>
      </dsp:txXfrm>
    </dsp:sp>
    <dsp:sp modelId="{F115D980-EFAE-4AB6-B98A-EED88533DB74}">
      <dsp:nvSpPr>
        <dsp:cNvPr id="0" name=""/>
        <dsp:cNvSpPr/>
      </dsp:nvSpPr>
      <dsp:spPr>
        <a:xfrm>
          <a:off x="1130299" y="1752600"/>
          <a:ext cx="4521200" cy="1752600"/>
        </a:xfrm>
        <a:prstGeom prst="trapezoid">
          <a:avLst>
            <a:gd name="adj" fmla="val 64493"/>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1921509" y="1752600"/>
        <a:ext cx="2938780" cy="1752600"/>
      </dsp:txXfrm>
    </dsp:sp>
    <dsp:sp modelId="{4A69967C-6F42-4699-B230-0C857ADF3B18}">
      <dsp:nvSpPr>
        <dsp:cNvPr id="0" name=""/>
        <dsp:cNvSpPr/>
      </dsp:nvSpPr>
      <dsp:spPr>
        <a:xfrm>
          <a:off x="0" y="3505200"/>
          <a:ext cx="6781800" cy="1752600"/>
        </a:xfrm>
        <a:prstGeom prst="trapezoid">
          <a:avLst>
            <a:gd name="adj" fmla="val 64493"/>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1186814" y="3505200"/>
        <a:ext cx="4408170" cy="17526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61598AD-DFF7-4D0E-8152-5EDF33DEC9B1}" type="datetimeFigureOut">
              <a:rPr lang="en-US" smtClean="0"/>
              <a:t>4/8/2019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6AFA032-C04B-4447-B9B4-68BD5915C022}" type="slidenum">
              <a:rPr lang="en-US" smtClean="0"/>
              <a:t>‹#›</a:t>
            </a:fld>
            <a:endParaRPr lang="en-US"/>
          </a:p>
        </p:txBody>
      </p:sp>
    </p:spTree>
    <p:extLst>
      <p:ext uri="{BB962C8B-B14F-4D97-AF65-F5344CB8AC3E}">
        <p14:creationId xmlns:p14="http://schemas.microsoft.com/office/powerpoint/2010/main" val="3034258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FD6A971D-6F02-4830-94A2-C1D38CEDA89A}" type="datetimeFigureOut">
              <a:rPr lang="en-US"/>
              <a:pPr>
                <a:defRPr/>
              </a:pPr>
              <a:t>4/8/2019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pPr>
              <a:defRPr/>
            </a:pPr>
            <a:fld id="{C0C47E02-C141-4412-B5C0-0ECFE9367C26}" type="slidenum">
              <a:rPr lang="en-US"/>
              <a:pPr>
                <a:defRPr/>
              </a:pPr>
              <a:t>‹#›</a:t>
            </a:fld>
            <a:endParaRPr lang="en-US"/>
          </a:p>
        </p:txBody>
      </p:sp>
    </p:spTree>
    <p:extLst>
      <p:ext uri="{BB962C8B-B14F-4D97-AF65-F5344CB8AC3E}">
        <p14:creationId xmlns:p14="http://schemas.microsoft.com/office/powerpoint/2010/main" val="24209556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www.businessdictionary.com/definition/interest.html" TargetMode="External"/><Relationship Id="rId3" Type="http://schemas.openxmlformats.org/officeDocument/2006/relationships/hyperlink" Target="http://www.businessdictionary.com/definition/vision-statement.html" TargetMode="External"/><Relationship Id="rId7" Type="http://schemas.openxmlformats.org/officeDocument/2006/relationships/hyperlink" Target="http://www.businessdictionary.com/definition/method.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www.businessdictionary.com/definition/knowledge.html" TargetMode="External"/><Relationship Id="rId5" Type="http://schemas.openxmlformats.org/officeDocument/2006/relationships/hyperlink" Target="http://www.businessdictionary.com/definition/information.html" TargetMode="External"/><Relationship Id="rId10" Type="http://schemas.openxmlformats.org/officeDocument/2006/relationships/hyperlink" Target="http://www.businessdictionary.com/definition/stakeholder.html" TargetMode="External"/><Relationship Id="rId4" Type="http://schemas.openxmlformats.org/officeDocument/2006/relationships/hyperlink" Target="http://www.businessdictionary.com/definition/provider.html" TargetMode="External"/><Relationship Id="rId9" Type="http://schemas.openxmlformats.org/officeDocument/2006/relationships/hyperlink" Target="http://www.businessdictionary.com/definition/member.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en.wikipedia.org/wiki/The_Leadership_Challenge#cite_note-Baer1-3" TargetMode="External"/><Relationship Id="rId13" Type="http://schemas.openxmlformats.org/officeDocument/2006/relationships/hyperlink" Target="https://en.wikipedia.org/wiki/The_Leadership_Challenge#cite_note-Gallo-1" TargetMode="External"/><Relationship Id="rId18" Type="http://schemas.openxmlformats.org/officeDocument/2006/relationships/hyperlink" Target="https://en.wikipedia.org/wiki/Honesty" TargetMode="External"/><Relationship Id="rId3" Type="http://schemas.openxmlformats.org/officeDocument/2006/relationships/hyperlink" Target="https://en.wikipedia.org/w/index.php?title=Jim_Kouzes&amp;action=edit&amp;redlink=1" TargetMode="External"/><Relationship Id="rId21" Type="http://schemas.openxmlformats.org/officeDocument/2006/relationships/hyperlink" Target="https://en.wikipedia.org/wiki/Persuasion" TargetMode="External"/><Relationship Id="rId7" Type="http://schemas.openxmlformats.org/officeDocument/2006/relationships/hyperlink" Target="https://en.wikipedia.org/wiki/The_Leadership_Challenge#cite_note-Cunningham-2" TargetMode="External"/><Relationship Id="rId12" Type="http://schemas.openxmlformats.org/officeDocument/2006/relationships/hyperlink" Target="https://en.wikipedia.org/wiki/Goal" TargetMode="External"/><Relationship Id="rId17" Type="http://schemas.openxmlformats.org/officeDocument/2006/relationships/hyperlink" Target="https://en.wikipedia.org/wiki/The_Leadership_Challenge#cite_note-Brandon-7" TargetMode="External"/><Relationship Id="rId2" Type="http://schemas.openxmlformats.org/officeDocument/2006/relationships/slide" Target="../slides/slide15.xml"/><Relationship Id="rId16" Type="http://schemas.openxmlformats.org/officeDocument/2006/relationships/hyperlink" Target="https://en.wikipedia.org/wiki/Extrovert" TargetMode="External"/><Relationship Id="rId20" Type="http://schemas.openxmlformats.org/officeDocument/2006/relationships/hyperlink" Target="https://en.wikipedia.org/wiki/Metaphor" TargetMode="External"/><Relationship Id="rId1" Type="http://schemas.openxmlformats.org/officeDocument/2006/relationships/notesMaster" Target="../notesMasters/notesMaster1.xml"/><Relationship Id="rId6" Type="http://schemas.openxmlformats.org/officeDocument/2006/relationships/hyperlink" Target="https://en.wikipedia.org/wiki/Tom_Peters" TargetMode="External"/><Relationship Id="rId11" Type="http://schemas.openxmlformats.org/officeDocument/2006/relationships/hyperlink" Target="https://en.wikipedia.org/wiki/The_Leadership_Challenge#cite_note-book1-5" TargetMode="External"/><Relationship Id="rId5" Type="http://schemas.openxmlformats.org/officeDocument/2006/relationships/hyperlink" Target="https://en.wikipedia.org/wiki/Santa_Clara_University" TargetMode="External"/><Relationship Id="rId15" Type="http://schemas.openxmlformats.org/officeDocument/2006/relationships/hyperlink" Target="https://en.wikipedia.org/wiki/Introvert" TargetMode="External"/><Relationship Id="rId10" Type="http://schemas.openxmlformats.org/officeDocument/2006/relationships/hyperlink" Target="https://en.wikipedia.org/wiki/The_Leadership_Challenge#cite_note-Balint-4" TargetMode="External"/><Relationship Id="rId19" Type="http://schemas.openxmlformats.org/officeDocument/2006/relationships/hyperlink" Target="https://en.wikipedia.org/wiki/The_Leadership_Challenge#cite_note-Greathouse-8" TargetMode="External"/><Relationship Id="rId4" Type="http://schemas.openxmlformats.org/officeDocument/2006/relationships/hyperlink" Target="https://en.wikipedia.org/wiki/Barry_Posner_(academic)" TargetMode="External"/><Relationship Id="rId9" Type="http://schemas.openxmlformats.org/officeDocument/2006/relationships/hyperlink" Target="https://en.wikipedia.org/wiki/Case_study" TargetMode="External"/><Relationship Id="rId14" Type="http://schemas.openxmlformats.org/officeDocument/2006/relationships/hyperlink" Target="https://en.wikipedia.org/wiki/The_Leadership_Challenge#cite_note-Evje-6" TargetMode="External"/><Relationship Id="rId22" Type="http://schemas.openxmlformats.org/officeDocument/2006/relationships/hyperlink" Target="https://en.wikipedia.org/wiki/Charisma"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astd.org/Professional-Resources/State-Of-The-Industry-Report"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www.caracorp.com/" TargetMode="External"/><Relationship Id="rId4" Type="http://schemas.openxmlformats.org/officeDocument/2006/relationships/hyperlink" Target="http://www.skillsoft.com/"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u="sng" kern="1200" dirty="0" smtClean="0">
                <a:solidFill>
                  <a:schemeClr val="tx1"/>
                </a:solidFill>
                <a:effectLst/>
                <a:latin typeface="+mn-lt"/>
                <a:ea typeface="+mn-ea"/>
                <a:cs typeface="+mn-cs"/>
              </a:rPr>
              <a:t>Chuck Brooks, MBA, CPA, CGFM, CGMA</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Chuck Brooks is a member of the Office of Chief Financial Officer (OCFO) management team and is the Deputy Chief Financial Officer – Programs. Currently Chuck is on a detail to NASA Headquarters Chief Information Officer working as the governance executive for three Agency Information Technology Governance boards. Chuck has also worked in the following roles: as an Accountant, Team Lead – Reimbursables, Deputy Chief Financial Officer – Finance, Associate Director for PP&amp;C - Game Changing Development Program Office, Associate Director of Advanced Analytics and Automation Office (AAAO) at the NASA Langley Research Center, and as Acting Chief Financial Officer.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Prior to joining NASA, Chuck worked in various leadership and management capacities at facilities of several companies such as Alcoa, Teledyne, and SAIC.  In addition he has worked as a consultant implementing Enterprise Resource Applications (ERP) business solutions from Oracle and Baan in various business units of Alcoa and Nortel Networks.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Chuck received his BS in Administration from Radford University, with a concentration in Accounting, and his MBA (Concentration in E-Commerce) from Old Dominion University.  Chuck is a Certified Public Accountant (CPA) in the state of Virginia and holds the Certified Government Financial Manager (CGFM) and Chartered Global Management Accountant (CGMA) designation.</a:t>
            </a:r>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a:t>
            </a:fld>
            <a:endParaRPr lang="en-US"/>
          </a:p>
        </p:txBody>
      </p:sp>
    </p:spTree>
    <p:extLst>
      <p:ext uri="{BB962C8B-B14F-4D97-AF65-F5344CB8AC3E}">
        <p14:creationId xmlns:p14="http://schemas.microsoft.com/office/powerpoint/2010/main" val="57904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2</a:t>
            </a:fld>
            <a:endParaRPr lang="en-US"/>
          </a:p>
        </p:txBody>
      </p:sp>
    </p:spTree>
    <p:extLst>
      <p:ext uri="{BB962C8B-B14F-4D97-AF65-F5344CB8AC3E}">
        <p14:creationId xmlns:p14="http://schemas.microsoft.com/office/powerpoint/2010/main" val="3575470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6913"/>
            <a:ext cx="4645025" cy="3484562"/>
          </a:xfrm>
        </p:spPr>
      </p:sp>
      <p:sp>
        <p:nvSpPr>
          <p:cNvPr id="3" name="Notes Placeholder 2"/>
          <p:cNvSpPr>
            <a:spLocks noGrp="1"/>
          </p:cNvSpPr>
          <p:nvPr>
            <p:ph type="body" idx="1"/>
          </p:nvPr>
        </p:nvSpPr>
        <p:spPr/>
        <p:txBody>
          <a:bodyPr/>
          <a:lstStyle/>
          <a:p>
            <a:r>
              <a:rPr lang="en-US" dirty="0" smtClean="0"/>
              <a:t>3 political</a:t>
            </a:r>
            <a:r>
              <a:rPr lang="en-US" baseline="0" dirty="0" smtClean="0"/>
              <a:t> appointees</a:t>
            </a:r>
          </a:p>
          <a:p>
            <a:endParaRPr lang="en-US" dirty="0"/>
          </a:p>
        </p:txBody>
      </p:sp>
    </p:spTree>
    <p:extLst>
      <p:ext uri="{BB962C8B-B14F-4D97-AF65-F5344CB8AC3E}">
        <p14:creationId xmlns:p14="http://schemas.microsoft.com/office/powerpoint/2010/main" val="1761564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r>
              <a:rPr lang="en-US" dirty="0" smtClean="0"/>
              <a:t>For</a:t>
            </a:r>
            <a:r>
              <a:rPr lang="en-US" baseline="0" dirty="0" smtClean="0"/>
              <a:t> the 7</a:t>
            </a:r>
            <a:r>
              <a:rPr lang="en-US" baseline="30000" dirty="0" smtClean="0"/>
              <a:t>th</a:t>
            </a:r>
            <a:r>
              <a:rPr lang="en-US" baseline="0" dirty="0" smtClean="0"/>
              <a:t> year in a row NASA named the Best Place to work out of 17 Large Federal Agencies</a:t>
            </a:r>
            <a:endParaRPr lang="en-US" dirty="0" smtClean="0"/>
          </a:p>
        </p:txBody>
      </p:sp>
      <p:sp>
        <p:nvSpPr>
          <p:cNvPr id="4" name="Slide Number Placeholder 3"/>
          <p:cNvSpPr>
            <a:spLocks noGrp="1"/>
          </p:cNvSpPr>
          <p:nvPr>
            <p:ph type="sldNum" sz="quarter" idx="10"/>
          </p:nvPr>
        </p:nvSpPr>
        <p:spPr/>
        <p:txBody>
          <a:bodyPr/>
          <a:lstStyle/>
          <a:p>
            <a:pPr>
              <a:defRPr/>
            </a:pPr>
            <a:fld id="{B17858A1-3A4B-4089-BA3A-EA6338DA1E87}" type="slidenum">
              <a:rPr lang="en-US" smtClean="0"/>
              <a:pPr>
                <a:defRPr/>
              </a:pPr>
              <a:t>4</a:t>
            </a:fld>
            <a:endParaRPr lang="en-US" dirty="0"/>
          </a:p>
        </p:txBody>
      </p:sp>
    </p:spTree>
    <p:extLst>
      <p:ext uri="{BB962C8B-B14F-4D97-AF65-F5344CB8AC3E}">
        <p14:creationId xmlns:p14="http://schemas.microsoft.com/office/powerpoint/2010/main" val="3917664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E5E399-1CC6-4CD2-930C-7D0F501BA41F}" type="slidenum">
              <a:rPr lang="en-US" smtClean="0">
                <a:solidFill>
                  <a:srgbClr val="000000"/>
                </a:solidFill>
              </a:rPr>
              <a:pPr>
                <a:defRPr/>
              </a:pPr>
              <a:t>5</a:t>
            </a:fld>
            <a:endParaRPr lang="en-US" dirty="0">
              <a:solidFill>
                <a:srgbClr val="000000"/>
              </a:solidFill>
            </a:endParaRPr>
          </a:p>
        </p:txBody>
      </p:sp>
    </p:spTree>
    <p:extLst>
      <p:ext uri="{BB962C8B-B14F-4D97-AF65-F5344CB8AC3E}">
        <p14:creationId xmlns:p14="http://schemas.microsoft.com/office/powerpoint/2010/main" val="1070857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inviting me here today – I am really looking forward to our dialogue today on how we can make a difference.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8</a:t>
            </a:fld>
            <a:endParaRPr lang="en-US"/>
          </a:p>
        </p:txBody>
      </p:sp>
    </p:spTree>
    <p:extLst>
      <p:ext uri="{BB962C8B-B14F-4D97-AF65-F5344CB8AC3E}">
        <p14:creationId xmlns:p14="http://schemas.microsoft.com/office/powerpoint/2010/main" val="297217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a:t>
            </a:r>
            <a:r>
              <a:rPr lang="en-US" baseline="0" dirty="0" smtClean="0"/>
              <a:t> sure none of us has</a:t>
            </a:r>
            <a:r>
              <a:rPr lang="en-US" dirty="0" smtClean="0"/>
              <a:t> ever</a:t>
            </a:r>
            <a:r>
              <a:rPr lang="en-US" baseline="0" dirty="0" smtClean="0"/>
              <a:t> experienced someone like this</a:t>
            </a:r>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9</a:t>
            </a:fld>
            <a:endParaRPr lang="en-US"/>
          </a:p>
        </p:txBody>
      </p:sp>
    </p:spTree>
    <p:extLst>
      <p:ext uri="{BB962C8B-B14F-4D97-AF65-F5344CB8AC3E}">
        <p14:creationId xmlns:p14="http://schemas.microsoft.com/office/powerpoint/2010/main" val="2370929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Wow is this what leadership involves: </a:t>
            </a:r>
          </a:p>
          <a:p>
            <a:r>
              <a:rPr lang="en-US" dirty="0" smtClean="0"/>
              <a:t>There are a lot of words</a:t>
            </a:r>
            <a:r>
              <a:rPr lang="en-US" baseline="0" dirty="0" smtClean="0"/>
              <a:t> on here and many of us in a leadership role probably feel a bit overwhelmed at times…</a:t>
            </a:r>
          </a:p>
          <a:p>
            <a:r>
              <a:rPr lang="en-US" baseline="0" dirty="0" smtClean="0"/>
              <a:t>To me the main thing is the </a:t>
            </a:r>
            <a:r>
              <a:rPr lang="en-US" b="1" baseline="0" dirty="0" smtClean="0"/>
              <a:t>PEOPLE</a:t>
            </a:r>
            <a:r>
              <a:rPr lang="en-US" baseline="0" dirty="0" smtClean="0"/>
              <a:t> – I believe if you really take </a:t>
            </a:r>
            <a:r>
              <a:rPr lang="en-US" b="1" baseline="0" dirty="0" smtClean="0"/>
              <a:t>CARE</a:t>
            </a:r>
            <a:r>
              <a:rPr lang="en-US" baseline="0" dirty="0" smtClean="0"/>
              <a:t> of people under your leadership, make sure they know the good things they have done and you take an interest in helping them succeed (i.e. having the tough conversations around improvements) then things like customer service take care of themselves, because people feel vested, appreciated, and want to be a part of a high performing team.</a:t>
            </a:r>
          </a:p>
          <a:p>
            <a:endParaRPr lang="en-US" dirty="0" smtClean="0"/>
          </a:p>
          <a:p>
            <a:r>
              <a:rPr lang="en-US" dirty="0" smtClean="0"/>
              <a:t>Begins</a:t>
            </a:r>
            <a:r>
              <a:rPr lang="en-US" baseline="0" dirty="0" smtClean="0"/>
              <a:t> by </a:t>
            </a:r>
            <a:r>
              <a:rPr lang="en-US" dirty="0" smtClean="0"/>
              <a:t>establishing a clear </a:t>
            </a:r>
            <a:r>
              <a:rPr lang="en-US" dirty="0" smtClean="0">
                <a:hlinkClick r:id="rId3"/>
              </a:rPr>
              <a:t>vision</a:t>
            </a:r>
            <a:r>
              <a:rPr lang="en-US" dirty="0" smtClean="0"/>
              <a:t>,</a:t>
            </a:r>
          </a:p>
          <a:p>
            <a:r>
              <a:rPr lang="en-US" dirty="0" smtClean="0"/>
              <a:t>sharing that vision with others is very important so that they will follow willingly</a:t>
            </a:r>
            <a:r>
              <a:rPr lang="en-US" baseline="0" dirty="0" smtClean="0"/>
              <a:t> and take an ownership in it</a:t>
            </a:r>
            <a:endParaRPr lang="en-US" dirty="0" smtClean="0"/>
          </a:p>
          <a:p>
            <a:r>
              <a:rPr lang="en-US" dirty="0" smtClean="0">
                <a:hlinkClick r:id="rId4"/>
              </a:rPr>
              <a:t>providing</a:t>
            </a:r>
            <a:r>
              <a:rPr lang="en-US" dirty="0" smtClean="0"/>
              <a:t> the </a:t>
            </a:r>
            <a:r>
              <a:rPr lang="en-US" dirty="0" smtClean="0">
                <a:hlinkClick r:id="rId5"/>
              </a:rPr>
              <a:t>information</a:t>
            </a:r>
            <a:r>
              <a:rPr lang="en-US" dirty="0" smtClean="0"/>
              <a:t>, </a:t>
            </a:r>
            <a:r>
              <a:rPr lang="en-US" dirty="0" smtClean="0">
                <a:hlinkClick r:id="rId6"/>
              </a:rPr>
              <a:t>knowledge</a:t>
            </a:r>
            <a:r>
              <a:rPr lang="en-US" dirty="0" smtClean="0"/>
              <a:t> and </a:t>
            </a:r>
            <a:r>
              <a:rPr lang="en-US" dirty="0" smtClean="0">
                <a:hlinkClick r:id="rId7"/>
              </a:rPr>
              <a:t>methods</a:t>
            </a:r>
            <a:r>
              <a:rPr lang="en-US" dirty="0" smtClean="0"/>
              <a:t> to realize that vision, and</a:t>
            </a:r>
          </a:p>
          <a:p>
            <a:r>
              <a:rPr lang="en-US" dirty="0" smtClean="0"/>
              <a:t>coordinating and balancing the conflicting </a:t>
            </a:r>
            <a:r>
              <a:rPr lang="en-US" dirty="0" smtClean="0">
                <a:hlinkClick r:id="rId8"/>
              </a:rPr>
              <a:t>interests</a:t>
            </a:r>
            <a:r>
              <a:rPr lang="en-US" dirty="0" smtClean="0"/>
              <a:t> of all </a:t>
            </a:r>
            <a:r>
              <a:rPr lang="en-US" dirty="0" smtClean="0">
                <a:hlinkClick r:id="rId9"/>
              </a:rPr>
              <a:t>members</a:t>
            </a:r>
            <a:r>
              <a:rPr lang="en-US" dirty="0" smtClean="0"/>
              <a:t> and </a:t>
            </a:r>
            <a:r>
              <a:rPr lang="en-US" dirty="0" smtClean="0">
                <a:hlinkClick r:id="rId10"/>
              </a:rPr>
              <a:t>stakeholders</a:t>
            </a:r>
            <a:r>
              <a:rPr lang="en-US" dirty="0" smtClean="0"/>
              <a:t>.</a:t>
            </a:r>
          </a:p>
          <a:p>
            <a:r>
              <a:rPr lang="en-US" sz="1200" u="none" strike="noStrike" kern="1200" dirty="0" smtClean="0">
                <a:solidFill>
                  <a:schemeClr val="tx1"/>
                </a:solidFill>
                <a:effectLst/>
                <a:latin typeface="+mn-lt"/>
                <a:ea typeface="+mn-ea"/>
                <a:cs typeface="+mn-cs"/>
              </a:rPr>
              <a:t>http://www.businessdictionary.com/definition/leadership.html</a:t>
            </a:r>
          </a:p>
          <a:p>
            <a:endParaRPr lang="en-US" dirty="0" smtClean="0"/>
          </a:p>
          <a:p>
            <a:r>
              <a:rPr lang="en-US" dirty="0" smtClean="0"/>
              <a:t>Time Management</a:t>
            </a:r>
          </a:p>
          <a:p>
            <a:pPr lvl="1"/>
            <a:r>
              <a:rPr lang="en-US" dirty="0" smtClean="0"/>
              <a:t>How to get it done</a:t>
            </a:r>
          </a:p>
          <a:p>
            <a:r>
              <a:rPr lang="en-US" dirty="0" smtClean="0"/>
              <a:t>Being responsible for others</a:t>
            </a:r>
          </a:p>
          <a:p>
            <a:pPr lvl="1"/>
            <a:r>
              <a:rPr lang="en-US" dirty="0" smtClean="0"/>
              <a:t>Empowering; Quality of work; Approach/How; Helping them grow/develop</a:t>
            </a:r>
          </a:p>
          <a:p>
            <a:r>
              <a:rPr lang="en-US" dirty="0" smtClean="0"/>
              <a:t>Speed</a:t>
            </a:r>
          </a:p>
          <a:p>
            <a:pPr lvl="1"/>
            <a:r>
              <a:rPr lang="en-US" dirty="0" smtClean="0"/>
              <a:t>Is it quicker to do it yourself vs. train; Short term vs long term</a:t>
            </a:r>
          </a:p>
          <a:p>
            <a:r>
              <a:rPr lang="en-US" dirty="0" smtClean="0"/>
              <a:t>Cultures</a:t>
            </a:r>
          </a:p>
          <a:p>
            <a:pPr lvl="1"/>
            <a:r>
              <a:rPr lang="en-US" dirty="0" smtClean="0">
                <a:solidFill>
                  <a:srgbClr val="FF0000"/>
                </a:solidFill>
              </a:rPr>
              <a:t>Do you feel this has an impact on</a:t>
            </a:r>
            <a:r>
              <a:rPr lang="en-US" baseline="0" dirty="0" smtClean="0">
                <a:solidFill>
                  <a:srgbClr val="FF0000"/>
                </a:solidFill>
              </a:rPr>
              <a:t> you as a leader?</a:t>
            </a:r>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10</a:t>
            </a:fld>
            <a:endParaRPr lang="en-US"/>
          </a:p>
        </p:txBody>
      </p:sp>
    </p:spTree>
    <p:extLst>
      <p:ext uri="{BB962C8B-B14F-4D97-AF65-F5344CB8AC3E}">
        <p14:creationId xmlns:p14="http://schemas.microsoft.com/office/powerpoint/2010/main" val="1492944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feel we can look</a:t>
            </a:r>
            <a:r>
              <a:rPr lang="en-US" baseline="0" dirty="0" smtClean="0"/>
              <a:t> at as the traditional pyramid….</a:t>
            </a:r>
          </a:p>
          <a:p>
            <a:endParaRPr lang="en-US" baseline="0" dirty="0" smtClean="0"/>
          </a:p>
          <a:p>
            <a:r>
              <a:rPr lang="en-US" baseline="0" dirty="0" smtClean="0"/>
              <a:t>BUT – there are formal and informal leaders and </a:t>
            </a:r>
            <a:r>
              <a:rPr lang="en-US" u="sng" baseline="0" dirty="0" smtClean="0"/>
              <a:t>I believe this is where we all can have an impact</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11</a:t>
            </a:fld>
            <a:endParaRPr lang="en-US"/>
          </a:p>
        </p:txBody>
      </p:sp>
    </p:spTree>
    <p:extLst>
      <p:ext uri="{BB962C8B-B14F-4D97-AF65-F5344CB8AC3E}">
        <p14:creationId xmlns:p14="http://schemas.microsoft.com/office/powerpoint/2010/main" val="1952027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Leader</a:t>
            </a:r>
          </a:p>
          <a:p>
            <a:r>
              <a:rPr lang="en-US" dirty="0" smtClean="0"/>
              <a:t>Typically</a:t>
            </a:r>
            <a:r>
              <a:rPr lang="en-US" baseline="0" dirty="0" smtClean="0"/>
              <a:t> strategic in nature – VISION, very forward looking</a:t>
            </a:r>
          </a:p>
          <a:p>
            <a:r>
              <a:rPr lang="en-US" baseline="0" dirty="0" smtClean="0"/>
              <a:t>Up &amp; Out</a:t>
            </a:r>
          </a:p>
          <a:p>
            <a:endParaRPr lang="en-US" baseline="0" dirty="0" smtClean="0"/>
          </a:p>
          <a:p>
            <a:r>
              <a:rPr lang="en-US" baseline="0" dirty="0" smtClean="0"/>
              <a:t>Supervisor</a:t>
            </a:r>
          </a:p>
          <a:p>
            <a:r>
              <a:rPr lang="en-US" baseline="0" dirty="0" smtClean="0"/>
              <a:t>More focused on today</a:t>
            </a:r>
          </a:p>
          <a:p>
            <a:r>
              <a:rPr lang="en-US" baseline="0" dirty="0" smtClean="0"/>
              <a:t>Telling folks how to get it done, when to get it done</a:t>
            </a:r>
          </a:p>
          <a:p>
            <a:r>
              <a:rPr lang="en-US" baseline="0" dirty="0" smtClean="0"/>
              <a:t>Step by Step</a:t>
            </a:r>
          </a:p>
          <a:p>
            <a:endParaRPr lang="en-US" baseline="0" dirty="0" smtClean="0"/>
          </a:p>
          <a:p>
            <a:r>
              <a:rPr lang="en-US" baseline="0" dirty="0" smtClean="0"/>
              <a:t>Manager – poor folks stuck in the middle</a:t>
            </a:r>
          </a:p>
          <a:p>
            <a:r>
              <a:rPr lang="en-US" baseline="0" dirty="0" smtClean="0"/>
              <a:t>Balancing needs of today with prep for future</a:t>
            </a:r>
          </a:p>
          <a:p>
            <a:r>
              <a:rPr lang="en-US" baseline="0" dirty="0" smtClean="0"/>
              <a:t>Proverbial Rock &amp; hard place</a:t>
            </a:r>
          </a:p>
          <a:p>
            <a:endParaRPr lang="en-US" baseline="0" dirty="0" smtClean="0"/>
          </a:p>
          <a:p>
            <a:r>
              <a:rPr lang="en-US" baseline="0" dirty="0" smtClean="0"/>
              <a:t>Collectively all looking @ Who/What/When/Why/How just with various focuses/time horizons </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My experience, </a:t>
            </a:r>
            <a:r>
              <a:rPr lang="en-US" baseline="0" dirty="0"/>
              <a:t> </a:t>
            </a:r>
            <a:r>
              <a:rPr lang="en-US" baseline="0" dirty="0" smtClean="0"/>
              <a:t>Supervisor was hard but the most difficult leap was to a Manager role, stuck in the middle being pulled by your boss and the supervisors trying to balance todays requirements and prepare for tomorrow.  Balance is tough, people – development of current folks towards skills you anticipate you will need 5-10, maybe 20 years from now, and how will you balance those needs with processes and policies. Probably based on my experiences it became easier over time and my confidence improved.</a:t>
            </a:r>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12</a:t>
            </a:fld>
            <a:endParaRPr lang="en-US"/>
          </a:p>
        </p:txBody>
      </p:sp>
    </p:spTree>
    <p:extLst>
      <p:ext uri="{BB962C8B-B14F-4D97-AF65-F5344CB8AC3E}">
        <p14:creationId xmlns:p14="http://schemas.microsoft.com/office/powerpoint/2010/main" val="4277819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a:t>
            </a:r>
            <a:r>
              <a:rPr lang="en-US" baseline="0" dirty="0" smtClean="0"/>
              <a:t> have a few questions for you &amp; please provide some feedback on your experiences</a:t>
            </a:r>
          </a:p>
          <a:p>
            <a:r>
              <a:rPr lang="en-US" baseline="0" dirty="0" smtClean="0"/>
              <a:t>Will need to advance the lines as you speak.</a:t>
            </a:r>
          </a:p>
          <a:p>
            <a:endParaRPr lang="en-US" baseline="0" dirty="0" smtClean="0"/>
          </a:p>
          <a:p>
            <a:r>
              <a:rPr lang="en-US" baseline="0" dirty="0" smtClean="0"/>
              <a:t>Do the bad ones stand out more in your mind than the good ones?</a:t>
            </a:r>
          </a:p>
          <a:p>
            <a:r>
              <a:rPr lang="en-US" baseline="0" dirty="0" smtClean="0"/>
              <a:t>Is there common elements with the good/bad ones?</a:t>
            </a:r>
          </a:p>
          <a:p>
            <a:r>
              <a:rPr lang="en-US" baseline="0" dirty="0" smtClean="0"/>
              <a:t>Do you think we each form our own opinion on who is good or bad – is the view consistent across all employees?</a:t>
            </a:r>
          </a:p>
          <a:p>
            <a:r>
              <a:rPr lang="en-US" baseline="0" dirty="0" smtClean="0"/>
              <a:t>Who are you most likely to “follow over the cliff” willingly?</a:t>
            </a:r>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13</a:t>
            </a:fld>
            <a:endParaRPr lang="en-US"/>
          </a:p>
        </p:txBody>
      </p:sp>
    </p:spTree>
    <p:extLst>
      <p:ext uri="{BB962C8B-B14F-4D97-AF65-F5344CB8AC3E}">
        <p14:creationId xmlns:p14="http://schemas.microsoft.com/office/powerpoint/2010/main" val="1775347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None</a:t>
            </a:r>
            <a:r>
              <a:rPr lang="en-US" baseline="0" dirty="0" smtClean="0"/>
              <a:t> of us like to be caught up here with or without a paddle so lets talk about thoughts for moving forward</a:t>
            </a:r>
            <a:endParaRPr lang="en-US" dirty="0" smtClean="0"/>
          </a:p>
          <a:p>
            <a:endParaRPr lang="en-US" dirty="0" smtClean="0"/>
          </a:p>
          <a:p>
            <a:r>
              <a:rPr lang="en-US" dirty="0" smtClean="0"/>
              <a:t>Actually Exists</a:t>
            </a:r>
            <a:r>
              <a:rPr lang="en-US" baseline="0" dirty="0" smtClean="0"/>
              <a:t> in Fishersville, Va.</a:t>
            </a:r>
          </a:p>
          <a:p>
            <a:r>
              <a:rPr lang="en-US" baseline="0" dirty="0" smtClean="0"/>
              <a:t>Even has a Facebook Page (https://www.facebook.com/pages/Schitt-Creek/194832213872757)</a:t>
            </a:r>
          </a:p>
          <a:p>
            <a:r>
              <a:rPr lang="en-US" baseline="0" dirty="0" smtClean="0"/>
              <a:t>Just west of Waynesboro, </a:t>
            </a:r>
            <a:r>
              <a:rPr lang="en-US" baseline="0" dirty="0" err="1" smtClean="0"/>
              <a:t>Va</a:t>
            </a:r>
            <a:r>
              <a:rPr lang="en-US" baseline="0" dirty="0" smtClean="0"/>
              <a:t> before you get to I64 &amp; I81 Interchange</a:t>
            </a:r>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14</a:t>
            </a:fld>
            <a:endParaRPr lang="en-US"/>
          </a:p>
        </p:txBody>
      </p:sp>
    </p:spTree>
    <p:extLst>
      <p:ext uri="{BB962C8B-B14F-4D97-AF65-F5344CB8AC3E}">
        <p14:creationId xmlns:p14="http://schemas.microsoft.com/office/powerpoint/2010/main" val="1053121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1" dirty="0" smtClean="0"/>
              <a:t>The 5 practi</a:t>
            </a:r>
            <a:r>
              <a:rPr lang="en-US" b="1" baseline="0" dirty="0" smtClean="0"/>
              <a:t>ces of Exemplary Leadership</a:t>
            </a:r>
          </a:p>
          <a:p>
            <a:endParaRPr lang="en-US" b="1" dirty="0" smtClean="0"/>
          </a:p>
          <a:p>
            <a:r>
              <a:rPr lang="en-US" b="1" dirty="0" smtClean="0"/>
              <a:t>Overview</a:t>
            </a:r>
          </a:p>
          <a:p>
            <a:r>
              <a:rPr lang="en-US" dirty="0" smtClean="0">
                <a:hlinkClick r:id="rId3" tooltip="Jim Kouzes (page does not exist)"/>
              </a:rPr>
              <a:t>Jim </a:t>
            </a:r>
            <a:r>
              <a:rPr lang="en-US" dirty="0" err="1" smtClean="0">
                <a:hlinkClick r:id="rId3" tooltip="Jim Kouzes (page does not exist)"/>
              </a:rPr>
              <a:t>Kouzes</a:t>
            </a:r>
            <a:r>
              <a:rPr lang="en-US" dirty="0" smtClean="0"/>
              <a:t> and </a:t>
            </a:r>
            <a:r>
              <a:rPr lang="en-US" dirty="0" smtClean="0">
                <a:hlinkClick r:id="rId4" tooltip="Barry Posner (academic)"/>
              </a:rPr>
              <a:t>Barry Posner</a:t>
            </a:r>
            <a:r>
              <a:rPr lang="en-US" dirty="0" smtClean="0"/>
              <a:t> started developing the idea for </a:t>
            </a:r>
            <a:r>
              <a:rPr lang="en-US" i="1" dirty="0" smtClean="0"/>
              <a:t>The Leadership Challenge</a:t>
            </a:r>
            <a:r>
              <a:rPr lang="en-US" dirty="0" smtClean="0"/>
              <a:t> when they were planned to present about leadership at a two-day conference. Academics at </a:t>
            </a:r>
            <a:r>
              <a:rPr lang="en-US" dirty="0" smtClean="0">
                <a:hlinkClick r:id="rId5" tooltip="Santa Clara University"/>
              </a:rPr>
              <a:t>Santa Clara University</a:t>
            </a:r>
            <a:r>
              <a:rPr lang="en-US" dirty="0" smtClean="0"/>
              <a:t>, </a:t>
            </a:r>
            <a:r>
              <a:rPr lang="en-US" dirty="0" err="1" smtClean="0"/>
              <a:t>Kouzes</a:t>
            </a:r>
            <a:r>
              <a:rPr lang="en-US" dirty="0" smtClean="0"/>
              <a:t> and Posner were set to speak after </a:t>
            </a:r>
            <a:r>
              <a:rPr lang="en-US" dirty="0" smtClean="0">
                <a:hlinkClick r:id="rId6" tooltip="Tom Peters"/>
              </a:rPr>
              <a:t>Tom Peters</a:t>
            </a:r>
            <a:r>
              <a:rPr lang="en-US" dirty="0" smtClean="0"/>
              <a:t>, who was presenting about successful companies. </a:t>
            </a:r>
            <a:r>
              <a:rPr lang="en-US" dirty="0" err="1" smtClean="0"/>
              <a:t>Kouzes</a:t>
            </a:r>
            <a:r>
              <a:rPr lang="en-US" dirty="0" smtClean="0"/>
              <a:t> and Posner decided to focus on individual leadership skills.</a:t>
            </a:r>
            <a:r>
              <a:rPr lang="en-US" baseline="30000" dirty="0" smtClean="0">
                <a:hlinkClick r:id="rId7"/>
              </a:rPr>
              <a:t>[2]</a:t>
            </a:r>
            <a:r>
              <a:rPr lang="en-US" dirty="0" smtClean="0"/>
              <a:t> The name for the book came from the concept of the challenges that take place to "make extraordinary things happen", according to </a:t>
            </a:r>
            <a:r>
              <a:rPr lang="en-US" dirty="0" err="1" smtClean="0"/>
              <a:t>Kouzes</a:t>
            </a:r>
            <a:r>
              <a:rPr lang="en-US" dirty="0" smtClean="0"/>
              <a:t> in 2012.</a:t>
            </a:r>
            <a:r>
              <a:rPr lang="en-US" baseline="30000" dirty="0" smtClean="0">
                <a:hlinkClick r:id="rId8"/>
              </a:rPr>
              <a:t>[3]</a:t>
            </a:r>
            <a:endParaRPr lang="en-US" dirty="0" smtClean="0"/>
          </a:p>
          <a:p>
            <a:r>
              <a:rPr lang="en-US" b="1" dirty="0" smtClean="0"/>
              <a:t>"The Five Practices of Exemplary Leadership"</a:t>
            </a:r>
          </a:p>
          <a:p>
            <a:r>
              <a:rPr lang="en-US" i="1" dirty="0" smtClean="0"/>
              <a:t>The Leadership Challenge</a:t>
            </a:r>
            <a:r>
              <a:rPr lang="en-US" dirty="0" smtClean="0"/>
              <a:t> uses </a:t>
            </a:r>
            <a:r>
              <a:rPr lang="en-US" dirty="0" smtClean="0">
                <a:hlinkClick r:id="rId9" tooltip="Case study"/>
              </a:rPr>
              <a:t>case studies</a:t>
            </a:r>
            <a:r>
              <a:rPr lang="en-US" dirty="0" smtClean="0"/>
              <a:t> to examine "The Five Practices of Exemplary Leadership", as researched and developed by </a:t>
            </a:r>
            <a:r>
              <a:rPr lang="en-US" dirty="0" err="1" smtClean="0"/>
              <a:t>Kouzes</a:t>
            </a:r>
            <a:r>
              <a:rPr lang="en-US" dirty="0" smtClean="0"/>
              <a:t> and Posner. Their first surveys for the five practices started in 1983, by asking people "What do you do as a leader when you're performing at your personal best?"</a:t>
            </a:r>
            <a:r>
              <a:rPr lang="en-US" baseline="30000" dirty="0" smtClean="0">
                <a:hlinkClick r:id="rId8"/>
              </a:rPr>
              <a:t>[3]</a:t>
            </a:r>
            <a:r>
              <a:rPr lang="en-US" dirty="0" smtClean="0"/>
              <a:t> Over 30 years, they have done thousands of interviews and collected approximately 75,000 written responses.</a:t>
            </a:r>
            <a:r>
              <a:rPr lang="en-US" baseline="30000" dirty="0" smtClean="0">
                <a:hlinkClick r:id="rId10"/>
              </a:rPr>
              <a:t>[4]</a:t>
            </a:r>
            <a:r>
              <a:rPr lang="en-US" dirty="0" smtClean="0"/>
              <a:t> Kouzes and Posner identified five common concepts in their survey, hence the five practices, which are: "Model the Way," "Inspire a Shared Vision," "Challenge the Process," "Enable Others to Act," and "Encourage the Heart".</a:t>
            </a:r>
            <a:r>
              <a:rPr lang="en-US" baseline="30000" dirty="0" smtClean="0">
                <a:hlinkClick r:id="rId8"/>
              </a:rPr>
              <a:t>[3]</a:t>
            </a:r>
            <a:r>
              <a:rPr lang="en-US" baseline="30000" dirty="0" smtClean="0">
                <a:hlinkClick r:id="rId11"/>
              </a:rPr>
              <a:t>[5]</a:t>
            </a:r>
            <a:r>
              <a:rPr lang="en-US" dirty="0" smtClean="0"/>
              <a:t> </a:t>
            </a:r>
            <a:r>
              <a:rPr lang="en-US" dirty="0" smtClean="0">
                <a:solidFill>
                  <a:srgbClr val="FF0000"/>
                </a:solidFill>
              </a:rPr>
              <a:t>Kouzes cites that the last practice, "Encourage the Heart", is the most uncommonly seen in leadership roles. The concept focuses on being sincere, including sincere celebrations devoted to recognizing employee successes.</a:t>
            </a:r>
            <a:r>
              <a:rPr lang="en-US" baseline="30000" dirty="0" smtClean="0">
                <a:solidFill>
                  <a:srgbClr val="FF0000"/>
                </a:solidFill>
                <a:hlinkClick r:id="rId8"/>
              </a:rPr>
              <a:t>[</a:t>
            </a:r>
            <a:r>
              <a:rPr lang="en-US" baseline="30000" dirty="0" smtClean="0">
                <a:hlinkClick r:id="rId8"/>
              </a:rPr>
              <a:t>3]</a:t>
            </a:r>
            <a:r>
              <a:rPr lang="en-US" dirty="0" smtClean="0"/>
              <a:t> "Model the Way" encourages leaders to behave the same way they encourage others to behave, with their own voice and values.</a:t>
            </a:r>
            <a:r>
              <a:rPr lang="en-US" baseline="30000" dirty="0" smtClean="0">
                <a:hlinkClick r:id="rId10"/>
              </a:rPr>
              <a:t>[4]</a:t>
            </a:r>
            <a:r>
              <a:rPr lang="en-US" dirty="0" smtClean="0"/>
              <a:t> "Inspire a Shared Vision" focuses on developing a vision and series of </a:t>
            </a:r>
            <a:r>
              <a:rPr lang="en-US" dirty="0" smtClean="0">
                <a:hlinkClick r:id="rId12" tooltip="Goal"/>
              </a:rPr>
              <a:t>goals</a:t>
            </a:r>
            <a:r>
              <a:rPr lang="en-US" dirty="0" smtClean="0"/>
              <a:t> that everyone at the organization cares about and works towards collectively, with clear understanding.</a:t>
            </a:r>
            <a:r>
              <a:rPr lang="en-US" baseline="30000" dirty="0" smtClean="0">
                <a:hlinkClick r:id="rId13"/>
              </a:rPr>
              <a:t>[1]</a:t>
            </a:r>
            <a:r>
              <a:rPr lang="en-US" dirty="0" smtClean="0"/>
              <a:t> "Challenge the Practice" encourages moving "outside the boundaries" to be innovative to make change. "Enable Others to Act" is trust-based, encouraging leaders to create a safe and trusting environment for people to collaborate, experiment, and engage.</a:t>
            </a:r>
            <a:r>
              <a:rPr lang="en-US" baseline="30000" dirty="0" smtClean="0">
                <a:hlinkClick r:id="rId8"/>
              </a:rPr>
              <a:t>[3]</a:t>
            </a:r>
            <a:endParaRPr lang="en-US" dirty="0" smtClean="0"/>
          </a:p>
          <a:p>
            <a:r>
              <a:rPr lang="en-US" b="1" dirty="0" smtClean="0"/>
              <a:t>Important leadership traits</a:t>
            </a:r>
          </a:p>
          <a:p>
            <a:r>
              <a:rPr lang="en-US" sz="1600" dirty="0" smtClean="0"/>
              <a:t>Kouzes and Posner believe that leadership is learned,</a:t>
            </a:r>
            <a:r>
              <a:rPr lang="en-US" dirty="0" smtClean="0"/>
              <a:t> not something one is born with.</a:t>
            </a:r>
            <a:r>
              <a:rPr lang="en-US" baseline="30000" dirty="0" smtClean="0">
                <a:hlinkClick r:id="rId14"/>
              </a:rPr>
              <a:t>[6]</a:t>
            </a:r>
            <a:r>
              <a:rPr lang="en-US" dirty="0" smtClean="0"/>
              <a:t> They look at traits seen within </a:t>
            </a:r>
            <a:r>
              <a:rPr lang="en-US" dirty="0" smtClean="0">
                <a:hlinkClick r:id="rId15" tooltip="Introvert"/>
              </a:rPr>
              <a:t>introvert</a:t>
            </a:r>
            <a:r>
              <a:rPr lang="en-US" dirty="0" smtClean="0"/>
              <a:t> and </a:t>
            </a:r>
            <a:r>
              <a:rPr lang="en-US" dirty="0" smtClean="0">
                <a:hlinkClick r:id="rId16" tooltip="Extrovert"/>
              </a:rPr>
              <a:t>extrovert</a:t>
            </a:r>
            <a:r>
              <a:rPr lang="en-US" dirty="0" smtClean="0"/>
              <a:t> personalities, and examine how they can be developed into leaders by using those skills. For example, extroverts lean towards sharing of their thoughts and ideas with energy to larger groups, when introverts tend to be more quiet and one-on-one in their engagement about ideas to others.</a:t>
            </a:r>
            <a:r>
              <a:rPr lang="en-US" baseline="30000" dirty="0" smtClean="0">
                <a:hlinkClick r:id="rId17"/>
              </a:rPr>
              <a:t>[7]</a:t>
            </a:r>
            <a:r>
              <a:rPr lang="en-US" dirty="0" smtClean="0"/>
              <a:t> A survey featured in the book shows that </a:t>
            </a:r>
            <a:r>
              <a:rPr lang="en-US" dirty="0" smtClean="0">
                <a:hlinkClick r:id="rId18" tooltip="Honesty"/>
              </a:rPr>
              <a:t>honesty</a:t>
            </a:r>
            <a:r>
              <a:rPr lang="en-US" dirty="0" smtClean="0"/>
              <a:t> is the most respected personality trait that a leader can have.</a:t>
            </a:r>
            <a:r>
              <a:rPr lang="en-US" baseline="30000" dirty="0" smtClean="0">
                <a:hlinkClick r:id="rId19"/>
              </a:rPr>
              <a:t>[8]</a:t>
            </a:r>
            <a:r>
              <a:rPr lang="en-US" dirty="0" smtClean="0"/>
              <a:t> Three additional traits that leaders around the world share are forward-thinking, inspiration, and competency.</a:t>
            </a:r>
            <a:r>
              <a:rPr lang="en-US" baseline="30000" dirty="0" smtClean="0">
                <a:hlinkClick r:id="rId10"/>
              </a:rPr>
              <a:t>[4]</a:t>
            </a:r>
            <a:endParaRPr lang="en-US" dirty="0" smtClean="0"/>
          </a:p>
          <a:p>
            <a:r>
              <a:rPr lang="en-US" dirty="0" smtClean="0"/>
              <a:t>The book also looks at work styles and how people function in organizational settings, and how to improve skills like </a:t>
            </a:r>
            <a:r>
              <a:rPr lang="en-US" dirty="0" err="1" smtClean="0">
                <a:hlinkClick r:id="rId12" tooltip="Goal"/>
              </a:rPr>
              <a:t>visionising</a:t>
            </a:r>
            <a:r>
              <a:rPr lang="en-US" dirty="0" smtClean="0"/>
              <a:t> based on their personality traits.</a:t>
            </a:r>
            <a:r>
              <a:rPr lang="en-US" baseline="30000" dirty="0" smtClean="0">
                <a:hlinkClick r:id="rId17"/>
              </a:rPr>
              <a:t>[7]</a:t>
            </a:r>
            <a:r>
              <a:rPr lang="en-US" dirty="0" smtClean="0"/>
              <a:t> </a:t>
            </a:r>
            <a:r>
              <a:rPr lang="en-US" dirty="0" err="1" smtClean="0"/>
              <a:t>Kouzes</a:t>
            </a:r>
            <a:r>
              <a:rPr lang="en-US" dirty="0" smtClean="0"/>
              <a:t> and Posner express an importance in having a "shared vision" for everyone on one's team or at one's company. If a shared vision can be developed and exhibited, staff will be more prone to feeling confident and motivated in their job. Symbolic language like </a:t>
            </a:r>
            <a:r>
              <a:rPr lang="en-US" dirty="0" smtClean="0">
                <a:hlinkClick r:id="rId20" tooltip="Metaphor"/>
              </a:rPr>
              <a:t>metaphors</a:t>
            </a:r>
            <a:r>
              <a:rPr lang="en-US" dirty="0" smtClean="0"/>
              <a:t> and storytelling are also important components to leadership skills. </a:t>
            </a:r>
            <a:r>
              <a:rPr lang="en-US" dirty="0" err="1" smtClean="0"/>
              <a:t>Kouzes</a:t>
            </a:r>
            <a:r>
              <a:rPr lang="en-US" dirty="0" smtClean="0"/>
              <a:t> and Posner believe that symbolic language helps in </a:t>
            </a:r>
            <a:r>
              <a:rPr lang="en-US" dirty="0" smtClean="0">
                <a:hlinkClick r:id="rId21" tooltip="Persuasion"/>
              </a:rPr>
              <a:t>persuasion</a:t>
            </a:r>
            <a:r>
              <a:rPr lang="en-US" dirty="0" smtClean="0"/>
              <a:t> and gathering buy-in. Using emotive words and images also helps in inspiring those leaders are leading or hoping to lead. Positive thinking and expression is another key concept in leadership within the book. Positivity can rub off on others around the leader, leading to productivity and satisfaction. Balancing positivity with negativity is important, with positivity a tool that leaders can use to get buy-in from staff for projects and programs. </a:t>
            </a:r>
            <a:r>
              <a:rPr lang="en-US" dirty="0" smtClean="0">
                <a:hlinkClick r:id="rId22" tooltip="Charisma"/>
              </a:rPr>
              <a:t>Charisma</a:t>
            </a:r>
            <a:r>
              <a:rPr lang="en-US" dirty="0" smtClean="0"/>
              <a:t>, honesty, and being emotional are also seen as good signs of leadership.</a:t>
            </a:r>
            <a:r>
              <a:rPr lang="en-US" baseline="30000" dirty="0" smtClean="0">
                <a:hlinkClick r:id="rId13"/>
              </a:rPr>
              <a:t>[1]</a:t>
            </a:r>
            <a:endParaRPr lang="en-US" baseline="30000" dirty="0" smtClean="0"/>
          </a:p>
          <a:p>
            <a:endParaRPr lang="en-US" baseline="30000"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I think we all can do this as formal and informal leaders to help our teams/organizations be more successful!</a:t>
            </a:r>
          </a:p>
          <a:p>
            <a:endParaRPr lang="en-US" dirty="0" smtClean="0"/>
          </a:p>
          <a:p>
            <a:r>
              <a:rPr lang="en-US" dirty="0" smtClean="0"/>
              <a:t>NASA is one of the best</a:t>
            </a:r>
            <a:r>
              <a:rPr lang="en-US" baseline="0" dirty="0" smtClean="0"/>
              <a:t> places to work in the federal government and I feel it is because we do many of these things.  The tone has been set at the top by our previous Administrator Charlie Bolden.</a:t>
            </a:r>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15</a:t>
            </a:fld>
            <a:endParaRPr lang="en-US"/>
          </a:p>
        </p:txBody>
      </p:sp>
    </p:spTree>
    <p:extLst>
      <p:ext uri="{BB962C8B-B14F-4D97-AF65-F5344CB8AC3E}">
        <p14:creationId xmlns:p14="http://schemas.microsoft.com/office/powerpoint/2010/main" val="575995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16</a:t>
            </a:fld>
            <a:endParaRPr lang="en-US"/>
          </a:p>
        </p:txBody>
      </p:sp>
    </p:spTree>
    <p:extLst>
      <p:ext uri="{BB962C8B-B14F-4D97-AF65-F5344CB8AC3E}">
        <p14:creationId xmlns:p14="http://schemas.microsoft.com/office/powerpoint/2010/main" val="3523334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Be honest and upfront with people- don’t try and be something you are not.</a:t>
            </a:r>
          </a:p>
          <a:p>
            <a:r>
              <a:rPr lang="en-US" baseline="0" dirty="0" smtClean="0"/>
              <a:t>Be Humble</a:t>
            </a:r>
          </a:p>
          <a:p>
            <a:r>
              <a:rPr lang="en-US" baseline="0" dirty="0" smtClean="0"/>
              <a:t>Be realistic</a:t>
            </a:r>
          </a:p>
          <a:p>
            <a:r>
              <a:rPr lang="en-US" baseline="0" dirty="0" smtClean="0"/>
              <a:t>Be Consistent</a:t>
            </a:r>
          </a:p>
          <a:p>
            <a:r>
              <a:rPr lang="en-US" dirty="0" smtClean="0"/>
              <a:t>Know yourself; strengths weaknesses tendencies, stress brings</a:t>
            </a:r>
            <a:r>
              <a:rPr lang="en-US" baseline="0" dirty="0" smtClean="0"/>
              <a:t> out natural tendencies</a:t>
            </a:r>
          </a:p>
          <a:p>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17</a:t>
            </a:fld>
            <a:endParaRPr lang="en-US"/>
          </a:p>
        </p:txBody>
      </p:sp>
    </p:spTree>
    <p:extLst>
      <p:ext uri="{BB962C8B-B14F-4D97-AF65-F5344CB8AC3E}">
        <p14:creationId xmlns:p14="http://schemas.microsoft.com/office/powerpoint/2010/main" val="4106579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 a</a:t>
            </a:r>
            <a:r>
              <a:rPr lang="en-US" baseline="0" dirty="0" smtClean="0"/>
              <a:t> boss succeed in the long run or </a:t>
            </a:r>
          </a:p>
          <a:p>
            <a:pPr marL="171450" indent="-171450">
              <a:buFont typeface="Arial" panose="020B0604020202020204" pitchFamily="34" charset="0"/>
              <a:buChar char="•"/>
            </a:pPr>
            <a:r>
              <a:rPr lang="en-US" baseline="0" dirty="0" smtClean="0"/>
              <a:t>do they burn people out and </a:t>
            </a:r>
          </a:p>
          <a:p>
            <a:pPr marL="171450" indent="-171450">
              <a:buFont typeface="Arial" panose="020B0604020202020204" pitchFamily="34" charset="0"/>
              <a:buChar char="•"/>
            </a:pPr>
            <a:r>
              <a:rPr lang="en-US" baseline="0" dirty="0" smtClean="0"/>
              <a:t>have high rate of turnover?</a:t>
            </a:r>
          </a:p>
          <a:p>
            <a:pPr marL="171450" indent="-171450">
              <a:buFont typeface="Arial" panose="020B0604020202020204" pitchFamily="34" charset="0"/>
              <a:buChar char="•"/>
            </a:pPr>
            <a:r>
              <a:rPr lang="en-US" dirty="0" smtClean="0"/>
              <a:t>Higher costs for training</a:t>
            </a:r>
          </a:p>
          <a:p>
            <a:pPr marL="171450" indent="-171450">
              <a:buFont typeface="Arial" panose="020B0604020202020204" pitchFamily="34" charset="0"/>
              <a:buChar char="•"/>
            </a:pPr>
            <a:r>
              <a:rPr lang="en-US" dirty="0" smtClean="0"/>
              <a:t>Probably</a:t>
            </a:r>
            <a:r>
              <a:rPr lang="en-US" baseline="0" dirty="0" smtClean="0"/>
              <a:t> less efficiency</a:t>
            </a:r>
          </a:p>
          <a:p>
            <a:pPr marL="171450" indent="-171450">
              <a:buFont typeface="Arial" panose="020B0604020202020204" pitchFamily="34" charset="0"/>
              <a:buChar char="•"/>
            </a:pPr>
            <a:r>
              <a:rPr lang="en-US" baseline="0" dirty="0" smtClean="0"/>
              <a:t>Does work stop when the boss is gone</a:t>
            </a:r>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18</a:t>
            </a:fld>
            <a:endParaRPr lang="en-US"/>
          </a:p>
        </p:txBody>
      </p:sp>
    </p:spTree>
    <p:extLst>
      <p:ext uri="{BB962C8B-B14F-4D97-AF65-F5344CB8AC3E}">
        <p14:creationId xmlns:p14="http://schemas.microsoft.com/office/powerpoint/2010/main" val="1630770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2012 - $164.2B in US on Training &amp; Development</a:t>
            </a:r>
          </a:p>
          <a:p>
            <a:r>
              <a:rPr lang="en-US" dirty="0" smtClean="0"/>
              <a:t>Top 3 areas:</a:t>
            </a:r>
          </a:p>
          <a:p>
            <a:pPr marL="457200" lvl="1" indent="0">
              <a:buNone/>
            </a:pPr>
            <a:r>
              <a:rPr lang="en-US" sz="2000" dirty="0" smtClean="0"/>
              <a:t>~$22.2B Managerial &amp; Supervisory</a:t>
            </a:r>
          </a:p>
          <a:p>
            <a:pPr marL="457200" lvl="1" indent="0">
              <a:buNone/>
            </a:pPr>
            <a:r>
              <a:rPr lang="en-US" sz="2000" dirty="0" smtClean="0"/>
              <a:t>~$17.7B Mandatory &amp; Compliance</a:t>
            </a:r>
          </a:p>
          <a:p>
            <a:pPr marL="457200" lvl="1" indent="0">
              <a:buNone/>
            </a:pPr>
            <a:r>
              <a:rPr lang="en-US" sz="2000" dirty="0" smtClean="0"/>
              <a:t>~$16.3B Process, procedures, business practices </a:t>
            </a:r>
            <a:endParaRPr lang="en-US" sz="2000" dirty="0"/>
          </a:p>
          <a:p>
            <a:pPr marL="457200" lvl="1" indent="0">
              <a:buNone/>
            </a:pPr>
            <a:endParaRPr lang="en-US" sz="2000" dirty="0"/>
          </a:p>
          <a:p>
            <a:r>
              <a:rPr lang="en-US" dirty="0" smtClean="0"/>
              <a:t>While</a:t>
            </a:r>
            <a:r>
              <a:rPr lang="en-US" baseline="0" dirty="0" smtClean="0"/>
              <a:t> these stats are a bit dated, training has been well funded.  I think it is important to work on improving what we do well as much as working on our areas of weakness.  We can be successful by surrounding ourselves with team members who’s strengths cover/compliment our weaknesses.  So my suggestion is to find a good balance for your training needs.</a:t>
            </a:r>
            <a:endParaRPr lang="en-US" dirty="0" smtClean="0"/>
          </a:p>
          <a:p>
            <a:endParaRPr lang="en-US" dirty="0" smtClean="0"/>
          </a:p>
          <a:p>
            <a:r>
              <a:rPr lang="en-US" dirty="0" smtClean="0"/>
              <a:t>U.S. organizations spent $164.2 billion on employee learning and development in 2012, according to the just-released findings of </a:t>
            </a:r>
            <a:r>
              <a:rPr lang="en-US" dirty="0" smtClean="0">
                <a:hlinkClick r:id="rId3"/>
              </a:rPr>
              <a:t>ASTD’s 2013 </a:t>
            </a:r>
            <a:r>
              <a:rPr lang="en-US" i="1" dirty="0" smtClean="0">
                <a:hlinkClick r:id="rId3"/>
              </a:rPr>
              <a:t>State of the Industry</a:t>
            </a:r>
            <a:r>
              <a:rPr lang="en-US" dirty="0" smtClean="0">
                <a:hlinkClick r:id="rId3"/>
              </a:rPr>
              <a:t> report</a:t>
            </a:r>
            <a:r>
              <a:rPr lang="en-US" dirty="0" smtClean="0"/>
              <a:t> sponsored by </a:t>
            </a:r>
            <a:r>
              <a:rPr lang="en-US" dirty="0" err="1" smtClean="0">
                <a:hlinkClick r:id="rId4"/>
              </a:rPr>
              <a:t>Skillsoft</a:t>
            </a:r>
            <a:r>
              <a:rPr lang="en-US" dirty="0" smtClean="0"/>
              <a:t> and the </a:t>
            </a:r>
            <a:r>
              <a:rPr lang="en-US" dirty="0" smtClean="0">
                <a:hlinkClick r:id="rId5"/>
              </a:rPr>
              <a:t>CARA Group, Inc</a:t>
            </a:r>
            <a:r>
              <a:rPr lang="en-US" dirty="0" smtClean="0"/>
              <a:t>.</a:t>
            </a:r>
          </a:p>
          <a:p>
            <a:r>
              <a:rPr lang="en-US" dirty="0" smtClean="0"/>
              <a:t>The report’s findings demonstrate that despite a continuously changing economic environment, organizations remain committed to training and development. Senior executives understand that a highly skilled workforce is a strategic differentiator. They are investing in the development of their employees and using technology, instructor-led training, and blended solutions to effectively meet training challenges.</a:t>
            </a:r>
          </a:p>
          <a:p>
            <a:r>
              <a:rPr lang="en-US" dirty="0" smtClean="0"/>
              <a:t>ASTD’s 2013 </a:t>
            </a:r>
            <a:r>
              <a:rPr lang="en-US" i="1" dirty="0" smtClean="0"/>
              <a:t>State of the Industry </a:t>
            </a:r>
            <a:r>
              <a:rPr lang="en-US" dirty="0" smtClean="0"/>
              <a:t>report is based on a survey of 475 organizations representing a diverse sample of industries, sizes, and locations. For comparative analysis findings are reported for three data sources: a consolidated source of all organizations; a data source pulling from the 28 BEST Award winning organizations; and a data source reflecting 32 </a:t>
            </a:r>
            <a:r>
              <a:rPr lang="en-US" i="1" dirty="0" smtClean="0"/>
              <a:t>Fortune Global</a:t>
            </a:r>
            <a:r>
              <a:rPr lang="en-US" dirty="0" smtClean="0"/>
              <a:t> 500 organizations.</a:t>
            </a:r>
          </a:p>
          <a:p>
            <a:r>
              <a:rPr lang="en-US" dirty="0" smtClean="0"/>
              <a:t>Advertisement </a:t>
            </a:r>
          </a:p>
          <a:p>
            <a:r>
              <a:rPr lang="en-US" dirty="0" smtClean="0"/>
              <a:t>Key findings are:</a:t>
            </a:r>
          </a:p>
          <a:p>
            <a:pPr marL="171450" indent="-171450">
              <a:buFont typeface="Arial" panose="020B0604020202020204" pitchFamily="34" charset="0"/>
              <a:buChar char="•"/>
            </a:pPr>
            <a:r>
              <a:rPr lang="en-US" dirty="0" smtClean="0"/>
              <a:t>$164.2 billion spent on learning and development in 2012.</a:t>
            </a:r>
          </a:p>
          <a:p>
            <a:pPr marL="171450" indent="-171450">
              <a:buFont typeface="Arial" panose="020B0604020202020204" pitchFamily="34" charset="0"/>
              <a:buChar char="•"/>
            </a:pPr>
            <a:r>
              <a:rPr lang="en-US" dirty="0" smtClean="0"/>
              <a:t>61 percent of expenditures were on internal expenses ($100.2 billion).</a:t>
            </a:r>
          </a:p>
          <a:p>
            <a:pPr marL="171450" indent="-171450">
              <a:buFont typeface="Arial" panose="020B0604020202020204" pitchFamily="34" charset="0"/>
              <a:buChar char="•"/>
            </a:pPr>
            <a:r>
              <a:rPr lang="en-US" dirty="0" smtClean="0"/>
              <a:t>Per-employee spending remained stable in 2012, at an average $1,195 per employee ($1,182 in 2011). </a:t>
            </a:r>
          </a:p>
          <a:p>
            <a:pPr marL="171450" indent="-171450">
              <a:buFont typeface="Arial" panose="020B0604020202020204" pitchFamily="34" charset="0"/>
              <a:buChar char="•"/>
            </a:pPr>
            <a:r>
              <a:rPr lang="en-US" dirty="0" smtClean="0"/>
              <a:t>11 percent of expenditures went to tuition reimbursement ($18 billion).</a:t>
            </a:r>
          </a:p>
          <a:p>
            <a:pPr marL="171450" indent="-171450">
              <a:buFont typeface="Arial" panose="020B0604020202020204" pitchFamily="34" charset="0"/>
              <a:buChar char="•"/>
            </a:pPr>
            <a:r>
              <a:rPr lang="en-US" dirty="0" smtClean="0"/>
              <a:t>As a percent of payroll, direct expenditure on learning increased from 3.2 to 3.6 percent.</a:t>
            </a:r>
          </a:p>
          <a:p>
            <a:pPr marL="171450" indent="-171450">
              <a:buFont typeface="Arial" panose="020B0604020202020204" pitchFamily="34" charset="0"/>
              <a:buChar char="•"/>
            </a:pPr>
            <a:r>
              <a:rPr lang="en-US" dirty="0" smtClean="0"/>
              <a:t>Employees averaged 30.3 hours of training in 2012. Employees in BEST organizations used substantially higher amounts of training, averaging 57.7 hours each—an all-time high.</a:t>
            </a:r>
          </a:p>
          <a:p>
            <a:pPr marL="171450" indent="-171450">
              <a:buFont typeface="Arial" panose="020B0604020202020204" pitchFamily="34" charset="0"/>
              <a:buChar char="•"/>
            </a:pPr>
            <a:r>
              <a:rPr lang="en-US" dirty="0" smtClean="0"/>
              <a:t>Technology-based delivery of instruction rose to 39 percent of formal hours, up from 37.2 percent in 2011.</a:t>
            </a:r>
          </a:p>
          <a:p>
            <a:pPr marL="171450" indent="-171450">
              <a:buFont typeface="Arial" panose="020B0604020202020204" pitchFamily="34" charset="0"/>
              <a:buChar char="•"/>
            </a:pPr>
            <a:r>
              <a:rPr lang="en-US" dirty="0" smtClean="0"/>
              <a:t>The top three areas of training content in 2012 were: managerial and supervisory (13.5 percent); mandatory and compliance (10.8 percent); and processes, procedures, and business practices (9.9 percent).</a:t>
            </a:r>
          </a:p>
          <a:p>
            <a:pPr marL="171450" indent="-171450">
              <a:buFont typeface="Arial" panose="020B0604020202020204" pitchFamily="34" charset="0"/>
              <a:buChar char="•"/>
            </a:pPr>
            <a:endParaRPr lang="en-US" dirty="0" smtClean="0"/>
          </a:p>
          <a:p>
            <a:pPr marL="457200" lvl="1" indent="0">
              <a:buNone/>
            </a:pPr>
            <a:endParaRPr lang="en-US" sz="2000" dirty="0" smtClean="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20</a:t>
            </a:fld>
            <a:endParaRPr lang="en-US"/>
          </a:p>
        </p:txBody>
      </p:sp>
    </p:spTree>
    <p:extLst>
      <p:ext uri="{BB962C8B-B14F-4D97-AF65-F5344CB8AC3E}">
        <p14:creationId xmlns:p14="http://schemas.microsoft.com/office/powerpoint/2010/main" val="627396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again</a:t>
            </a:r>
            <a:r>
              <a:rPr lang="en-US" baseline="0" dirty="0" smtClean="0"/>
              <a:t> for inviting me to speak &amp; I want to thank you for the engaging discussion today.</a:t>
            </a:r>
            <a:endParaRPr lang="en-US" dirty="0"/>
          </a:p>
        </p:txBody>
      </p:sp>
      <p:sp>
        <p:nvSpPr>
          <p:cNvPr id="4" name="Slide Number Placeholder 3"/>
          <p:cNvSpPr>
            <a:spLocks noGrp="1"/>
          </p:cNvSpPr>
          <p:nvPr>
            <p:ph type="sldNum" sz="quarter" idx="10"/>
          </p:nvPr>
        </p:nvSpPr>
        <p:spPr/>
        <p:txBody>
          <a:bodyPr/>
          <a:lstStyle/>
          <a:p>
            <a:pPr>
              <a:defRPr/>
            </a:pPr>
            <a:fld id="{C0C47E02-C141-4412-B5C0-0ECFE9367C26}" type="slidenum">
              <a:rPr lang="en-US" smtClean="0"/>
              <a:pPr>
                <a:defRPr/>
              </a:pPr>
              <a:t>23</a:t>
            </a:fld>
            <a:endParaRPr lang="en-US"/>
          </a:p>
        </p:txBody>
      </p:sp>
    </p:spTree>
    <p:extLst>
      <p:ext uri="{BB962C8B-B14F-4D97-AF65-F5344CB8AC3E}">
        <p14:creationId xmlns:p14="http://schemas.microsoft.com/office/powerpoint/2010/main" val="36108442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15"/>
          <p:cNvGraphicFramePr>
            <a:graphicFrameLocks noChangeAspect="1"/>
          </p:cNvGraphicFramePr>
          <p:nvPr/>
        </p:nvGraphicFramePr>
        <p:xfrm>
          <a:off x="44450" y="2393950"/>
          <a:ext cx="9077325" cy="1819275"/>
        </p:xfrm>
        <a:graphic>
          <a:graphicData uri="http://schemas.openxmlformats.org/presentationml/2006/ole">
            <mc:AlternateContent xmlns:mc="http://schemas.openxmlformats.org/markup-compatibility/2006">
              <mc:Choice xmlns:v="urn:schemas-microsoft-com:vml" Requires="v">
                <p:oleObj spid="_x0000_s43086" name="Image" r:id="rId3" imgW="10209524" imgH="1815873" progId="Photoshop.Image.6">
                  <p:embed/>
                </p:oleObj>
              </mc:Choice>
              <mc:Fallback>
                <p:oleObj name="Image" r:id="rId3" imgW="10209524" imgH="1815873"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 y="2393950"/>
                        <a:ext cx="907732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 16"/>
          <p:cNvGrpSpPr>
            <a:grpSpLocks/>
          </p:cNvGrpSpPr>
          <p:nvPr/>
        </p:nvGrpSpPr>
        <p:grpSpPr bwMode="auto">
          <a:xfrm>
            <a:off x="34925" y="4292600"/>
            <a:ext cx="9074150" cy="2520950"/>
            <a:chOff x="0" y="2640"/>
            <a:chExt cx="5760" cy="1680"/>
          </a:xfrm>
        </p:grpSpPr>
        <p:sp>
          <p:nvSpPr>
            <p:cNvPr id="6" name="Rectangle 17"/>
            <p:cNvSpPr>
              <a:spLocks noChangeArrowheads="1"/>
            </p:cNvSpPr>
            <p:nvPr userDrawn="1"/>
          </p:nvSpPr>
          <p:spPr bwMode="gray">
            <a:xfrm>
              <a:off x="0" y="2640"/>
              <a:ext cx="5760" cy="168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 name="Rectangle 18"/>
            <p:cNvSpPr>
              <a:spLocks noChangeArrowheads="1"/>
            </p:cNvSpPr>
            <p:nvPr userDrawn="1"/>
          </p:nvSpPr>
          <p:spPr bwMode="gray">
            <a:xfrm>
              <a:off x="0" y="2640"/>
              <a:ext cx="5760" cy="96"/>
            </a:xfrm>
            <a:prstGeom prst="rect">
              <a:avLst/>
            </a:prstGeom>
            <a:gradFill rotWithShape="0">
              <a:gsLst>
                <a:gs pos="0">
                  <a:schemeClr val="bg2">
                    <a:gamma/>
                    <a:shade val="46275"/>
                    <a:invGamma/>
                  </a:schemeClr>
                </a:gs>
                <a:gs pos="100000">
                  <a:schemeClr val="bg2"/>
                </a:gs>
              </a:gsLst>
              <a:lin ang="5400000" scaled="1"/>
            </a:gradFill>
            <a:ln w="9525">
              <a:noFill/>
              <a:miter lim="800000"/>
              <a:headEnd/>
              <a:tailEnd/>
            </a:ln>
            <a:effectLst/>
          </p:spPr>
          <p:txBody>
            <a:bodyPr wrap="none" anchor="ctr"/>
            <a:lstStyle/>
            <a:p>
              <a:pPr>
                <a:defRPr/>
              </a:pPr>
              <a:endParaRPr lang="en-US"/>
            </a:p>
          </p:txBody>
        </p:sp>
      </p:grpSp>
      <p:sp>
        <p:nvSpPr>
          <p:cNvPr id="8" name="Rectangle 19"/>
          <p:cNvSpPr>
            <a:spLocks noChangeArrowheads="1"/>
          </p:cNvSpPr>
          <p:nvPr/>
        </p:nvSpPr>
        <p:spPr bwMode="gray">
          <a:xfrm>
            <a:off x="34925" y="44450"/>
            <a:ext cx="9074150" cy="2282825"/>
          </a:xfrm>
          <a:prstGeom prst="rect">
            <a:avLst/>
          </a:prstGeom>
          <a:gradFill rotWithShape="0">
            <a:gsLst>
              <a:gs pos="0">
                <a:schemeClr val="tx1"/>
              </a:gs>
              <a:gs pos="100000">
                <a:schemeClr val="tx1">
                  <a:gamma/>
                  <a:shade val="46275"/>
                  <a:invGamma/>
                </a:schemeClr>
              </a:gs>
            </a:gsLst>
            <a:lin ang="5400000" scaled="1"/>
          </a:gradFill>
          <a:ln w="9525">
            <a:noFill/>
            <a:miter lim="800000"/>
            <a:headEnd/>
            <a:tailEnd/>
          </a:ln>
          <a:effectLst/>
        </p:spPr>
        <p:txBody>
          <a:bodyPr wrap="none" anchor="ctr"/>
          <a:lstStyle/>
          <a:p>
            <a:pPr>
              <a:defRPr/>
            </a:pPr>
            <a:endParaRPr lang="en-US"/>
          </a:p>
        </p:txBody>
      </p:sp>
      <p:grpSp>
        <p:nvGrpSpPr>
          <p:cNvPr id="9" name="Group 20"/>
          <p:cNvGrpSpPr>
            <a:grpSpLocks/>
          </p:cNvGrpSpPr>
          <p:nvPr/>
        </p:nvGrpSpPr>
        <p:grpSpPr bwMode="auto">
          <a:xfrm>
            <a:off x="-4763" y="0"/>
            <a:ext cx="9148763" cy="6856413"/>
            <a:chOff x="-3" y="0"/>
            <a:chExt cx="5763" cy="4319"/>
          </a:xfrm>
        </p:grpSpPr>
        <p:sp>
          <p:nvSpPr>
            <p:cNvPr id="10" name="AutoShape 21"/>
            <p:cNvSpPr>
              <a:spLocks noChangeArrowheads="1"/>
            </p:cNvSpPr>
            <p:nvPr userDrawn="1"/>
          </p:nvSpPr>
          <p:spPr bwMode="gray">
            <a:xfrm>
              <a:off x="24" y="24"/>
              <a:ext cx="5712" cy="4272"/>
            </a:xfrm>
            <a:prstGeom prst="roundRect">
              <a:avLst>
                <a:gd name="adj" fmla="val 6227"/>
              </a:avLst>
            </a:prstGeom>
            <a:noFill/>
            <a:ln w="76200">
              <a:solidFill>
                <a:schemeClr val="bg1"/>
              </a:solidFill>
              <a:round/>
              <a:headEnd/>
              <a:tailEnd/>
            </a:ln>
            <a:effectLst/>
          </p:spPr>
          <p:txBody>
            <a:bodyPr wrap="none" anchor="ctr"/>
            <a:lstStyle/>
            <a:p>
              <a:pPr>
                <a:defRPr/>
              </a:pPr>
              <a:endParaRPr lang="en-US"/>
            </a:p>
          </p:txBody>
        </p:sp>
        <p:sp>
          <p:nvSpPr>
            <p:cNvPr id="11" name="Freeform 22"/>
            <p:cNvSpPr>
              <a:spLocks/>
            </p:cNvSpPr>
            <p:nvPr userDrawn="1"/>
          </p:nvSpPr>
          <p:spPr bwMode="gray">
            <a:xfrm>
              <a:off x="0" y="0"/>
              <a:ext cx="288" cy="288"/>
            </a:xfrm>
            <a:custGeom>
              <a:avLst/>
              <a:gdLst/>
              <a:ahLst/>
              <a:cxnLst>
                <a:cxn ang="0">
                  <a:pos x="0" y="48"/>
                </a:cxn>
                <a:cxn ang="0">
                  <a:pos x="0" y="384"/>
                </a:cxn>
                <a:cxn ang="0">
                  <a:pos x="96" y="192"/>
                </a:cxn>
                <a:cxn ang="0">
                  <a:pos x="192" y="48"/>
                </a:cxn>
                <a:cxn ang="0">
                  <a:pos x="336" y="0"/>
                </a:cxn>
                <a:cxn ang="0">
                  <a:pos x="0" y="0"/>
                </a:cxn>
              </a:cxnLst>
              <a:rect l="0" t="0" r="r" b="b"/>
              <a:pathLst>
                <a:path w="336" h="384">
                  <a:moveTo>
                    <a:pt x="0" y="48"/>
                  </a:moveTo>
                  <a:lnTo>
                    <a:pt x="0" y="384"/>
                  </a:lnTo>
                  <a:lnTo>
                    <a:pt x="96" y="192"/>
                  </a:lnTo>
                  <a:lnTo>
                    <a:pt x="192" y="48"/>
                  </a:lnTo>
                  <a:lnTo>
                    <a:pt x="336" y="0"/>
                  </a:lnTo>
                  <a:lnTo>
                    <a:pt x="0" y="0"/>
                  </a:lnTo>
                </a:path>
              </a:pathLst>
            </a:custGeom>
            <a:solidFill>
              <a:schemeClr val="bg1"/>
            </a:solidFill>
            <a:ln w="9525">
              <a:noFill/>
              <a:round/>
              <a:headEnd/>
              <a:tailEnd/>
            </a:ln>
            <a:effectLst/>
          </p:spPr>
          <p:txBody>
            <a:bodyPr/>
            <a:lstStyle/>
            <a:p>
              <a:pPr>
                <a:defRPr/>
              </a:pPr>
              <a:endParaRPr lang="en-US"/>
            </a:p>
          </p:txBody>
        </p:sp>
        <p:sp>
          <p:nvSpPr>
            <p:cNvPr id="12" name="Freeform 23"/>
            <p:cNvSpPr>
              <a:spLocks/>
            </p:cNvSpPr>
            <p:nvPr userDrawn="1"/>
          </p:nvSpPr>
          <p:spPr bwMode="gray">
            <a:xfrm rot="-5408600">
              <a:off x="-50" y="4030"/>
              <a:ext cx="336" cy="242"/>
            </a:xfrm>
            <a:custGeom>
              <a:avLst/>
              <a:gdLst/>
              <a:ahLst/>
              <a:cxnLst>
                <a:cxn ang="0">
                  <a:pos x="0" y="48"/>
                </a:cxn>
                <a:cxn ang="0">
                  <a:pos x="0" y="384"/>
                </a:cxn>
                <a:cxn ang="0">
                  <a:pos x="96" y="192"/>
                </a:cxn>
                <a:cxn ang="0">
                  <a:pos x="192" y="48"/>
                </a:cxn>
                <a:cxn ang="0">
                  <a:pos x="336" y="0"/>
                </a:cxn>
                <a:cxn ang="0">
                  <a:pos x="0" y="0"/>
                </a:cxn>
              </a:cxnLst>
              <a:rect l="0" t="0" r="r" b="b"/>
              <a:pathLst>
                <a:path w="336" h="384">
                  <a:moveTo>
                    <a:pt x="0" y="48"/>
                  </a:moveTo>
                  <a:lnTo>
                    <a:pt x="0" y="384"/>
                  </a:lnTo>
                  <a:lnTo>
                    <a:pt x="96" y="192"/>
                  </a:lnTo>
                  <a:lnTo>
                    <a:pt x="192" y="48"/>
                  </a:lnTo>
                  <a:lnTo>
                    <a:pt x="336" y="0"/>
                  </a:lnTo>
                  <a:lnTo>
                    <a:pt x="0" y="0"/>
                  </a:lnTo>
                </a:path>
              </a:pathLst>
            </a:custGeom>
            <a:solidFill>
              <a:schemeClr val="bg1"/>
            </a:solidFill>
            <a:ln w="9525">
              <a:noFill/>
              <a:round/>
              <a:headEnd/>
              <a:tailEnd/>
            </a:ln>
            <a:effectLst/>
          </p:spPr>
          <p:txBody>
            <a:bodyPr/>
            <a:lstStyle/>
            <a:p>
              <a:pPr>
                <a:defRPr/>
              </a:pPr>
              <a:endParaRPr lang="en-US"/>
            </a:p>
          </p:txBody>
        </p:sp>
        <p:sp>
          <p:nvSpPr>
            <p:cNvPr id="13" name="Freeform 24"/>
            <p:cNvSpPr>
              <a:spLocks/>
            </p:cNvSpPr>
            <p:nvPr userDrawn="1"/>
          </p:nvSpPr>
          <p:spPr bwMode="gray">
            <a:xfrm rot="10769190">
              <a:off x="5519" y="4031"/>
              <a:ext cx="232" cy="287"/>
            </a:xfrm>
            <a:custGeom>
              <a:avLst/>
              <a:gdLst/>
              <a:ahLst/>
              <a:cxnLst>
                <a:cxn ang="0">
                  <a:pos x="0" y="48"/>
                </a:cxn>
                <a:cxn ang="0">
                  <a:pos x="0" y="384"/>
                </a:cxn>
                <a:cxn ang="0">
                  <a:pos x="96" y="192"/>
                </a:cxn>
                <a:cxn ang="0">
                  <a:pos x="192" y="48"/>
                </a:cxn>
                <a:cxn ang="0">
                  <a:pos x="336" y="0"/>
                </a:cxn>
                <a:cxn ang="0">
                  <a:pos x="0" y="0"/>
                </a:cxn>
              </a:cxnLst>
              <a:rect l="0" t="0" r="r" b="b"/>
              <a:pathLst>
                <a:path w="336" h="384">
                  <a:moveTo>
                    <a:pt x="0" y="48"/>
                  </a:moveTo>
                  <a:lnTo>
                    <a:pt x="0" y="384"/>
                  </a:lnTo>
                  <a:lnTo>
                    <a:pt x="96" y="192"/>
                  </a:lnTo>
                  <a:lnTo>
                    <a:pt x="192" y="48"/>
                  </a:lnTo>
                  <a:lnTo>
                    <a:pt x="336" y="0"/>
                  </a:lnTo>
                  <a:lnTo>
                    <a:pt x="0" y="0"/>
                  </a:lnTo>
                </a:path>
              </a:pathLst>
            </a:custGeom>
            <a:solidFill>
              <a:schemeClr val="bg1"/>
            </a:solidFill>
            <a:ln w="9525">
              <a:noFill/>
              <a:round/>
              <a:headEnd/>
              <a:tailEnd/>
            </a:ln>
            <a:effectLst/>
          </p:spPr>
          <p:txBody>
            <a:bodyPr/>
            <a:lstStyle/>
            <a:p>
              <a:pPr>
                <a:defRPr/>
              </a:pPr>
              <a:endParaRPr lang="en-US"/>
            </a:p>
          </p:txBody>
        </p:sp>
        <p:sp>
          <p:nvSpPr>
            <p:cNvPr id="14" name="Freeform 25"/>
            <p:cNvSpPr>
              <a:spLocks/>
            </p:cNvSpPr>
            <p:nvPr userDrawn="1"/>
          </p:nvSpPr>
          <p:spPr bwMode="gray">
            <a:xfrm rot="5400000">
              <a:off x="5472" y="0"/>
              <a:ext cx="288" cy="288"/>
            </a:xfrm>
            <a:custGeom>
              <a:avLst/>
              <a:gdLst/>
              <a:ahLst/>
              <a:cxnLst>
                <a:cxn ang="0">
                  <a:pos x="0" y="48"/>
                </a:cxn>
                <a:cxn ang="0">
                  <a:pos x="0" y="384"/>
                </a:cxn>
                <a:cxn ang="0">
                  <a:pos x="96" y="192"/>
                </a:cxn>
                <a:cxn ang="0">
                  <a:pos x="192" y="48"/>
                </a:cxn>
                <a:cxn ang="0">
                  <a:pos x="336" y="0"/>
                </a:cxn>
                <a:cxn ang="0">
                  <a:pos x="0" y="0"/>
                </a:cxn>
              </a:cxnLst>
              <a:rect l="0" t="0" r="r" b="b"/>
              <a:pathLst>
                <a:path w="336" h="384">
                  <a:moveTo>
                    <a:pt x="0" y="48"/>
                  </a:moveTo>
                  <a:lnTo>
                    <a:pt x="0" y="384"/>
                  </a:lnTo>
                  <a:lnTo>
                    <a:pt x="96" y="192"/>
                  </a:lnTo>
                  <a:lnTo>
                    <a:pt x="192" y="48"/>
                  </a:lnTo>
                  <a:lnTo>
                    <a:pt x="336" y="0"/>
                  </a:lnTo>
                  <a:lnTo>
                    <a:pt x="0" y="0"/>
                  </a:lnTo>
                </a:path>
              </a:pathLst>
            </a:custGeom>
            <a:solidFill>
              <a:schemeClr val="bg1"/>
            </a:solidFill>
            <a:ln w="9525">
              <a:noFill/>
              <a:round/>
              <a:headEnd/>
              <a:tailEnd/>
            </a:ln>
            <a:effectLst/>
          </p:spPr>
          <p:txBody>
            <a:bodyPr/>
            <a:lstStyle/>
            <a:p>
              <a:pPr>
                <a:defRPr/>
              </a:pPr>
              <a:endParaRPr lang="en-US"/>
            </a:p>
          </p:txBody>
        </p:sp>
      </p:grpSp>
      <p:grpSp>
        <p:nvGrpSpPr>
          <p:cNvPr id="15" name="Group 26"/>
          <p:cNvGrpSpPr>
            <a:grpSpLocks/>
          </p:cNvGrpSpPr>
          <p:nvPr/>
        </p:nvGrpSpPr>
        <p:grpSpPr bwMode="auto">
          <a:xfrm>
            <a:off x="2482850" y="2895600"/>
            <a:ext cx="2698750" cy="1041400"/>
            <a:chOff x="1610" y="1965"/>
            <a:chExt cx="1700" cy="656"/>
          </a:xfrm>
        </p:grpSpPr>
        <p:pic>
          <p:nvPicPr>
            <p:cNvPr id="16" name="Picture 27" descr="Untitled-1 copy"/>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gray">
            <a:xfrm>
              <a:off x="2426" y="1965"/>
              <a:ext cx="590"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Untitled-1 copy"/>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gray">
            <a:xfrm>
              <a:off x="3061" y="2372"/>
              <a:ext cx="249"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Untitled-1 copy"/>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gray">
            <a:xfrm>
              <a:off x="1610" y="2237"/>
              <a:ext cx="363"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4" name="Rectangle 2"/>
          <p:cNvSpPr>
            <a:spLocks noGrp="1" noChangeArrowheads="1"/>
          </p:cNvSpPr>
          <p:nvPr>
            <p:ph type="ctrTitle"/>
          </p:nvPr>
        </p:nvSpPr>
        <p:spPr bwMode="ltGray">
          <a:xfrm>
            <a:off x="762000" y="990600"/>
            <a:ext cx="7772400" cy="1066800"/>
          </a:xfrm>
        </p:spPr>
        <p:txBody>
          <a:bodyPr/>
          <a:lstStyle>
            <a:lvl1pPr algn="ctr">
              <a:defRPr sz="4400"/>
            </a:lvl1pPr>
          </a:lstStyle>
          <a:p>
            <a:r>
              <a:rPr lang="en-US"/>
              <a:t>Click to edit Master title style</a:t>
            </a:r>
          </a:p>
        </p:txBody>
      </p:sp>
      <p:sp>
        <p:nvSpPr>
          <p:cNvPr id="3075" name="Rectangle 3"/>
          <p:cNvSpPr>
            <a:spLocks noGrp="1" noChangeArrowheads="1"/>
          </p:cNvSpPr>
          <p:nvPr>
            <p:ph type="subTitle" idx="1"/>
          </p:nvPr>
        </p:nvSpPr>
        <p:spPr>
          <a:xfrm>
            <a:off x="1371600" y="4953000"/>
            <a:ext cx="6400800" cy="533400"/>
          </a:xfrm>
        </p:spPr>
        <p:txBody>
          <a:bodyPr/>
          <a:lstStyle>
            <a:lvl1pPr marL="0" indent="0" algn="ctr">
              <a:buFontTx/>
              <a:buNone/>
              <a:defRPr sz="2800">
                <a:solidFill>
                  <a:schemeClr val="tx2"/>
                </a:solidFill>
              </a:defRPr>
            </a:lvl1pPr>
          </a:lstStyle>
          <a:p>
            <a:r>
              <a:rPr lang="en-US"/>
              <a:t>Click to edit Master subtitle style</a:t>
            </a:r>
          </a:p>
        </p:txBody>
      </p:sp>
      <p:sp>
        <p:nvSpPr>
          <p:cNvPr id="19" name="Rectangle 4"/>
          <p:cNvSpPr>
            <a:spLocks noGrp="1" noChangeArrowheads="1"/>
          </p:cNvSpPr>
          <p:nvPr>
            <p:ph type="dt" sz="half" idx="10"/>
          </p:nvPr>
        </p:nvSpPr>
        <p:spPr>
          <a:xfrm>
            <a:off x="457200" y="6245225"/>
            <a:ext cx="2133600" cy="476250"/>
          </a:xfrm>
        </p:spPr>
        <p:txBody>
          <a:bodyPr/>
          <a:lstStyle>
            <a:lvl1pPr>
              <a:defRPr/>
            </a:lvl1pPr>
          </a:lstStyle>
          <a:p>
            <a:pPr>
              <a:defRPr/>
            </a:pPr>
            <a:endParaRPr lang="en-US"/>
          </a:p>
        </p:txBody>
      </p:sp>
      <p:sp>
        <p:nvSpPr>
          <p:cNvPr id="20" name="Rectangle 5"/>
          <p:cNvSpPr>
            <a:spLocks noGrp="1" noChangeArrowheads="1"/>
          </p:cNvSpPr>
          <p:nvPr>
            <p:ph type="ftr" sz="quarter" idx="11"/>
          </p:nvPr>
        </p:nvSpPr>
        <p:spPr>
          <a:xfrm>
            <a:off x="3124200" y="6245225"/>
            <a:ext cx="2895600" cy="476250"/>
          </a:xfrm>
        </p:spPr>
        <p:txBody>
          <a:bodyPr/>
          <a:lstStyle>
            <a:lvl1pPr>
              <a:defRPr/>
            </a:lvl1pPr>
          </a:lstStyle>
          <a:p>
            <a:pPr>
              <a:defRPr/>
            </a:pPr>
            <a:endParaRPr lang="en-US"/>
          </a:p>
        </p:txBody>
      </p:sp>
      <p:sp>
        <p:nvSpPr>
          <p:cNvPr id="21"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05023687-E13E-444D-A64D-397D58E5B895}" type="slidenum">
              <a:rPr lang="en-US"/>
              <a:pPr>
                <a:defRPr/>
              </a:pPr>
              <a:t>‹#›</a:t>
            </a:fld>
            <a:endParaRPr lang="en-US"/>
          </a:p>
        </p:txBody>
      </p:sp>
    </p:spTree>
    <p:extLst>
      <p:ext uri="{BB962C8B-B14F-4D97-AF65-F5344CB8AC3E}">
        <p14:creationId xmlns:p14="http://schemas.microsoft.com/office/powerpoint/2010/main" val="3236367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8B85E0-A909-41B3-9B9E-CF37DB5DA18D}" type="slidenum">
              <a:rPr lang="en-US"/>
              <a:pPr>
                <a:defRPr/>
              </a:pPr>
              <a:t>‹#›</a:t>
            </a:fld>
            <a:endParaRPr lang="en-US"/>
          </a:p>
        </p:txBody>
      </p:sp>
    </p:spTree>
    <p:extLst>
      <p:ext uri="{BB962C8B-B14F-4D97-AF65-F5344CB8AC3E}">
        <p14:creationId xmlns:p14="http://schemas.microsoft.com/office/powerpoint/2010/main" val="296281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A0AA5A-EDD8-424B-84D6-A142DB03061A}" type="slidenum">
              <a:rPr lang="en-US"/>
              <a:pPr>
                <a:defRPr/>
              </a:pPr>
              <a:t>‹#›</a:t>
            </a:fld>
            <a:endParaRPr lang="en-US"/>
          </a:p>
        </p:txBody>
      </p:sp>
    </p:spTree>
    <p:extLst>
      <p:ext uri="{BB962C8B-B14F-4D97-AF65-F5344CB8AC3E}">
        <p14:creationId xmlns:p14="http://schemas.microsoft.com/office/powerpoint/2010/main" val="3156815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8D6D92-A8D5-47E9-90CB-FE40C2657831}" type="slidenum">
              <a:rPr lang="en-US"/>
              <a:pPr>
                <a:defRPr/>
              </a:pPr>
              <a:t>‹#›</a:t>
            </a:fld>
            <a:endParaRPr lang="en-US"/>
          </a:p>
        </p:txBody>
      </p:sp>
    </p:spTree>
    <p:extLst>
      <p:ext uri="{BB962C8B-B14F-4D97-AF65-F5344CB8AC3E}">
        <p14:creationId xmlns:p14="http://schemas.microsoft.com/office/powerpoint/2010/main" val="460947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3EEB89B-C16A-4EF6-9FB5-C47952005BB3}" type="slidenum">
              <a:rPr lang="en-US"/>
              <a:pPr>
                <a:defRPr/>
              </a:pPr>
              <a:t>‹#›</a:t>
            </a:fld>
            <a:endParaRPr lang="en-US"/>
          </a:p>
        </p:txBody>
      </p:sp>
    </p:spTree>
    <p:extLst>
      <p:ext uri="{BB962C8B-B14F-4D97-AF65-F5344CB8AC3E}">
        <p14:creationId xmlns:p14="http://schemas.microsoft.com/office/powerpoint/2010/main" val="3850874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0988803-B4EA-425E-912E-D58B5A2DF0CD}" type="slidenum">
              <a:rPr lang="en-US"/>
              <a:pPr>
                <a:defRPr/>
              </a:pPr>
              <a:t>‹#›</a:t>
            </a:fld>
            <a:endParaRPr lang="en-US"/>
          </a:p>
        </p:txBody>
      </p:sp>
    </p:spTree>
    <p:extLst>
      <p:ext uri="{BB962C8B-B14F-4D97-AF65-F5344CB8AC3E}">
        <p14:creationId xmlns:p14="http://schemas.microsoft.com/office/powerpoint/2010/main" val="275491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8EDC910-C47D-4570-9B9D-BB075773F176}" type="slidenum">
              <a:rPr lang="en-US"/>
              <a:pPr>
                <a:defRPr/>
              </a:pPr>
              <a:t>‹#›</a:t>
            </a:fld>
            <a:endParaRPr lang="en-US"/>
          </a:p>
        </p:txBody>
      </p:sp>
    </p:spTree>
    <p:extLst>
      <p:ext uri="{BB962C8B-B14F-4D97-AF65-F5344CB8AC3E}">
        <p14:creationId xmlns:p14="http://schemas.microsoft.com/office/powerpoint/2010/main" val="140344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AB3C6D-5EF9-4462-A8C5-49F5BDBA4F1E}" type="slidenum">
              <a:rPr lang="en-US"/>
              <a:pPr>
                <a:defRPr/>
              </a:pPr>
              <a:t>‹#›</a:t>
            </a:fld>
            <a:endParaRPr lang="en-US"/>
          </a:p>
        </p:txBody>
      </p:sp>
    </p:spTree>
    <p:extLst>
      <p:ext uri="{BB962C8B-B14F-4D97-AF65-F5344CB8AC3E}">
        <p14:creationId xmlns:p14="http://schemas.microsoft.com/office/powerpoint/2010/main" val="1047103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D57DD2-6583-413F-9DA4-0089F5A66185}" type="slidenum">
              <a:rPr lang="en-US"/>
              <a:pPr>
                <a:defRPr/>
              </a:pPr>
              <a:t>‹#›</a:t>
            </a:fld>
            <a:endParaRPr lang="en-US"/>
          </a:p>
        </p:txBody>
      </p:sp>
    </p:spTree>
    <p:extLst>
      <p:ext uri="{BB962C8B-B14F-4D97-AF65-F5344CB8AC3E}">
        <p14:creationId xmlns:p14="http://schemas.microsoft.com/office/powerpoint/2010/main" val="3351342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EFC836-512D-475E-B7C3-47B1752DA719}" type="slidenum">
              <a:rPr lang="en-US"/>
              <a:pPr>
                <a:defRPr/>
              </a:pPr>
              <a:t>‹#›</a:t>
            </a:fld>
            <a:endParaRPr lang="en-US"/>
          </a:p>
        </p:txBody>
      </p:sp>
    </p:spTree>
    <p:extLst>
      <p:ext uri="{BB962C8B-B14F-4D97-AF65-F5344CB8AC3E}">
        <p14:creationId xmlns:p14="http://schemas.microsoft.com/office/powerpoint/2010/main" val="1961901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2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6122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CD3B11-E1A6-4F1F-B503-082ABBEECC2B}" type="slidenum">
              <a:rPr lang="en-US"/>
              <a:pPr>
                <a:defRPr/>
              </a:pPr>
              <a:t>‹#›</a:t>
            </a:fld>
            <a:endParaRPr lang="en-US"/>
          </a:p>
        </p:txBody>
      </p:sp>
    </p:spTree>
    <p:extLst>
      <p:ext uri="{BB962C8B-B14F-4D97-AF65-F5344CB8AC3E}">
        <p14:creationId xmlns:p14="http://schemas.microsoft.com/office/powerpoint/2010/main" val="1496380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6629400" cy="8683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447800"/>
            <a:ext cx="8229600" cy="494982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9F57C0-5487-4528-8DB1-A0CF084BC8BA}" type="slidenum">
              <a:rPr lang="en-US"/>
              <a:pPr>
                <a:defRPr/>
              </a:pPr>
              <a:t>‹#›</a:t>
            </a:fld>
            <a:endParaRPr lang="en-US"/>
          </a:p>
        </p:txBody>
      </p:sp>
    </p:spTree>
    <p:extLst>
      <p:ext uri="{BB962C8B-B14F-4D97-AF65-F5344CB8AC3E}">
        <p14:creationId xmlns:p14="http://schemas.microsoft.com/office/powerpoint/2010/main" val="954582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cxnSp>
        <p:nvCxnSpPr>
          <p:cNvPr id="6" name="Straight Connector 5"/>
          <p:cNvCxnSpPr>
            <a:cxnSpLocks noChangeShapeType="1"/>
          </p:cNvCxnSpPr>
          <p:nvPr/>
        </p:nvCxnSpPr>
        <p:spPr bwMode="auto">
          <a:xfrm>
            <a:off x="152400" y="955675"/>
            <a:ext cx="7735888" cy="0"/>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7" name="Title Placeholder 8"/>
          <p:cNvSpPr>
            <a:spLocks noGrp="1"/>
          </p:cNvSpPr>
          <p:nvPr>
            <p:ph type="title"/>
          </p:nvPr>
        </p:nvSpPr>
        <p:spPr bwMode="auto">
          <a:xfrm>
            <a:off x="152401" y="167508"/>
            <a:ext cx="7735904" cy="615950"/>
          </a:xfrm>
          <a:prstGeom prst="rect">
            <a:avLst/>
          </a:prstGeom>
          <a:noFill/>
          <a:ln w="9525">
            <a:noFill/>
            <a:miter lim="800000"/>
            <a:headEnd/>
            <a:tailEnd/>
          </a:ln>
        </p:spPr>
        <p:txBody>
          <a:bodyPr/>
          <a:lstStyle>
            <a:lvl1pPr>
              <a:defRPr sz="1800">
                <a:solidFill>
                  <a:srgbClr val="000090"/>
                </a:solidFill>
              </a:defRPr>
            </a:lvl1pPr>
          </a:lstStyle>
          <a:p>
            <a:pPr lvl="0"/>
            <a:r>
              <a:rPr lang="en-US" smtClean="0"/>
              <a:t>Click to edit Master title style</a:t>
            </a:r>
            <a:endParaRPr lang="en-US" dirty="0"/>
          </a:p>
        </p:txBody>
      </p:sp>
      <p:sp>
        <p:nvSpPr>
          <p:cNvPr id="8" name="Slide Number Placeholder 5"/>
          <p:cNvSpPr txBox="1">
            <a:spLocks/>
          </p:cNvSpPr>
          <p:nvPr userDrawn="1"/>
        </p:nvSpPr>
        <p:spPr>
          <a:xfrm>
            <a:off x="7010400" y="6627813"/>
            <a:ext cx="2133600" cy="228600"/>
          </a:xfrm>
          <a:prstGeom prst="rect">
            <a:avLst/>
          </a:prstGeom>
        </p:spPr>
        <p:txBody>
          <a:bodyPr anchor="ctr"/>
          <a:lstStyle/>
          <a:p>
            <a:pPr algn="r" eaLnBrk="0" fontAlgn="base" hangingPunct="0">
              <a:spcBef>
                <a:spcPct val="0"/>
              </a:spcBef>
              <a:spcAft>
                <a:spcPct val="0"/>
              </a:spcAft>
              <a:defRPr/>
            </a:pPr>
            <a:fld id="{8589C0E0-A320-4D96-A973-4401A9A854BB}" type="slidenum">
              <a:rPr lang="en-US" sz="600">
                <a:solidFill>
                  <a:prstClr val="black"/>
                </a:solidFill>
              </a:rPr>
              <a:pPr algn="r" eaLnBrk="0" fontAlgn="base" hangingPunct="0">
                <a:spcBef>
                  <a:spcPct val="0"/>
                </a:spcBef>
                <a:spcAft>
                  <a:spcPct val="0"/>
                </a:spcAft>
                <a:defRPr/>
              </a:pPr>
              <a:t>‹#›</a:t>
            </a:fld>
            <a:endParaRPr lang="en-US" sz="600" dirty="0">
              <a:solidFill>
                <a:prstClr val="black"/>
              </a:solidFill>
            </a:endParaRPr>
          </a:p>
        </p:txBody>
      </p:sp>
    </p:spTree>
    <p:extLst>
      <p:ext uri="{BB962C8B-B14F-4D97-AF65-F5344CB8AC3E}">
        <p14:creationId xmlns:p14="http://schemas.microsoft.com/office/powerpoint/2010/main" val="3605552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39216"/>
                <a:invGamma/>
              </a:schemeClr>
            </a:gs>
          </a:gsLst>
          <a:lin ang="5400000" scaled="1"/>
        </a:gradFill>
        <a:effectLst/>
      </p:bgPr>
    </p:bg>
    <p:spTree>
      <p:nvGrpSpPr>
        <p:cNvPr id="1" name=""/>
        <p:cNvGrpSpPr/>
        <p:nvPr/>
      </p:nvGrpSpPr>
      <p:grpSpPr>
        <a:xfrm>
          <a:off x="0" y="0"/>
          <a:ext cx="0" cy="0"/>
          <a:chOff x="0" y="0"/>
          <a:chExt cx="0" cy="0"/>
        </a:xfrm>
      </p:grpSpPr>
      <p:grpSp>
        <p:nvGrpSpPr>
          <p:cNvPr id="3074" name="Group 11"/>
          <p:cNvGrpSpPr>
            <a:grpSpLocks/>
          </p:cNvGrpSpPr>
          <p:nvPr/>
        </p:nvGrpSpPr>
        <p:grpSpPr bwMode="auto">
          <a:xfrm>
            <a:off x="0" y="285750"/>
            <a:ext cx="9156700" cy="911225"/>
            <a:chOff x="-1" y="196"/>
            <a:chExt cx="5768" cy="635"/>
          </a:xfrm>
        </p:grpSpPr>
        <p:sp>
          <p:nvSpPr>
            <p:cNvPr id="1036" name="Rectangle 12"/>
            <p:cNvSpPr>
              <a:spLocks noChangeArrowheads="1"/>
            </p:cNvSpPr>
            <p:nvPr userDrawn="1"/>
          </p:nvSpPr>
          <p:spPr bwMode="gray">
            <a:xfrm>
              <a:off x="1" y="196"/>
              <a:ext cx="5766" cy="635"/>
            </a:xfrm>
            <a:prstGeom prst="rect">
              <a:avLst/>
            </a:prstGeom>
            <a:gradFill rotWithShape="1">
              <a:gsLst>
                <a:gs pos="0">
                  <a:schemeClr val="accent1"/>
                </a:gs>
                <a:gs pos="100000">
                  <a:schemeClr val="tx1"/>
                </a:gs>
              </a:gsLst>
              <a:lin ang="0" scaled="1"/>
            </a:gradFill>
            <a:ln w="9525">
              <a:noFill/>
              <a:miter lim="800000"/>
              <a:headEnd/>
              <a:tailEnd/>
            </a:ln>
            <a:effectLst/>
          </p:spPr>
          <p:txBody>
            <a:bodyPr wrap="none" anchor="ctr"/>
            <a:lstStyle/>
            <a:p>
              <a:pPr>
                <a:defRPr/>
              </a:pPr>
              <a:endParaRPr lang="en-US"/>
            </a:p>
          </p:txBody>
        </p:sp>
        <p:sp>
          <p:nvSpPr>
            <p:cNvPr id="1037" name="Freeform 13"/>
            <p:cNvSpPr>
              <a:spLocks/>
            </p:cNvSpPr>
            <p:nvPr userDrawn="1"/>
          </p:nvSpPr>
          <p:spPr bwMode="gray">
            <a:xfrm flipH="1" flipV="1">
              <a:off x="2265" y="196"/>
              <a:ext cx="3497" cy="226"/>
            </a:xfrm>
            <a:custGeom>
              <a:avLst/>
              <a:gdLst/>
              <a:ahLst/>
              <a:cxnLst>
                <a:cxn ang="0">
                  <a:pos x="45" y="590"/>
                </a:cxn>
                <a:cxn ang="0">
                  <a:pos x="1497" y="590"/>
                </a:cxn>
                <a:cxn ang="0">
                  <a:pos x="0" y="0"/>
                </a:cxn>
                <a:cxn ang="0">
                  <a:pos x="0" y="590"/>
                </a:cxn>
              </a:cxnLst>
              <a:rect l="0" t="0" r="r" b="b"/>
              <a:pathLst>
                <a:path w="1497" h="590">
                  <a:moveTo>
                    <a:pt x="45" y="590"/>
                  </a:moveTo>
                  <a:lnTo>
                    <a:pt x="1497" y="590"/>
                  </a:lnTo>
                  <a:lnTo>
                    <a:pt x="0" y="0"/>
                  </a:lnTo>
                  <a:lnTo>
                    <a:pt x="0" y="590"/>
                  </a:lnTo>
                </a:path>
              </a:pathLst>
            </a:custGeom>
            <a:gradFill rotWithShape="1">
              <a:gsLst>
                <a:gs pos="0">
                  <a:schemeClr val="tx1"/>
                </a:gs>
                <a:gs pos="100000">
                  <a:schemeClr val="tx1">
                    <a:gamma/>
                    <a:shade val="46275"/>
                    <a:invGamma/>
                  </a:schemeClr>
                </a:gs>
              </a:gsLst>
              <a:lin ang="18900000" scaled="1"/>
            </a:gradFill>
            <a:ln w="9525">
              <a:noFill/>
              <a:round/>
              <a:headEnd/>
              <a:tailEnd/>
            </a:ln>
            <a:effectLst/>
          </p:spPr>
          <p:txBody>
            <a:bodyPr/>
            <a:lstStyle/>
            <a:p>
              <a:pPr>
                <a:defRPr/>
              </a:pPr>
              <a:endParaRPr lang="en-US"/>
            </a:p>
          </p:txBody>
        </p:sp>
        <p:sp>
          <p:nvSpPr>
            <p:cNvPr id="1038" name="Freeform 14"/>
            <p:cNvSpPr>
              <a:spLocks/>
            </p:cNvSpPr>
            <p:nvPr userDrawn="1"/>
          </p:nvSpPr>
          <p:spPr bwMode="gray">
            <a:xfrm>
              <a:off x="-1" y="514"/>
              <a:ext cx="3702" cy="312"/>
            </a:xfrm>
            <a:custGeom>
              <a:avLst/>
              <a:gdLst/>
              <a:ahLst/>
              <a:cxnLst>
                <a:cxn ang="0">
                  <a:pos x="45" y="590"/>
                </a:cxn>
                <a:cxn ang="0">
                  <a:pos x="1497" y="590"/>
                </a:cxn>
                <a:cxn ang="0">
                  <a:pos x="0" y="0"/>
                </a:cxn>
                <a:cxn ang="0">
                  <a:pos x="0" y="590"/>
                </a:cxn>
              </a:cxnLst>
              <a:rect l="0" t="0" r="r" b="b"/>
              <a:pathLst>
                <a:path w="1497" h="590">
                  <a:moveTo>
                    <a:pt x="45" y="590"/>
                  </a:moveTo>
                  <a:lnTo>
                    <a:pt x="1497" y="590"/>
                  </a:lnTo>
                  <a:lnTo>
                    <a:pt x="0" y="0"/>
                  </a:lnTo>
                  <a:lnTo>
                    <a:pt x="0" y="590"/>
                  </a:lnTo>
                </a:path>
              </a:pathLst>
            </a:custGeom>
            <a:gradFill rotWithShape="1">
              <a:gsLst>
                <a:gs pos="0">
                  <a:schemeClr val="accent1"/>
                </a:gs>
                <a:gs pos="100000">
                  <a:schemeClr val="accent1">
                    <a:gamma/>
                    <a:shade val="46275"/>
                    <a:invGamma/>
                  </a:schemeClr>
                </a:gs>
              </a:gsLst>
              <a:lin ang="18900000" scaled="1"/>
            </a:gradFill>
            <a:ln w="9525">
              <a:noFill/>
              <a:round/>
              <a:headEnd/>
              <a:tailEnd/>
            </a:ln>
            <a:effectLst/>
          </p:spPr>
          <p:txBody>
            <a:bodyPr/>
            <a:lstStyle/>
            <a:p>
              <a:pPr>
                <a:defRPr/>
              </a:pPr>
              <a:endParaRPr lang="en-US"/>
            </a:p>
          </p:txBody>
        </p:sp>
      </p:grpSp>
      <p:sp>
        <p:nvSpPr>
          <p:cNvPr id="1039" name="Rectangle 15"/>
          <p:cNvSpPr>
            <a:spLocks noChangeArrowheads="1"/>
          </p:cNvSpPr>
          <p:nvPr/>
        </p:nvSpPr>
        <p:spPr bwMode="gray">
          <a:xfrm>
            <a:off x="1588" y="0"/>
            <a:ext cx="9144000" cy="241300"/>
          </a:xfrm>
          <a:prstGeom prst="rect">
            <a:avLst/>
          </a:prstGeom>
          <a:gradFill rotWithShape="0">
            <a:gsLst>
              <a:gs pos="0">
                <a:schemeClr val="tx1"/>
              </a:gs>
              <a:gs pos="100000">
                <a:schemeClr val="tx1">
                  <a:gamma/>
                  <a:shade val="46275"/>
                  <a:invGamma/>
                </a:schemeClr>
              </a:gs>
            </a:gsLst>
            <a:lin ang="0" scaled="1"/>
          </a:gradFill>
          <a:ln w="9525">
            <a:noFill/>
            <a:miter lim="800000"/>
            <a:headEnd/>
            <a:tailEnd/>
          </a:ln>
          <a:effectLst/>
        </p:spPr>
        <p:txBody>
          <a:bodyPr wrap="none" anchor="ctr"/>
          <a:lstStyle/>
          <a:p>
            <a:pPr>
              <a:defRPr/>
            </a:pPr>
            <a:endParaRPr lang="en-US"/>
          </a:p>
        </p:txBody>
      </p:sp>
      <p:sp>
        <p:nvSpPr>
          <p:cNvPr id="1040" name="Rectangle 16"/>
          <p:cNvSpPr>
            <a:spLocks noChangeArrowheads="1"/>
          </p:cNvSpPr>
          <p:nvPr/>
        </p:nvSpPr>
        <p:spPr bwMode="gray">
          <a:xfrm>
            <a:off x="12700" y="1235075"/>
            <a:ext cx="9132888" cy="158750"/>
          </a:xfrm>
          <a:prstGeom prst="rect">
            <a:avLst/>
          </a:prstGeom>
          <a:gradFill rotWithShape="0">
            <a:gsLst>
              <a:gs pos="0">
                <a:schemeClr val="bg2"/>
              </a:gs>
              <a:gs pos="100000">
                <a:schemeClr val="bg2">
                  <a:gamma/>
                  <a:tint val="0"/>
                  <a:invGamma/>
                </a:schemeClr>
              </a:gs>
            </a:gsLst>
            <a:lin ang="5400000" scaled="1"/>
          </a:gradFill>
          <a:ln w="9525">
            <a:noFill/>
            <a:miter lim="800000"/>
            <a:headEnd/>
            <a:tailEnd/>
          </a:ln>
          <a:effectLst/>
        </p:spPr>
        <p:txBody>
          <a:bodyPr wrap="none" anchor="ctr"/>
          <a:lstStyle/>
          <a:p>
            <a:pPr>
              <a:defRPr/>
            </a:pPr>
            <a:endParaRPr lang="en-US"/>
          </a:p>
        </p:txBody>
      </p:sp>
      <p:pic>
        <p:nvPicPr>
          <p:cNvPr id="3077" name="Picture 17" descr="Untitled-1 copy"/>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gray">
          <a:xfrm>
            <a:off x="252413" y="382588"/>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8" descr="Untitled-1 copy"/>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gray">
          <a:xfrm>
            <a:off x="973138" y="765175"/>
            <a:ext cx="3587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Rectangle 2"/>
          <p:cNvSpPr>
            <a:spLocks noGrp="1" noChangeArrowheads="1"/>
          </p:cNvSpPr>
          <p:nvPr>
            <p:ph type="title"/>
          </p:nvPr>
        </p:nvSpPr>
        <p:spPr bwMode="gray">
          <a:xfrm>
            <a:off x="1676400" y="274638"/>
            <a:ext cx="66294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80" name="Rectangle 3"/>
          <p:cNvSpPr>
            <a:spLocks noGrp="1" noChangeArrowheads="1"/>
          </p:cNvSpPr>
          <p:nvPr>
            <p:ph type="body" idx="1"/>
          </p:nvPr>
        </p:nvSpPr>
        <p:spPr bwMode="auto">
          <a:xfrm>
            <a:off x="457200" y="1447800"/>
            <a:ext cx="822960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4770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4770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4770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78CAF72-5AFC-4071-A690-1A171BA0E41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9" r:id="rId13"/>
  </p:sldLayoutIdLst>
  <p:txStyles>
    <p:titleStyle>
      <a:lvl1pPr algn="l"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4000">
          <a:solidFill>
            <a:schemeClr val="bg1"/>
          </a:solidFill>
          <a:latin typeface="Arial" charset="0"/>
        </a:defRPr>
      </a:lvl2pPr>
      <a:lvl3pPr algn="l" rtl="0" eaLnBrk="0" fontAlgn="base" hangingPunct="0">
        <a:spcBef>
          <a:spcPct val="0"/>
        </a:spcBef>
        <a:spcAft>
          <a:spcPct val="0"/>
        </a:spcAft>
        <a:defRPr sz="4000">
          <a:solidFill>
            <a:schemeClr val="bg1"/>
          </a:solidFill>
          <a:latin typeface="Arial" charset="0"/>
        </a:defRPr>
      </a:lvl3pPr>
      <a:lvl4pPr algn="l" rtl="0" eaLnBrk="0" fontAlgn="base" hangingPunct="0">
        <a:spcBef>
          <a:spcPct val="0"/>
        </a:spcBef>
        <a:spcAft>
          <a:spcPct val="0"/>
        </a:spcAft>
        <a:defRPr sz="4000">
          <a:solidFill>
            <a:schemeClr val="bg1"/>
          </a:solidFill>
          <a:latin typeface="Arial" charset="0"/>
        </a:defRPr>
      </a:lvl4pPr>
      <a:lvl5pPr algn="l" rtl="0" eaLnBrk="0" fontAlgn="base" hangingPunct="0">
        <a:spcBef>
          <a:spcPct val="0"/>
        </a:spcBef>
        <a:spcAft>
          <a:spcPct val="0"/>
        </a:spcAft>
        <a:defRPr sz="4000">
          <a:solidFill>
            <a:schemeClr val="bg1"/>
          </a:solidFill>
          <a:latin typeface="Arial" charset="0"/>
        </a:defRPr>
      </a:lvl5pPr>
      <a:lvl6pPr marL="457200" algn="l" rtl="0" fontAlgn="base">
        <a:spcBef>
          <a:spcPct val="0"/>
        </a:spcBef>
        <a:spcAft>
          <a:spcPct val="0"/>
        </a:spcAft>
        <a:defRPr sz="4000">
          <a:solidFill>
            <a:schemeClr val="bg1"/>
          </a:solidFill>
          <a:latin typeface="Arial" charset="0"/>
        </a:defRPr>
      </a:lvl6pPr>
      <a:lvl7pPr marL="914400" algn="l" rtl="0" fontAlgn="base">
        <a:spcBef>
          <a:spcPct val="0"/>
        </a:spcBef>
        <a:spcAft>
          <a:spcPct val="0"/>
        </a:spcAft>
        <a:defRPr sz="4000">
          <a:solidFill>
            <a:schemeClr val="bg1"/>
          </a:solidFill>
          <a:latin typeface="Arial" charset="0"/>
        </a:defRPr>
      </a:lvl7pPr>
      <a:lvl8pPr marL="1371600" algn="l" rtl="0" fontAlgn="base">
        <a:spcBef>
          <a:spcPct val="0"/>
        </a:spcBef>
        <a:spcAft>
          <a:spcPct val="0"/>
        </a:spcAft>
        <a:defRPr sz="4000">
          <a:solidFill>
            <a:schemeClr val="bg1"/>
          </a:solidFill>
          <a:latin typeface="Arial" charset="0"/>
        </a:defRPr>
      </a:lvl8pPr>
      <a:lvl9pPr marL="1828800" algn="l" rtl="0" fontAlgn="base">
        <a:spcBef>
          <a:spcPct val="0"/>
        </a:spcBef>
        <a:spcAft>
          <a:spcPct val="0"/>
        </a:spcAft>
        <a:defRPr sz="40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hyperlink" Target="https://www.nasa.gov/feature/jeff-dewit-chief-financial-officer"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s://www.youtube.com/watch?time_continue=15&amp;v=5Ry-G5tvMmM" TargetMode="Externa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mailto:Charles.e.brooks@nasa.gov"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4236" y="4572000"/>
            <a:ext cx="5549211" cy="1261884"/>
          </a:xfrm>
          <a:prstGeom prst="rect">
            <a:avLst/>
          </a:prstGeom>
          <a:noFill/>
        </p:spPr>
        <p:txBody>
          <a:bodyPr wrap="none" rtlCol="0" anchor="ctr">
            <a:spAutoFit/>
          </a:bodyPr>
          <a:lstStyle/>
          <a:p>
            <a:r>
              <a:rPr lang="en-US" sz="3600" dirty="0" smtClean="0"/>
              <a:t>What is Good Leadership</a:t>
            </a:r>
          </a:p>
          <a:p>
            <a:pPr algn="ctr"/>
            <a:r>
              <a:rPr lang="en-US" sz="2000" b="1" dirty="0"/>
              <a:t>Chuck </a:t>
            </a:r>
            <a:r>
              <a:rPr lang="en-US" sz="2000" b="1" dirty="0" smtClean="0"/>
              <a:t>Brooks, MBA, CPA, CGFM, CGMA</a:t>
            </a:r>
            <a:endParaRPr lang="en-US" sz="2000" b="1" dirty="0"/>
          </a:p>
          <a:p>
            <a:pPr algn="ctr"/>
            <a:r>
              <a:rPr lang="en-US" sz="2000" b="1" dirty="0"/>
              <a:t>NASA Langley Research </a:t>
            </a:r>
            <a:r>
              <a:rPr lang="en-US" sz="2000" b="1" dirty="0" smtClean="0"/>
              <a:t>Center</a:t>
            </a:r>
            <a:endParaRPr lang="en-US" sz="2000" b="1" dirty="0"/>
          </a:p>
        </p:txBody>
      </p:sp>
      <p:sp>
        <p:nvSpPr>
          <p:cNvPr id="4" name="TextBox 3"/>
          <p:cNvSpPr txBox="1"/>
          <p:nvPr/>
        </p:nvSpPr>
        <p:spPr>
          <a:xfrm>
            <a:off x="1560070" y="685800"/>
            <a:ext cx="6237541" cy="1077218"/>
          </a:xfrm>
          <a:prstGeom prst="rect">
            <a:avLst/>
          </a:prstGeom>
          <a:noFill/>
        </p:spPr>
        <p:txBody>
          <a:bodyPr wrap="none" rtlCol="0">
            <a:spAutoFit/>
          </a:bodyPr>
          <a:lstStyle/>
          <a:p>
            <a:pPr algn="ctr"/>
            <a:r>
              <a:rPr lang="en-US" sz="3200" b="1" dirty="0">
                <a:solidFill>
                  <a:schemeClr val="bg1"/>
                </a:solidFill>
              </a:rPr>
              <a:t>AGA &amp; ASMC Joint Spring </a:t>
            </a:r>
            <a:r>
              <a:rPr lang="en-US" sz="3200" b="1" dirty="0" smtClean="0">
                <a:solidFill>
                  <a:schemeClr val="bg1"/>
                </a:solidFill>
              </a:rPr>
              <a:t>PDT</a:t>
            </a:r>
          </a:p>
          <a:p>
            <a:pPr algn="ctr"/>
            <a:r>
              <a:rPr lang="en-US" sz="3200" b="1" dirty="0" smtClean="0">
                <a:solidFill>
                  <a:schemeClr val="bg1"/>
                </a:solidFill>
              </a:rPr>
              <a:t>April 2019</a:t>
            </a: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smtClean="0"/>
              <a:t>Agenda</a:t>
            </a:r>
            <a:endParaRPr lang="en-US" sz="3200" dirty="0"/>
          </a:p>
        </p:txBody>
      </p:sp>
      <p:sp>
        <p:nvSpPr>
          <p:cNvPr id="5" name="Content Placeholder 4"/>
          <p:cNvSpPr>
            <a:spLocks noGrp="1"/>
          </p:cNvSpPr>
          <p:nvPr>
            <p:ph idx="1"/>
          </p:nvPr>
        </p:nvSpPr>
        <p:spPr/>
        <p:txBody>
          <a:bodyPr/>
          <a:lstStyle/>
          <a:p>
            <a:r>
              <a:rPr lang="en-US" dirty="0" smtClean="0"/>
              <a:t>NASA &amp; NASA Langley</a:t>
            </a:r>
          </a:p>
          <a:p>
            <a:r>
              <a:rPr lang="en-US" dirty="0" smtClean="0"/>
              <a:t>What is Leadership</a:t>
            </a:r>
          </a:p>
          <a:p>
            <a:pPr marL="457200" lvl="1" indent="0">
              <a:buNone/>
            </a:pPr>
            <a:endParaRPr lang="en-US" dirty="0"/>
          </a:p>
        </p:txBody>
      </p:sp>
    </p:spTree>
    <p:extLst>
      <p:ext uri="{BB962C8B-B14F-4D97-AF65-F5344CB8AC3E}">
        <p14:creationId xmlns:p14="http://schemas.microsoft.com/office/powerpoint/2010/main" val="3516808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524000" y="381000"/>
            <a:ext cx="6400800" cy="615950"/>
          </a:xfrm>
          <a:noFill/>
          <a:ln w="9525">
            <a:noFill/>
            <a:miter lim="800000"/>
            <a:headEnd/>
            <a:tailEnd/>
          </a:ln>
        </p:spPr>
        <p:txBody>
          <a:bodyPr vert="horz" wrap="square" lIns="68580" tIns="34290" rIns="68580" bIns="34290" numCol="1" rtlCol="0" anchor="ctr" anchorCtr="0" compatLnSpc="1">
            <a:prstTxWarp prst="textNoShape">
              <a:avLst/>
            </a:prstTxWarp>
            <a:noAutofit/>
          </a:bodyPr>
          <a:lstStyle/>
          <a:p>
            <a:pPr algn="l"/>
            <a:r>
              <a:rPr lang="en-US" sz="4000" dirty="0" smtClean="0">
                <a:solidFill>
                  <a:schemeClr val="bg1"/>
                </a:solidFill>
              </a:rPr>
              <a:t>NASA </a:t>
            </a:r>
            <a:r>
              <a:rPr lang="en-US" sz="4000" dirty="0">
                <a:solidFill>
                  <a:schemeClr val="bg1"/>
                </a:solidFill>
              </a:rPr>
              <a:t>Political Appointees</a:t>
            </a:r>
          </a:p>
        </p:txBody>
      </p:sp>
      <p:sp>
        <p:nvSpPr>
          <p:cNvPr id="3" name="Slide Number Placeholder 2"/>
          <p:cNvSpPr>
            <a:spLocks noGrp="1"/>
          </p:cNvSpPr>
          <p:nvPr>
            <p:ph type="sldNum" sz="quarter" idx="4294967295"/>
          </p:nvPr>
        </p:nvSpPr>
        <p:spPr>
          <a:xfrm>
            <a:off x="7543800" y="5773341"/>
            <a:ext cx="1600200" cy="273844"/>
          </a:xfrm>
          <a:noFill/>
        </p:spPr>
        <p:txBody>
          <a:bodyPr vert="horz" wrap="square" lIns="68580" tIns="34290" rIns="68580" bIns="34290" numCol="1" rtlCol="0" anchor="ctr" anchorCtr="0" compatLnSpc="1">
            <a:prstTxWarp prst="textNoShape">
              <a:avLst/>
            </a:prstTxWarp>
          </a:bodyPr>
          <a:lstStyle/>
          <a:p>
            <a:fld id="{66BD68CF-473E-4BB8-BC53-C70A6723A23F}" type="slidenum">
              <a:rPr lang="en-US" sz="750">
                <a:solidFill>
                  <a:prstClr val="black">
                    <a:tint val="75000"/>
                  </a:prstClr>
                </a:solidFill>
                <a:latin typeface="Helvetica" panose="020B0604020202020204" pitchFamily="34" charset="0"/>
                <a:cs typeface="Helvetica" panose="020B0604020202020204" pitchFamily="34" charset="0"/>
              </a:rPr>
              <a:pPr/>
              <a:t>3</a:t>
            </a:fld>
            <a:endParaRPr lang="en-US" sz="750" dirty="0">
              <a:solidFill>
                <a:prstClr val="black">
                  <a:tint val="75000"/>
                </a:prstClr>
              </a:solidFill>
              <a:latin typeface="Helvetica" panose="020B0604020202020204" pitchFamily="34" charset="0"/>
              <a:cs typeface="Helvetica" panose="020B0604020202020204" pitchFamily="34" charset="0"/>
            </a:endParaRPr>
          </a:p>
        </p:txBody>
      </p:sp>
      <p:pic>
        <p:nvPicPr>
          <p:cNvPr id="2050" name="Picture 2" descr="Portrait of Jim Bridenst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041" y="1676400"/>
            <a:ext cx="2001443" cy="25018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22413" y="5927618"/>
            <a:ext cx="7162800" cy="530915"/>
          </a:xfrm>
          <a:prstGeom prst="rect">
            <a:avLst/>
          </a:prstGeom>
          <a:noFill/>
        </p:spPr>
        <p:txBody>
          <a:bodyPr vert="horz" lIns="68580" tIns="34290" rIns="68580" bIns="34290" rtlCol="0" anchor="ctr"/>
          <a:lstStyle>
            <a:defPPr>
              <a:defRPr lang="en-US"/>
            </a:defPPr>
            <a:lvl1pPr algn="r">
              <a:defRPr sz="1000">
                <a:latin typeface="Helvetica" panose="020B0604020202020204" pitchFamily="34" charset="0"/>
                <a:cs typeface="Helvetica" panose="020B0604020202020204" pitchFamily="34" charset="0"/>
              </a:defRPr>
            </a:lvl1pPr>
          </a:lstStyle>
          <a:p>
            <a:pPr algn="l"/>
            <a:r>
              <a:rPr lang="en-US" sz="1050" dirty="0">
                <a:solidFill>
                  <a:prstClr val="black"/>
                </a:solidFill>
                <a:latin typeface="Calibri" panose="020F0502020204030204"/>
              </a:rPr>
              <a:t>To read more, go to:</a:t>
            </a:r>
            <a:endParaRPr lang="en-US" sz="1050" dirty="0">
              <a:solidFill>
                <a:prstClr val="black"/>
              </a:solidFill>
              <a:latin typeface="Calibri" panose="020F0502020204030204"/>
              <a:hlinkClick r:id=""/>
            </a:endParaRPr>
          </a:p>
          <a:p>
            <a:pPr algn="l"/>
            <a:r>
              <a:rPr lang="en-US" sz="1050" dirty="0">
                <a:solidFill>
                  <a:prstClr val="black"/>
                </a:solidFill>
                <a:latin typeface="Calibri" panose="020F0502020204030204"/>
                <a:hlinkClick r:id=""/>
              </a:rPr>
              <a:t>https://www.nasa.gov/about/highlights/bridenstine-biography.html</a:t>
            </a:r>
            <a:endParaRPr lang="en-US" sz="1050" dirty="0">
              <a:solidFill>
                <a:prstClr val="black"/>
              </a:solidFill>
              <a:latin typeface="Calibri" panose="020F0502020204030204"/>
            </a:endParaRPr>
          </a:p>
          <a:p>
            <a:pPr algn="l"/>
            <a:r>
              <a:rPr lang="en-US" sz="1050" dirty="0">
                <a:solidFill>
                  <a:prstClr val="black"/>
                </a:solidFill>
                <a:latin typeface="Calibri" panose="020F0502020204030204"/>
                <a:hlinkClick r:id="rId4"/>
              </a:rPr>
              <a:t>https://www.nasa.gov/feature/jeff-dewit-chief-financial-officer</a:t>
            </a:r>
            <a:endParaRPr lang="en-US" sz="1050" dirty="0">
              <a:solidFill>
                <a:prstClr val="black"/>
              </a:solidFill>
              <a:latin typeface="Calibri" panose="020F0502020204030204"/>
            </a:endParaRPr>
          </a:p>
          <a:p>
            <a:pPr algn="l"/>
            <a:endParaRPr lang="en-US" sz="1050" dirty="0">
              <a:solidFill>
                <a:prstClr val="black"/>
              </a:solidFill>
              <a:latin typeface="Calibri" panose="020F0502020204030204"/>
            </a:endParaRPr>
          </a:p>
        </p:txBody>
      </p:sp>
      <p:pic>
        <p:nvPicPr>
          <p:cNvPr id="2054" name="Picture 6" descr="Portrait of Jeff DeW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1676400"/>
            <a:ext cx="2005904" cy="25073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1712" y="4302146"/>
            <a:ext cx="2534522" cy="1200329"/>
          </a:xfrm>
          <a:prstGeom prst="rect">
            <a:avLst/>
          </a:prstGeom>
          <a:noFill/>
        </p:spPr>
        <p:txBody>
          <a:bodyPr wrap="square" rtlCol="0">
            <a:spAutoFit/>
          </a:bodyPr>
          <a:lstStyle/>
          <a:p>
            <a:r>
              <a:rPr lang="en-US" sz="1200" dirty="0">
                <a:solidFill>
                  <a:prstClr val="black"/>
                </a:solidFill>
              </a:rPr>
              <a:t>James Frederick “Jim” </a:t>
            </a:r>
            <a:r>
              <a:rPr lang="en-US" sz="1200" dirty="0" err="1">
                <a:solidFill>
                  <a:prstClr val="black"/>
                </a:solidFill>
              </a:rPr>
              <a:t>Bridenstine</a:t>
            </a:r>
            <a:r>
              <a:rPr lang="en-US" sz="1200" dirty="0">
                <a:solidFill>
                  <a:prstClr val="black"/>
                </a:solidFill>
              </a:rPr>
              <a:t> was nominated by President Donald Trump, confirmed by the U.S. Senate, and sworn in as NASA’s 13th administrator on </a:t>
            </a:r>
          </a:p>
          <a:p>
            <a:r>
              <a:rPr lang="en-US" sz="1200" dirty="0">
                <a:solidFill>
                  <a:prstClr val="black"/>
                </a:solidFill>
              </a:rPr>
              <a:t>April 23, 2018.</a:t>
            </a:r>
          </a:p>
        </p:txBody>
      </p:sp>
      <p:sp>
        <p:nvSpPr>
          <p:cNvPr id="10" name="TextBox 9"/>
          <p:cNvSpPr txBox="1"/>
          <p:nvPr/>
        </p:nvSpPr>
        <p:spPr>
          <a:xfrm>
            <a:off x="6400800" y="4318387"/>
            <a:ext cx="2257148" cy="1015663"/>
          </a:xfrm>
          <a:prstGeom prst="rect">
            <a:avLst/>
          </a:prstGeom>
          <a:noFill/>
        </p:spPr>
        <p:txBody>
          <a:bodyPr wrap="square" rtlCol="0">
            <a:spAutoFit/>
          </a:bodyPr>
          <a:lstStyle/>
          <a:p>
            <a:r>
              <a:rPr lang="en-US" sz="1200" dirty="0">
                <a:solidFill>
                  <a:prstClr val="black"/>
                </a:solidFill>
              </a:rPr>
              <a:t>Jeff </a:t>
            </a:r>
            <a:r>
              <a:rPr lang="en-US" sz="1200" dirty="0" err="1">
                <a:solidFill>
                  <a:prstClr val="black"/>
                </a:solidFill>
              </a:rPr>
              <a:t>DeWit</a:t>
            </a:r>
            <a:r>
              <a:rPr lang="en-US" sz="1200" dirty="0">
                <a:solidFill>
                  <a:prstClr val="black"/>
                </a:solidFill>
              </a:rPr>
              <a:t> was unanimously confirmed by the U.S. Senate on March 14, 2018, to serve as NASA’s Chief Financial Officer.</a:t>
            </a:r>
          </a:p>
        </p:txBody>
      </p:sp>
      <p:pic>
        <p:nvPicPr>
          <p:cNvPr id="2" name="Picture 1"/>
          <p:cNvPicPr>
            <a:picLocks noChangeAspect="1"/>
          </p:cNvPicPr>
          <p:nvPr/>
        </p:nvPicPr>
        <p:blipFill>
          <a:blip r:embed="rId6"/>
          <a:stretch>
            <a:fillRect/>
          </a:stretch>
        </p:blipFill>
        <p:spPr>
          <a:xfrm>
            <a:off x="3581400" y="1676400"/>
            <a:ext cx="2044827" cy="2556034"/>
          </a:xfrm>
          <a:prstGeom prst="rect">
            <a:avLst/>
          </a:prstGeom>
        </p:spPr>
      </p:pic>
      <p:sp>
        <p:nvSpPr>
          <p:cNvPr id="11" name="TextBox 10"/>
          <p:cNvSpPr txBox="1"/>
          <p:nvPr/>
        </p:nvSpPr>
        <p:spPr>
          <a:xfrm>
            <a:off x="3578679" y="4302145"/>
            <a:ext cx="2534522" cy="1015663"/>
          </a:xfrm>
          <a:prstGeom prst="rect">
            <a:avLst/>
          </a:prstGeom>
          <a:noFill/>
        </p:spPr>
        <p:txBody>
          <a:bodyPr wrap="square" rtlCol="0">
            <a:spAutoFit/>
          </a:bodyPr>
          <a:lstStyle/>
          <a:p>
            <a:r>
              <a:rPr lang="en-US" sz="1200" dirty="0">
                <a:solidFill>
                  <a:schemeClr val="tx2"/>
                </a:solidFill>
              </a:rPr>
              <a:t>James </a:t>
            </a:r>
            <a:r>
              <a:rPr lang="en-US" sz="1200" dirty="0" smtClean="0">
                <a:solidFill>
                  <a:schemeClr val="tx2"/>
                </a:solidFill>
              </a:rPr>
              <a:t>“Jim” W</a:t>
            </a:r>
            <a:r>
              <a:rPr lang="en-US" sz="1200" dirty="0">
                <a:solidFill>
                  <a:schemeClr val="tx2"/>
                </a:solidFill>
              </a:rPr>
              <a:t>. </a:t>
            </a:r>
            <a:r>
              <a:rPr lang="en-US" sz="1200" dirty="0" err="1">
                <a:solidFill>
                  <a:schemeClr val="tx2"/>
                </a:solidFill>
              </a:rPr>
              <a:t>Morhard</a:t>
            </a:r>
            <a:r>
              <a:rPr lang="en-US" sz="1200" dirty="0">
                <a:solidFill>
                  <a:schemeClr val="tx2"/>
                </a:solidFill>
              </a:rPr>
              <a:t> was nominated by President Trump and confirmed to be NASA’s 14th Deputy Administrator. He was sworn in on October 17th, 2018.</a:t>
            </a:r>
          </a:p>
        </p:txBody>
      </p:sp>
    </p:spTree>
    <p:extLst>
      <p:ext uri="{BB962C8B-B14F-4D97-AF65-F5344CB8AC3E}">
        <p14:creationId xmlns:p14="http://schemas.microsoft.com/office/powerpoint/2010/main" val="301992882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57856" y="1626153"/>
            <a:ext cx="5611451" cy="4197184"/>
          </a:xfrm>
          <a:prstGeom prst="rect">
            <a:avLst/>
          </a:prstGeom>
        </p:spPr>
      </p:pic>
      <p:sp>
        <p:nvSpPr>
          <p:cNvPr id="30725" name="Rectangle 4"/>
          <p:cNvSpPr>
            <a:spLocks noGrp="1" noChangeArrowheads="1"/>
          </p:cNvSpPr>
          <p:nvPr>
            <p:ph type="title"/>
          </p:nvPr>
        </p:nvSpPr>
        <p:spPr>
          <a:xfrm>
            <a:off x="1972781" y="457200"/>
            <a:ext cx="5181600" cy="628650"/>
          </a:xfrm>
        </p:spPr>
        <p:txBody>
          <a:bodyPr/>
          <a:lstStyle/>
          <a:p>
            <a:pPr algn="l"/>
            <a:r>
              <a:rPr lang="en-US" sz="2700" b="1" dirty="0"/>
              <a:t>  </a:t>
            </a:r>
            <a:r>
              <a:rPr lang="en-US" b="1" dirty="0"/>
              <a:t>NASA Organization  </a:t>
            </a:r>
            <a:endParaRPr lang="en-US" sz="2700" b="1" dirty="0"/>
          </a:p>
        </p:txBody>
      </p:sp>
      <p:sp>
        <p:nvSpPr>
          <p:cNvPr id="4" name="Down Arrow 3"/>
          <p:cNvSpPr/>
          <p:nvPr/>
        </p:nvSpPr>
        <p:spPr>
          <a:xfrm rot="16200000" flipV="1">
            <a:off x="7386214" y="4416633"/>
            <a:ext cx="262088" cy="440721"/>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286043"/>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348" y="445402"/>
            <a:ext cx="6057306" cy="557732"/>
          </a:xfrm>
          <a:noFill/>
          <a:ln w="9525">
            <a:noFill/>
            <a:miter lim="800000"/>
            <a:headEnd/>
            <a:tailEnd/>
          </a:ln>
        </p:spPr>
        <p:txBody>
          <a:bodyPr vert="horz" wrap="square" lIns="68580" tIns="34290" rIns="68580" bIns="34290" numCol="1" anchor="ctr" anchorCtr="0" compatLnSpc="1">
            <a:prstTxWarp prst="textNoShape">
              <a:avLst/>
            </a:prstTxWarp>
          </a:bodyPr>
          <a:lstStyle/>
          <a:p>
            <a:pPr algn="ctr"/>
            <a:r>
              <a:rPr lang="en-US" sz="2700" dirty="0">
                <a:latin typeface="Freestyle Script" panose="030804020302050B0404" pitchFamily="66" charset="0"/>
              </a:rPr>
              <a:t>A Storied Legacy, A Soaring Future</a:t>
            </a:r>
          </a:p>
        </p:txBody>
      </p:sp>
      <p:pic>
        <p:nvPicPr>
          <p:cNvPr id="5" name="Picture 4" descr="CENTLOGO 10&quot; Vector_Gold.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353374"/>
            <a:ext cx="1334861" cy="741788"/>
          </a:xfrm>
          <a:prstGeom prst="rect">
            <a:avLst/>
          </a:prstGeom>
          <a:solidFill>
            <a:schemeClr val="tx1"/>
          </a:solidFill>
        </p:spPr>
      </p:pic>
      <p:pic>
        <p:nvPicPr>
          <p:cNvPr id="6" name="Picture 5" descr="SMG_785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625680"/>
            <a:ext cx="9144000" cy="4375070"/>
          </a:xfrm>
          <a:prstGeom prst="rect">
            <a:avLst/>
          </a:prstGeom>
        </p:spPr>
      </p:pic>
      <p:sp>
        <p:nvSpPr>
          <p:cNvPr id="3" name="TextBox 2"/>
          <p:cNvSpPr txBox="1"/>
          <p:nvPr/>
        </p:nvSpPr>
        <p:spPr>
          <a:xfrm>
            <a:off x="908145" y="6253964"/>
            <a:ext cx="7327712" cy="646331"/>
          </a:xfrm>
          <a:prstGeom prst="rect">
            <a:avLst/>
          </a:prstGeom>
          <a:noFill/>
        </p:spPr>
        <p:txBody>
          <a:bodyPr wrap="none" rtlCol="0">
            <a:spAutoFit/>
          </a:bodyPr>
          <a:lstStyle/>
          <a:p>
            <a:r>
              <a:rPr lang="en-US" dirty="0">
                <a:hlinkClick r:id="rId5"/>
              </a:rPr>
              <a:t>https://</a:t>
            </a:r>
            <a:r>
              <a:rPr lang="en-US" dirty="0" smtClean="0">
                <a:hlinkClick r:id="rId5"/>
              </a:rPr>
              <a:t>www.youtube.com/watch?time_continue=15&amp;v=5Ry-G5tvMmM</a:t>
            </a:r>
            <a:endParaRPr lang="en-US" dirty="0" smtClean="0"/>
          </a:p>
          <a:p>
            <a:endParaRPr lang="en-US" dirty="0"/>
          </a:p>
        </p:txBody>
      </p:sp>
    </p:spTree>
    <p:extLst>
      <p:ext uri="{BB962C8B-B14F-4D97-AF65-F5344CB8AC3E}">
        <p14:creationId xmlns:p14="http://schemas.microsoft.com/office/powerpoint/2010/main" val="220485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4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NASA Langley At a Glance</a:t>
            </a:r>
            <a:endParaRPr lang="en-US" dirty="0"/>
          </a:p>
        </p:txBody>
      </p:sp>
      <p:pic>
        <p:nvPicPr>
          <p:cNvPr id="97" name="Picture 96"/>
          <p:cNvPicPr>
            <a:picLocks noChangeAspect="1"/>
          </p:cNvPicPr>
          <p:nvPr/>
        </p:nvPicPr>
        <p:blipFill>
          <a:blip r:embed="rId2"/>
          <a:stretch>
            <a:fillRect/>
          </a:stretch>
        </p:blipFill>
        <p:spPr>
          <a:xfrm>
            <a:off x="304800" y="1243097"/>
            <a:ext cx="8620491" cy="5614903"/>
          </a:xfrm>
          <a:prstGeom prst="rect">
            <a:avLst/>
          </a:prstGeom>
        </p:spPr>
      </p:pic>
    </p:spTree>
    <p:extLst>
      <p:ext uri="{BB962C8B-B14F-4D97-AF65-F5344CB8AC3E}">
        <p14:creationId xmlns:p14="http://schemas.microsoft.com/office/powerpoint/2010/main" val="1423845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8850" y="304800"/>
            <a:ext cx="4991100" cy="868362"/>
          </a:xfrm>
        </p:spPr>
        <p:txBody>
          <a:bodyPr/>
          <a:lstStyle/>
          <a:p>
            <a:r>
              <a:rPr lang="en-US" b="1" dirty="0" smtClean="0">
                <a:solidFill>
                  <a:prstClr val="white"/>
                </a:solidFill>
              </a:rPr>
              <a:t>NASA LaRC OCFO</a:t>
            </a:r>
            <a:endParaRPr lang="en-US" dirty="0"/>
          </a:p>
        </p:txBody>
      </p:sp>
      <p:pic>
        <p:nvPicPr>
          <p:cNvPr id="4" name="Picture 3"/>
          <p:cNvPicPr>
            <a:picLocks noChangeAspect="1"/>
          </p:cNvPicPr>
          <p:nvPr/>
        </p:nvPicPr>
        <p:blipFill>
          <a:blip r:embed="rId2"/>
          <a:stretch>
            <a:fillRect/>
          </a:stretch>
        </p:blipFill>
        <p:spPr>
          <a:xfrm>
            <a:off x="152400" y="1905000"/>
            <a:ext cx="9144000" cy="4439606"/>
          </a:xfrm>
          <a:prstGeom prst="rect">
            <a:avLst/>
          </a:prstGeom>
        </p:spPr>
      </p:pic>
    </p:spTree>
    <p:extLst>
      <p:ext uri="{BB962C8B-B14F-4D97-AF65-F5344CB8AC3E}">
        <p14:creationId xmlns:p14="http://schemas.microsoft.com/office/powerpoint/2010/main" val="2582542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Leadership – What is it?</a:t>
            </a:r>
          </a:p>
        </p:txBody>
      </p:sp>
      <p:sp>
        <p:nvSpPr>
          <p:cNvPr id="5" name="Content Placeholder 4"/>
          <p:cNvSpPr>
            <a:spLocks noGrp="1"/>
          </p:cNvSpPr>
          <p:nvPr>
            <p:ph idx="1"/>
          </p:nvPr>
        </p:nvSpPr>
        <p:spPr/>
        <p:txBody>
          <a:bodyPr/>
          <a:lstStyle/>
          <a:p>
            <a:r>
              <a:rPr lang="en-US" dirty="0" smtClean="0"/>
              <a:t>What is Leadership</a:t>
            </a:r>
          </a:p>
          <a:p>
            <a:r>
              <a:rPr lang="en-US" dirty="0" smtClean="0"/>
              <a:t>Different types of Leaders</a:t>
            </a:r>
          </a:p>
          <a:p>
            <a:r>
              <a:rPr lang="en-US" dirty="0" smtClean="0"/>
              <a:t>Our EXPERIENCES</a:t>
            </a:r>
          </a:p>
          <a:p>
            <a:r>
              <a:rPr lang="en-US" dirty="0" smtClean="0"/>
              <a:t>Thoughts for </a:t>
            </a:r>
            <a:r>
              <a:rPr lang="en-US" dirty="0"/>
              <a:t>M</a:t>
            </a:r>
            <a:r>
              <a:rPr lang="en-US" dirty="0" smtClean="0"/>
              <a:t>oving Forward</a:t>
            </a:r>
          </a:p>
          <a:p>
            <a:pPr marL="457200" lvl="1" indent="0">
              <a:buNone/>
            </a:pPr>
            <a:endParaRPr lang="en-US" dirty="0"/>
          </a:p>
        </p:txBody>
      </p:sp>
    </p:spTree>
    <p:extLst>
      <p:ext uri="{BB962C8B-B14F-4D97-AF65-F5344CB8AC3E}">
        <p14:creationId xmlns:p14="http://schemas.microsoft.com/office/powerpoint/2010/main" val="3382391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 What is it?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371600"/>
            <a:ext cx="5327316" cy="5337721"/>
          </a:xfrm>
          <a:prstGeom prst="rect">
            <a:avLst/>
          </a:prstGeom>
        </p:spPr>
      </p:pic>
    </p:spTree>
    <p:extLst>
      <p:ext uri="{BB962C8B-B14F-4D97-AF65-F5344CB8AC3E}">
        <p14:creationId xmlns:p14="http://schemas.microsoft.com/office/powerpoint/2010/main" val="3290573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Leadership</a:t>
            </a:r>
            <a:endParaRPr lang="en-US" dirty="0"/>
          </a:p>
        </p:txBody>
      </p:sp>
      <p:pic>
        <p:nvPicPr>
          <p:cNvPr id="45062" name="Picture 6" descr="http://www.oakconsult.co.uk/wp/wp-content/uploads/2011/05/leadership-challen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03252"/>
            <a:ext cx="7829550" cy="5082114"/>
          </a:xfrm>
          <a:prstGeom prst="rect">
            <a:avLst/>
          </a:prstGeom>
          <a:noFill/>
          <a:effectLst>
            <a:glow rad="127000">
              <a:schemeClr val="bg1">
                <a:alpha val="0"/>
              </a:schemeClr>
            </a:glo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rot="20578029">
            <a:off x="542358" y="1459341"/>
            <a:ext cx="1749197" cy="646331"/>
          </a:xfrm>
          <a:prstGeom prst="rect">
            <a:avLst/>
          </a:prstGeom>
          <a:noFill/>
        </p:spPr>
        <p:txBody>
          <a:bodyPr wrap="none" rtlCol="0">
            <a:spAutoFit/>
          </a:bodyPr>
          <a:lstStyle/>
          <a:p>
            <a:r>
              <a:rPr lang="en-US" sz="3600" b="1" dirty="0" smtClean="0"/>
              <a:t>VISION</a:t>
            </a:r>
            <a:endParaRPr lang="en-US" sz="3600" b="1" dirty="0"/>
          </a:p>
        </p:txBody>
      </p:sp>
      <p:sp>
        <p:nvSpPr>
          <p:cNvPr id="6" name="TextBox 5"/>
          <p:cNvSpPr txBox="1"/>
          <p:nvPr/>
        </p:nvSpPr>
        <p:spPr>
          <a:xfrm>
            <a:off x="3810000" y="1245023"/>
            <a:ext cx="5186035" cy="1200329"/>
          </a:xfrm>
          <a:prstGeom prst="rect">
            <a:avLst/>
          </a:prstGeom>
          <a:noFill/>
        </p:spPr>
        <p:txBody>
          <a:bodyPr wrap="none" rtlCol="0">
            <a:spAutoFit/>
          </a:bodyPr>
          <a:lstStyle/>
          <a:p>
            <a:r>
              <a:rPr lang="en-US" sz="3600" b="1" dirty="0" smtClean="0"/>
              <a:t>Provide Information, </a:t>
            </a:r>
          </a:p>
          <a:p>
            <a:r>
              <a:rPr lang="en-US" sz="3600" b="1" dirty="0" smtClean="0"/>
              <a:t>Knowledge &amp; Methods</a:t>
            </a:r>
            <a:endParaRPr lang="en-US" sz="3600" b="1" dirty="0"/>
          </a:p>
        </p:txBody>
      </p:sp>
      <p:sp>
        <p:nvSpPr>
          <p:cNvPr id="7" name="TextBox 6"/>
          <p:cNvSpPr txBox="1"/>
          <p:nvPr/>
        </p:nvSpPr>
        <p:spPr>
          <a:xfrm>
            <a:off x="98660" y="6212413"/>
            <a:ext cx="8946680" cy="584775"/>
          </a:xfrm>
          <a:prstGeom prst="rect">
            <a:avLst/>
          </a:prstGeom>
          <a:noFill/>
        </p:spPr>
        <p:txBody>
          <a:bodyPr wrap="none" rtlCol="0">
            <a:spAutoFit/>
          </a:bodyPr>
          <a:lstStyle/>
          <a:p>
            <a:r>
              <a:rPr lang="en-US" sz="3200" b="1" dirty="0" smtClean="0"/>
              <a:t>Coordinate and Balance Conflicting Interests</a:t>
            </a:r>
            <a:endParaRPr lang="en-US" sz="3200" b="1" dirty="0"/>
          </a:p>
        </p:txBody>
      </p:sp>
    </p:spTree>
    <p:extLst>
      <p:ext uri="{BB962C8B-B14F-4D97-AF65-F5344CB8AC3E}">
        <p14:creationId xmlns:p14="http://schemas.microsoft.com/office/powerpoint/2010/main" val="1803639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types of Leaders</a:t>
            </a:r>
          </a:p>
        </p:txBody>
      </p:sp>
      <p:pic>
        <p:nvPicPr>
          <p:cNvPr id="6" name="Picture 2" descr="ArtRocks: The five W's and the one H of (The notebook) mov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1295400"/>
            <a:ext cx="1932676" cy="2895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nvPr>
        </p:nvGraphicFramePr>
        <p:xfrm>
          <a:off x="1219200" y="1295400"/>
          <a:ext cx="67818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5062012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nvPr>
        </p:nvGraphicFramePr>
        <p:xfrm>
          <a:off x="1219200" y="1295400"/>
          <a:ext cx="67818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a:t>Different types of Leaders</a:t>
            </a:r>
          </a:p>
        </p:txBody>
      </p:sp>
      <p:sp>
        <p:nvSpPr>
          <p:cNvPr id="3" name="Content Placeholder 2"/>
          <p:cNvSpPr>
            <a:spLocks noGrp="1"/>
          </p:cNvSpPr>
          <p:nvPr>
            <p:ph idx="1"/>
          </p:nvPr>
        </p:nvSpPr>
        <p:spPr>
          <a:xfrm>
            <a:off x="457200" y="1295400"/>
            <a:ext cx="8229600" cy="4949825"/>
          </a:xfrm>
        </p:spPr>
        <p:txBody>
          <a:bodyPr/>
          <a:lstStyle/>
          <a:p>
            <a:endParaRPr lang="en-US" sz="2800" dirty="0" smtClean="0"/>
          </a:p>
          <a:p>
            <a:r>
              <a:rPr lang="en-US" sz="2800" b="1" dirty="0" smtClean="0"/>
              <a:t>Leader</a:t>
            </a:r>
            <a:endParaRPr lang="en-US" sz="2800" b="1" dirty="0"/>
          </a:p>
          <a:p>
            <a:pPr lvl="1"/>
            <a:r>
              <a:rPr lang="en-US" sz="2400" dirty="0"/>
              <a:t>Typically - Strategic in </a:t>
            </a:r>
            <a:r>
              <a:rPr lang="en-US" sz="2400" dirty="0" smtClean="0"/>
              <a:t>nature</a:t>
            </a:r>
          </a:p>
          <a:p>
            <a:pPr lvl="1"/>
            <a:endParaRPr lang="en-US" sz="2400" dirty="0" smtClean="0"/>
          </a:p>
          <a:p>
            <a:r>
              <a:rPr lang="en-US" sz="2800" b="1" dirty="0" smtClean="0"/>
              <a:t>Manager</a:t>
            </a:r>
            <a:endParaRPr lang="en-US" sz="2800" b="1" dirty="0"/>
          </a:p>
          <a:p>
            <a:pPr lvl="1"/>
            <a:r>
              <a:rPr lang="en-US" sz="2400" dirty="0"/>
              <a:t>Balancing needs of </a:t>
            </a:r>
            <a:r>
              <a:rPr lang="en-US" sz="2400" dirty="0" smtClean="0"/>
              <a:t>today</a:t>
            </a:r>
          </a:p>
          <a:p>
            <a:pPr marL="457200" lvl="1" indent="0">
              <a:buNone/>
            </a:pPr>
            <a:r>
              <a:rPr lang="en-US" sz="2400" dirty="0" smtClean="0"/>
              <a:t>   and preparation for tomorrow</a:t>
            </a:r>
          </a:p>
          <a:p>
            <a:pPr marL="457200" lvl="1" indent="0">
              <a:buNone/>
            </a:pPr>
            <a:endParaRPr lang="en-US" sz="2400" dirty="0"/>
          </a:p>
          <a:p>
            <a:r>
              <a:rPr lang="en-US" sz="2800" b="1" dirty="0" smtClean="0"/>
              <a:t>Supervisor</a:t>
            </a:r>
          </a:p>
          <a:p>
            <a:pPr lvl="1"/>
            <a:r>
              <a:rPr lang="en-US" sz="2400" dirty="0" smtClean="0"/>
              <a:t>More focused on today</a:t>
            </a:r>
          </a:p>
          <a:p>
            <a:pPr marL="457200" lvl="1" indent="0">
              <a:buNone/>
            </a:pPr>
            <a:endParaRPr lang="en-US" sz="2000" dirty="0" smtClean="0"/>
          </a:p>
        </p:txBody>
      </p:sp>
      <p:pic>
        <p:nvPicPr>
          <p:cNvPr id="44034" name="Picture 2" descr="ArtRocks: The five W's and the one H of (The notebook) movi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86600" y="1295400"/>
            <a:ext cx="1932676" cy="2895600"/>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6" name="Up Arrow 5"/>
          <p:cNvSpPr/>
          <p:nvPr/>
        </p:nvSpPr>
        <p:spPr>
          <a:xfrm>
            <a:off x="5457952" y="1716643"/>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Down Arrow 6"/>
          <p:cNvSpPr/>
          <p:nvPr/>
        </p:nvSpPr>
        <p:spPr>
          <a:xfrm>
            <a:off x="5457952" y="3316224"/>
            <a:ext cx="484632" cy="121615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5457952" y="515354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39566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EXPERICENCES</a:t>
            </a:r>
            <a:endParaRPr lang="en-US" dirty="0"/>
          </a:p>
        </p:txBody>
      </p:sp>
      <p:sp>
        <p:nvSpPr>
          <p:cNvPr id="3" name="Content Placeholder 2"/>
          <p:cNvSpPr>
            <a:spLocks noGrp="1"/>
          </p:cNvSpPr>
          <p:nvPr>
            <p:ph idx="1"/>
          </p:nvPr>
        </p:nvSpPr>
        <p:spPr/>
        <p:txBody>
          <a:bodyPr/>
          <a:lstStyle/>
          <a:p>
            <a:r>
              <a:rPr lang="en-US" dirty="0" smtClean="0"/>
              <a:t>Have you worked with a leader that was/is</a:t>
            </a:r>
          </a:p>
          <a:p>
            <a:pPr lvl="1"/>
            <a:r>
              <a:rPr lang="en-US" dirty="0" smtClean="0"/>
              <a:t>Good</a:t>
            </a:r>
          </a:p>
          <a:p>
            <a:pPr lvl="1"/>
            <a:r>
              <a:rPr lang="en-US" dirty="0" smtClean="0"/>
              <a:t>Bad</a:t>
            </a:r>
          </a:p>
          <a:p>
            <a:r>
              <a:rPr lang="en-US" dirty="0" smtClean="0"/>
              <a:t>Why do you say they were/are</a:t>
            </a:r>
          </a:p>
          <a:p>
            <a:pPr lvl="1"/>
            <a:r>
              <a:rPr lang="en-US" dirty="0" smtClean="0"/>
              <a:t>Good</a:t>
            </a:r>
            <a:endParaRPr lang="en-US" dirty="0"/>
          </a:p>
          <a:p>
            <a:pPr lvl="1"/>
            <a:r>
              <a:rPr lang="en-US" dirty="0" smtClean="0"/>
              <a:t>Bad</a:t>
            </a:r>
          </a:p>
          <a:p>
            <a:r>
              <a:rPr lang="en-US" dirty="0" smtClean="0"/>
              <a:t>Has this impacted your leadership style</a:t>
            </a:r>
          </a:p>
          <a:p>
            <a:pPr lvl="1"/>
            <a:r>
              <a:rPr lang="en-US" dirty="0" smtClean="0"/>
              <a:t>Why</a:t>
            </a:r>
          </a:p>
          <a:p>
            <a:pPr lvl="1"/>
            <a:r>
              <a:rPr lang="en-US" dirty="0" smtClean="0"/>
              <a:t>How</a:t>
            </a:r>
          </a:p>
        </p:txBody>
      </p:sp>
    </p:spTree>
    <p:extLst>
      <p:ext uri="{BB962C8B-B14F-4D97-AF65-F5344CB8AC3E}">
        <p14:creationId xmlns:p14="http://schemas.microsoft.com/office/powerpoint/2010/main" val="52138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771" y="1905000"/>
            <a:ext cx="7195144" cy="4603262"/>
          </a:xfrm>
          <a:prstGeom prst="rect">
            <a:avLst/>
          </a:prstGeom>
        </p:spPr>
      </p:pic>
      <p:sp>
        <p:nvSpPr>
          <p:cNvPr id="5" name="TextBox 4"/>
          <p:cNvSpPr txBox="1"/>
          <p:nvPr/>
        </p:nvSpPr>
        <p:spPr>
          <a:xfrm>
            <a:off x="1117984" y="1212354"/>
            <a:ext cx="7258718" cy="707886"/>
          </a:xfrm>
          <a:prstGeom prst="rect">
            <a:avLst/>
          </a:prstGeom>
          <a:noFill/>
        </p:spPr>
        <p:txBody>
          <a:bodyPr wrap="none" rtlCol="0">
            <a:spAutoFit/>
          </a:bodyPr>
          <a:lstStyle/>
          <a:p>
            <a:r>
              <a:rPr lang="en-US" sz="4000" dirty="0" smtClean="0"/>
              <a:t>None of us like to be caught up</a:t>
            </a:r>
            <a:endParaRPr lang="en-US" sz="4000" dirty="0"/>
          </a:p>
        </p:txBody>
      </p:sp>
      <p:sp>
        <p:nvSpPr>
          <p:cNvPr id="6" name="TextBox 5"/>
          <p:cNvSpPr txBox="1"/>
          <p:nvPr/>
        </p:nvSpPr>
        <p:spPr>
          <a:xfrm>
            <a:off x="228600" y="6508262"/>
            <a:ext cx="4635756" cy="276999"/>
          </a:xfrm>
          <a:prstGeom prst="rect">
            <a:avLst/>
          </a:prstGeom>
          <a:noFill/>
        </p:spPr>
        <p:txBody>
          <a:bodyPr wrap="none" rtlCol="0">
            <a:spAutoFit/>
          </a:bodyPr>
          <a:lstStyle/>
          <a:p>
            <a:r>
              <a:rPr lang="en-US" sz="1200" dirty="0"/>
              <a:t>https://www.facebook.com/pages/Schitt-Creek/194832213872757</a:t>
            </a:r>
          </a:p>
        </p:txBody>
      </p:sp>
      <p:sp>
        <p:nvSpPr>
          <p:cNvPr id="7" name="Title 1"/>
          <p:cNvSpPr>
            <a:spLocks noGrp="1"/>
          </p:cNvSpPr>
          <p:nvPr>
            <p:ph type="title"/>
          </p:nvPr>
        </p:nvSpPr>
        <p:spPr>
          <a:xfrm>
            <a:off x="1676400" y="274638"/>
            <a:ext cx="6629400" cy="868362"/>
          </a:xfrm>
        </p:spPr>
        <p:txBody>
          <a:bodyPr/>
          <a:lstStyle/>
          <a:p>
            <a:r>
              <a:rPr lang="en-US" dirty="0" smtClean="0"/>
              <a:t>Our Experiences</a:t>
            </a:r>
            <a:endParaRPr lang="en-US" dirty="0"/>
          </a:p>
        </p:txBody>
      </p:sp>
    </p:spTree>
    <p:extLst>
      <p:ext uri="{BB962C8B-B14F-4D97-AF65-F5344CB8AC3E}">
        <p14:creationId xmlns:p14="http://schemas.microsoft.com/office/powerpoint/2010/main" val="2149051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Leadership Challenges | Free Wallpaper H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819400"/>
            <a:ext cx="2995102" cy="19655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Thoughts Moving Forward</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950916284"/>
              </p:ext>
            </p:extLst>
          </p:nvPr>
        </p:nvGraphicFramePr>
        <p:xfrm>
          <a:off x="152400" y="1661160"/>
          <a:ext cx="6400800" cy="4815840"/>
        </p:xfrm>
        <a:graphic>
          <a:graphicData uri="http://schemas.openxmlformats.org/drawingml/2006/table">
            <a:tbl>
              <a:tblPr firstRow="1" bandRow="1">
                <a:tableStyleId>{5C22544A-7EE6-4342-B048-85BDC9FD1C3A}</a:tableStyleId>
              </a:tblPr>
              <a:tblGrid>
                <a:gridCol w="1248937">
                  <a:extLst>
                    <a:ext uri="{9D8B030D-6E8A-4147-A177-3AD203B41FA5}">
                      <a16:colId xmlns:a16="http://schemas.microsoft.com/office/drawing/2014/main" val="20000"/>
                    </a:ext>
                  </a:extLst>
                </a:gridCol>
                <a:gridCol w="1170878">
                  <a:extLst>
                    <a:ext uri="{9D8B030D-6E8A-4147-A177-3AD203B41FA5}">
                      <a16:colId xmlns:a16="http://schemas.microsoft.com/office/drawing/2014/main" val="20001"/>
                    </a:ext>
                  </a:extLst>
                </a:gridCol>
                <a:gridCol w="1326995">
                  <a:extLst>
                    <a:ext uri="{9D8B030D-6E8A-4147-A177-3AD203B41FA5}">
                      <a16:colId xmlns:a16="http://schemas.microsoft.com/office/drawing/2014/main" val="20002"/>
                    </a:ext>
                  </a:extLst>
                </a:gridCol>
                <a:gridCol w="1326995">
                  <a:extLst>
                    <a:ext uri="{9D8B030D-6E8A-4147-A177-3AD203B41FA5}">
                      <a16:colId xmlns:a16="http://schemas.microsoft.com/office/drawing/2014/main" val="20003"/>
                    </a:ext>
                  </a:extLst>
                </a:gridCol>
                <a:gridCol w="1326995">
                  <a:extLst>
                    <a:ext uri="{9D8B030D-6E8A-4147-A177-3AD203B41FA5}">
                      <a16:colId xmlns:a16="http://schemas.microsoft.com/office/drawing/2014/main" val="20004"/>
                    </a:ext>
                  </a:extLst>
                </a:gridCol>
              </a:tblGrid>
              <a:tr h="822038">
                <a:tc>
                  <a:txBody>
                    <a:bodyPr/>
                    <a:lstStyle/>
                    <a:p>
                      <a:pPr algn="ctr"/>
                      <a:r>
                        <a:rPr lang="en-US" sz="1600" b="1" dirty="0" smtClean="0"/>
                        <a:t>Model</a:t>
                      </a:r>
                      <a:r>
                        <a:rPr lang="en-US" sz="1600" dirty="0" smtClean="0"/>
                        <a:t> the Way</a:t>
                      </a:r>
                      <a:endParaRPr lang="en-US" sz="1600" dirty="0"/>
                    </a:p>
                  </a:txBody>
                  <a:tcPr anchor="ctr"/>
                </a:tc>
                <a:tc>
                  <a:txBody>
                    <a:bodyPr/>
                    <a:lstStyle/>
                    <a:p>
                      <a:pPr algn="ctr"/>
                      <a:r>
                        <a:rPr lang="en-US" sz="1600" dirty="0" smtClean="0"/>
                        <a:t>Inspire Shared Vision</a:t>
                      </a:r>
                      <a:endParaRPr lang="en-US" sz="1600" dirty="0"/>
                    </a:p>
                  </a:txBody>
                  <a:tcPr anchor="ctr"/>
                </a:tc>
                <a:tc>
                  <a:txBody>
                    <a:bodyPr/>
                    <a:lstStyle/>
                    <a:p>
                      <a:pPr algn="ctr"/>
                      <a:r>
                        <a:rPr lang="en-US" sz="1600" dirty="0" smtClean="0"/>
                        <a:t>Challenge the Process</a:t>
                      </a:r>
                      <a:endParaRPr lang="en-US" sz="1600" dirty="0"/>
                    </a:p>
                  </a:txBody>
                  <a:tcPr anchor="ctr"/>
                </a:tc>
                <a:tc>
                  <a:txBody>
                    <a:bodyPr/>
                    <a:lstStyle/>
                    <a:p>
                      <a:pPr algn="ctr"/>
                      <a:r>
                        <a:rPr lang="en-US" sz="1600" dirty="0" smtClean="0"/>
                        <a:t>Enable Others</a:t>
                      </a:r>
                      <a:endParaRPr lang="en-US" sz="1600" dirty="0"/>
                    </a:p>
                  </a:txBody>
                  <a:tcPr anchor="ctr"/>
                </a:tc>
                <a:tc>
                  <a:txBody>
                    <a:bodyPr/>
                    <a:lstStyle/>
                    <a:p>
                      <a:pPr algn="ctr"/>
                      <a:r>
                        <a:rPr lang="en-US" sz="1600" dirty="0" smtClean="0"/>
                        <a:t>Encourage the Heart</a:t>
                      </a:r>
                      <a:endParaRPr lang="en-US" sz="1600" dirty="0"/>
                    </a:p>
                  </a:txBody>
                  <a:tcPr anchor="ctr"/>
                </a:tc>
                <a:extLst>
                  <a:ext uri="{0D108BD9-81ED-4DB2-BD59-A6C34878D82A}">
                    <a16:rowId xmlns:a16="http://schemas.microsoft.com/office/drawing/2014/main" val="10000"/>
                  </a:ext>
                </a:extLst>
              </a:tr>
              <a:tr h="1041163">
                <a:tc>
                  <a:txBody>
                    <a:bodyPr/>
                    <a:lstStyle/>
                    <a:p>
                      <a:r>
                        <a:rPr lang="en-US" sz="1400" b="1" dirty="0" smtClean="0"/>
                        <a:t>Behavior</a:t>
                      </a:r>
                      <a:r>
                        <a:rPr lang="en-US" sz="1400" baseline="0" dirty="0" smtClean="0"/>
                        <a:t> you expect from others</a:t>
                      </a:r>
                      <a:endParaRPr lang="en-US" sz="1400" dirty="0"/>
                    </a:p>
                  </a:txBody>
                  <a:tcPr/>
                </a:tc>
                <a:tc>
                  <a:txBody>
                    <a:bodyPr/>
                    <a:lstStyle/>
                    <a:p>
                      <a:r>
                        <a:rPr lang="en-US" sz="1400" b="1" dirty="0" smtClean="0"/>
                        <a:t>Dream </a:t>
                      </a:r>
                      <a:r>
                        <a:rPr lang="en-US" sz="1400" dirty="0" smtClean="0"/>
                        <a:t>what can be</a:t>
                      </a:r>
                      <a:endParaRPr lang="en-US" sz="1400" dirty="0"/>
                    </a:p>
                  </a:txBody>
                  <a:tcPr/>
                </a:tc>
                <a:tc>
                  <a:txBody>
                    <a:bodyPr/>
                    <a:lstStyle/>
                    <a:p>
                      <a:r>
                        <a:rPr lang="en-US" sz="1400" dirty="0" smtClean="0"/>
                        <a:t>Find</a:t>
                      </a:r>
                      <a:r>
                        <a:rPr lang="en-US" sz="1400" baseline="0" dirty="0" smtClean="0"/>
                        <a:t> and </a:t>
                      </a:r>
                      <a:r>
                        <a:rPr lang="en-US" sz="1400" b="1" baseline="0" dirty="0" smtClean="0"/>
                        <a:t>accept </a:t>
                      </a:r>
                      <a:r>
                        <a:rPr lang="en-US" sz="1400" baseline="0" dirty="0" smtClean="0"/>
                        <a:t>challenges</a:t>
                      </a:r>
                      <a:endParaRPr lang="en-US" sz="1400" dirty="0"/>
                    </a:p>
                  </a:txBody>
                  <a:tcPr/>
                </a:tc>
                <a:tc>
                  <a:txBody>
                    <a:bodyPr/>
                    <a:lstStyle/>
                    <a:p>
                      <a:r>
                        <a:rPr lang="en-US" sz="1400" dirty="0" smtClean="0"/>
                        <a:t>Leadership is a </a:t>
                      </a:r>
                      <a:r>
                        <a:rPr lang="en-US" sz="1400" b="1" dirty="0" smtClean="0"/>
                        <a:t>team effort</a:t>
                      </a:r>
                      <a:endParaRPr lang="en-US" sz="1400" b="1" dirty="0"/>
                    </a:p>
                  </a:txBody>
                  <a:tcPr/>
                </a:tc>
                <a:tc>
                  <a:txBody>
                    <a:bodyPr/>
                    <a:lstStyle/>
                    <a:p>
                      <a:r>
                        <a:rPr lang="en-US" sz="1400" b="1" dirty="0" smtClean="0"/>
                        <a:t>Appreciate</a:t>
                      </a:r>
                      <a:r>
                        <a:rPr lang="en-US" sz="1400" baseline="0" dirty="0" smtClean="0"/>
                        <a:t> commitment and contribution of others</a:t>
                      </a:r>
                      <a:endParaRPr lang="en-US" sz="1400" dirty="0"/>
                    </a:p>
                  </a:txBody>
                  <a:tcPr/>
                </a:tc>
                <a:extLst>
                  <a:ext uri="{0D108BD9-81ED-4DB2-BD59-A6C34878D82A}">
                    <a16:rowId xmlns:a16="http://schemas.microsoft.com/office/drawing/2014/main" val="10001"/>
                  </a:ext>
                </a:extLst>
              </a:tr>
              <a:tr h="657576">
                <a:tc>
                  <a:txBody>
                    <a:bodyPr/>
                    <a:lstStyle/>
                    <a:p>
                      <a:r>
                        <a:rPr lang="en-US" sz="1400" dirty="0" smtClean="0"/>
                        <a:t>Provide </a:t>
                      </a:r>
                      <a:r>
                        <a:rPr lang="en-US" sz="1400" b="1" dirty="0" smtClean="0"/>
                        <a:t>clear</a:t>
                      </a:r>
                      <a:r>
                        <a:rPr lang="en-US" sz="1400" dirty="0" smtClean="0"/>
                        <a:t> guiding principles</a:t>
                      </a:r>
                      <a:endParaRPr lang="en-US" sz="1400" dirty="0"/>
                    </a:p>
                  </a:txBody>
                  <a:tcPr/>
                </a:tc>
                <a:tc>
                  <a:txBody>
                    <a:bodyPr/>
                    <a:lstStyle/>
                    <a:p>
                      <a:r>
                        <a:rPr lang="en-US" sz="1300" b="1" dirty="0" smtClean="0"/>
                        <a:t>Confidence</a:t>
                      </a:r>
                      <a:r>
                        <a:rPr lang="en-US" sz="1300" baseline="0" dirty="0" smtClean="0"/>
                        <a:t> to do great things</a:t>
                      </a:r>
                      <a:endParaRPr lang="en-US" sz="1300" dirty="0"/>
                    </a:p>
                  </a:txBody>
                  <a:tcPr/>
                </a:tc>
                <a:tc>
                  <a:txBody>
                    <a:bodyPr/>
                    <a:lstStyle/>
                    <a:p>
                      <a:r>
                        <a:rPr lang="en-US" sz="1400" b="1" dirty="0" smtClean="0"/>
                        <a:t>Transform</a:t>
                      </a:r>
                      <a:r>
                        <a:rPr lang="en-US" sz="1400" baseline="0" dirty="0" smtClean="0"/>
                        <a:t> the status quo</a:t>
                      </a:r>
                      <a:endParaRPr lang="en-US" sz="1400" dirty="0"/>
                    </a:p>
                  </a:txBody>
                  <a:tcPr/>
                </a:tc>
                <a:tc>
                  <a:txBody>
                    <a:bodyPr/>
                    <a:lstStyle/>
                    <a:p>
                      <a:r>
                        <a:rPr lang="en-US" sz="1400" dirty="0" smtClean="0"/>
                        <a:t>Foster </a:t>
                      </a:r>
                      <a:r>
                        <a:rPr lang="en-US" sz="1400" b="1" dirty="0" smtClean="0"/>
                        <a:t>collaboration</a:t>
                      </a:r>
                      <a:endParaRPr lang="en-US" sz="1400" b="1" dirty="0"/>
                    </a:p>
                  </a:txBody>
                  <a:tcPr/>
                </a:tc>
                <a:tc>
                  <a:txBody>
                    <a:bodyPr/>
                    <a:lstStyle/>
                    <a:p>
                      <a:r>
                        <a:rPr lang="en-US" sz="1400" b="1" dirty="0" smtClean="0"/>
                        <a:t>Form team identity</a:t>
                      </a:r>
                      <a:endParaRPr lang="en-US" sz="1400" b="1" dirty="0"/>
                    </a:p>
                  </a:txBody>
                  <a:tcPr/>
                </a:tc>
                <a:extLst>
                  <a:ext uri="{0D108BD9-81ED-4DB2-BD59-A6C34878D82A}">
                    <a16:rowId xmlns:a16="http://schemas.microsoft.com/office/drawing/2014/main" val="10002"/>
                  </a:ext>
                </a:extLst>
              </a:tr>
              <a:tr h="849369">
                <a:tc>
                  <a:txBody>
                    <a:bodyPr/>
                    <a:lstStyle/>
                    <a:p>
                      <a:r>
                        <a:rPr lang="en-US" sz="1400" b="1" dirty="0" smtClean="0"/>
                        <a:t>Recognize</a:t>
                      </a:r>
                      <a:r>
                        <a:rPr lang="en-US" sz="1400" b="1" baseline="0" dirty="0" smtClean="0"/>
                        <a:t> Value</a:t>
                      </a:r>
                      <a:r>
                        <a:rPr lang="en-US" sz="1400" baseline="0" dirty="0" smtClean="0"/>
                        <a:t> of others</a:t>
                      </a:r>
                      <a:endParaRPr lang="en-US" sz="1400" dirty="0"/>
                    </a:p>
                  </a:txBody>
                  <a:tcPr/>
                </a:tc>
                <a:tc>
                  <a:txBody>
                    <a:bodyPr/>
                    <a:lstStyle/>
                    <a:p>
                      <a:r>
                        <a:rPr lang="en-US" sz="1400" b="1" dirty="0" smtClean="0"/>
                        <a:t>Desire</a:t>
                      </a:r>
                      <a:r>
                        <a:rPr lang="en-US" sz="1400" baseline="0" dirty="0" smtClean="0"/>
                        <a:t> to act</a:t>
                      </a:r>
                      <a:endParaRPr lang="en-US" sz="1400" dirty="0"/>
                    </a:p>
                  </a:txBody>
                  <a:tcPr/>
                </a:tc>
                <a:tc>
                  <a:txBody>
                    <a:bodyPr/>
                    <a:lstStyle/>
                    <a:p>
                      <a:r>
                        <a:rPr lang="en-US" sz="1400" b="1" dirty="0" smtClean="0"/>
                        <a:t>Recognition</a:t>
                      </a:r>
                      <a:r>
                        <a:rPr lang="en-US" sz="1400" baseline="0" dirty="0" smtClean="0"/>
                        <a:t> of new ideas and be the early adopter</a:t>
                      </a:r>
                      <a:endParaRPr lang="en-US" sz="1400" dirty="0"/>
                    </a:p>
                  </a:txBody>
                  <a:tcPr/>
                </a:tc>
                <a:tc>
                  <a:txBody>
                    <a:bodyPr/>
                    <a:lstStyle/>
                    <a:p>
                      <a:r>
                        <a:rPr lang="en-US" sz="1400" dirty="0" smtClean="0"/>
                        <a:t>Build </a:t>
                      </a:r>
                      <a:r>
                        <a:rPr lang="en-US" sz="1400" b="1" dirty="0" smtClean="0"/>
                        <a:t>Trust</a:t>
                      </a:r>
                      <a:endParaRPr lang="en-US" sz="1400" b="1" dirty="0"/>
                    </a:p>
                  </a:txBody>
                  <a:tcPr/>
                </a:tc>
                <a:tc>
                  <a:txBody>
                    <a:bodyPr/>
                    <a:lstStyle/>
                    <a:p>
                      <a:r>
                        <a:rPr lang="en-US" sz="1400" b="1" dirty="0" smtClean="0"/>
                        <a:t>Guidance</a:t>
                      </a:r>
                      <a:r>
                        <a:rPr lang="en-US" sz="1400" dirty="0" smtClean="0"/>
                        <a:t> through</a:t>
                      </a:r>
                      <a:r>
                        <a:rPr lang="en-US" sz="1400" baseline="0" dirty="0" smtClean="0"/>
                        <a:t> hard times</a:t>
                      </a:r>
                      <a:endParaRPr lang="en-US" sz="1400" dirty="0"/>
                    </a:p>
                  </a:txBody>
                  <a:tcPr/>
                </a:tc>
                <a:extLst>
                  <a:ext uri="{0D108BD9-81ED-4DB2-BD59-A6C34878D82A}">
                    <a16:rowId xmlns:a16="http://schemas.microsoft.com/office/drawing/2014/main" val="10003"/>
                  </a:ext>
                </a:extLst>
              </a:tr>
              <a:tr h="1041163">
                <a:tc>
                  <a:txBody>
                    <a:bodyPr/>
                    <a:lstStyle/>
                    <a:p>
                      <a:r>
                        <a:rPr lang="en-US" sz="1400" b="1" dirty="0" smtClean="0"/>
                        <a:t>“People</a:t>
                      </a:r>
                      <a:r>
                        <a:rPr lang="en-US" sz="1400" b="1" baseline="0" dirty="0" smtClean="0"/>
                        <a:t> first follow the person then the plan</a:t>
                      </a:r>
                      <a:r>
                        <a:rPr lang="en-US" sz="1400" baseline="0" dirty="0" smtClean="0"/>
                        <a:t>”</a:t>
                      </a:r>
                      <a:endParaRPr lang="en-US" sz="1400" dirty="0"/>
                    </a:p>
                  </a:txBody>
                  <a:tcPr/>
                </a:tc>
                <a:tc>
                  <a:txBody>
                    <a:bodyPr/>
                    <a:lstStyle/>
                    <a:p>
                      <a:r>
                        <a:rPr lang="en-US" sz="1400" dirty="0" smtClean="0"/>
                        <a:t>People</a:t>
                      </a:r>
                      <a:r>
                        <a:rPr lang="en-US" sz="1400" baseline="0" dirty="0" smtClean="0"/>
                        <a:t> will </a:t>
                      </a:r>
                      <a:r>
                        <a:rPr lang="en-US" sz="1400" u="sng" baseline="0" dirty="0" smtClean="0"/>
                        <a:t>not follow</a:t>
                      </a:r>
                      <a:r>
                        <a:rPr lang="en-US" sz="1400" baseline="0" dirty="0" smtClean="0"/>
                        <a:t> if they </a:t>
                      </a:r>
                      <a:r>
                        <a:rPr lang="en-US" sz="1400" u="sng" baseline="0" dirty="0" smtClean="0"/>
                        <a:t>are not “owners”</a:t>
                      </a:r>
                      <a:r>
                        <a:rPr lang="en-US" sz="1400" baseline="0" dirty="0" smtClean="0"/>
                        <a:t> of vision</a:t>
                      </a:r>
                      <a:endParaRPr lang="en-US" sz="1400" dirty="0"/>
                    </a:p>
                  </a:txBody>
                  <a:tcPr/>
                </a:tc>
                <a:tc>
                  <a:txBody>
                    <a:bodyPr/>
                    <a:lstStyle/>
                    <a:p>
                      <a:r>
                        <a:rPr lang="en-US" sz="1400" dirty="0" smtClean="0"/>
                        <a:t>Be open to learn</a:t>
                      </a:r>
                      <a:r>
                        <a:rPr lang="en-US" sz="1400" baseline="0" dirty="0" smtClean="0"/>
                        <a:t> new things – </a:t>
                      </a:r>
                      <a:r>
                        <a:rPr lang="en-US" sz="1400" b="1" baseline="0" dirty="0" smtClean="0"/>
                        <a:t>Ok to fail - Learn from it</a:t>
                      </a:r>
                      <a:endParaRPr lang="en-US" sz="1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Enable</a:t>
                      </a:r>
                      <a:r>
                        <a:rPr lang="en-US" sz="1400" dirty="0" smtClean="0"/>
                        <a:t> </a:t>
                      </a:r>
                      <a:r>
                        <a:rPr lang="en-US" sz="1400" b="1" dirty="0" smtClean="0"/>
                        <a:t>others</a:t>
                      </a:r>
                      <a:r>
                        <a:rPr lang="en-US" sz="1400" dirty="0" smtClean="0"/>
                        <a:t> to do good work</a:t>
                      </a:r>
                    </a:p>
                    <a:p>
                      <a:endParaRPr lang="en-US" sz="1400" dirty="0"/>
                    </a:p>
                  </a:txBody>
                  <a:tcPr/>
                </a:tc>
                <a:tc>
                  <a:txBody>
                    <a:bodyPr/>
                    <a:lstStyle/>
                    <a:p>
                      <a:r>
                        <a:rPr lang="en-US" sz="1400" b="1" dirty="0" smtClean="0"/>
                        <a:t>Tone</a:t>
                      </a:r>
                      <a:r>
                        <a:rPr lang="en-US" sz="1400" dirty="0" smtClean="0"/>
                        <a:t> from the top</a:t>
                      </a:r>
                      <a:endParaRPr lang="en-US" sz="1400" dirty="0"/>
                    </a:p>
                  </a:txBody>
                  <a:tcPr/>
                </a:tc>
                <a:extLst>
                  <a:ext uri="{0D108BD9-81ED-4DB2-BD59-A6C34878D82A}">
                    <a16:rowId xmlns:a16="http://schemas.microsoft.com/office/drawing/2014/main" val="10004"/>
                  </a:ext>
                </a:extLst>
              </a:tr>
            </a:tbl>
          </a:graphicData>
        </a:graphic>
      </p:graphicFrame>
      <p:sp>
        <p:nvSpPr>
          <p:cNvPr id="9" name="TextBox 8"/>
          <p:cNvSpPr txBox="1"/>
          <p:nvPr/>
        </p:nvSpPr>
        <p:spPr>
          <a:xfrm>
            <a:off x="2150504" y="1203298"/>
            <a:ext cx="4842992" cy="369332"/>
          </a:xfrm>
          <a:prstGeom prst="rect">
            <a:avLst/>
          </a:prstGeom>
          <a:noFill/>
        </p:spPr>
        <p:txBody>
          <a:bodyPr wrap="none" rtlCol="0">
            <a:spAutoFit/>
          </a:bodyPr>
          <a:lstStyle/>
          <a:p>
            <a:r>
              <a:rPr lang="en-US" b="1" dirty="0"/>
              <a:t>The 5 practices of Exemplary </a:t>
            </a:r>
            <a:r>
              <a:rPr lang="en-US" b="1" dirty="0" smtClean="0"/>
              <a:t>Leadership®</a:t>
            </a:r>
            <a:endParaRPr lang="en-US" b="1" dirty="0"/>
          </a:p>
        </p:txBody>
      </p:sp>
    </p:spTree>
    <p:extLst>
      <p:ext uri="{BB962C8B-B14F-4D97-AF65-F5344CB8AC3E}">
        <p14:creationId xmlns:p14="http://schemas.microsoft.com/office/powerpoint/2010/main" val="16342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Moving Forward</a:t>
            </a:r>
            <a:endParaRPr lang="en-US" dirty="0"/>
          </a:p>
        </p:txBody>
      </p:sp>
      <p:pic>
        <p:nvPicPr>
          <p:cNvPr id="4" name="Picture 2" descr="http://img.yumpu.com/28100046/1/358x269/leadership-challenges-in-disaster-response.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78250" y="1447800"/>
            <a:ext cx="6587499" cy="494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347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changepartners.co.za/content/wp-content/uploads/2014/11/Leadershi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2364" y="3124200"/>
            <a:ext cx="3713036" cy="339528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1295400"/>
            <a:ext cx="8229600" cy="4949825"/>
          </a:xfrm>
        </p:spPr>
        <p:txBody>
          <a:bodyPr/>
          <a:lstStyle/>
          <a:p>
            <a:r>
              <a:rPr lang="en-US" dirty="0"/>
              <a:t>Leadership is not about </a:t>
            </a:r>
            <a:r>
              <a:rPr lang="en-US" dirty="0" smtClean="0"/>
              <a:t>personality</a:t>
            </a:r>
          </a:p>
          <a:p>
            <a:endParaRPr lang="en-US" sz="1600" dirty="0" smtClean="0"/>
          </a:p>
          <a:p>
            <a:r>
              <a:rPr lang="en-US" dirty="0" smtClean="0"/>
              <a:t>It’s </a:t>
            </a:r>
            <a:r>
              <a:rPr lang="en-US" dirty="0"/>
              <a:t>about </a:t>
            </a:r>
            <a:r>
              <a:rPr lang="en-US" dirty="0" smtClean="0"/>
              <a:t>behavior</a:t>
            </a:r>
          </a:p>
          <a:p>
            <a:pPr lvl="1"/>
            <a:r>
              <a:rPr lang="en-US" dirty="0" smtClean="0"/>
              <a:t>an observable </a:t>
            </a:r>
            <a:r>
              <a:rPr lang="en-US" dirty="0"/>
              <a:t>set of skills and abilities</a:t>
            </a:r>
            <a:r>
              <a:rPr lang="en-US" dirty="0" smtClean="0"/>
              <a:t>.</a:t>
            </a:r>
          </a:p>
          <a:p>
            <a:endParaRPr lang="en-US" sz="1600" dirty="0" smtClean="0"/>
          </a:p>
          <a:p>
            <a:r>
              <a:rPr lang="en-US" dirty="0" smtClean="0"/>
              <a:t>Be yourself</a:t>
            </a:r>
          </a:p>
          <a:p>
            <a:pPr lvl="1"/>
            <a:r>
              <a:rPr lang="en-US" dirty="0" smtClean="0"/>
              <a:t>Know yourself</a:t>
            </a:r>
          </a:p>
          <a:p>
            <a:pPr lvl="1"/>
            <a:r>
              <a:rPr lang="en-US" dirty="0" smtClean="0"/>
              <a:t>Utilize your strengths</a:t>
            </a:r>
          </a:p>
          <a:p>
            <a:pPr lvl="1"/>
            <a:r>
              <a:rPr lang="en-US" dirty="0" smtClean="0"/>
              <a:t>Live and Learn</a:t>
            </a:r>
          </a:p>
          <a:p>
            <a:pPr lvl="2"/>
            <a:r>
              <a:rPr lang="en-US" dirty="0"/>
              <a:t>Mentor: Get one/Be One</a:t>
            </a:r>
          </a:p>
          <a:p>
            <a:pPr lvl="2"/>
            <a:r>
              <a:rPr lang="en-US" dirty="0" smtClean="0"/>
              <a:t>Utilize training to improve</a:t>
            </a:r>
          </a:p>
        </p:txBody>
      </p:sp>
      <p:sp>
        <p:nvSpPr>
          <p:cNvPr id="7" name="Title 1"/>
          <p:cNvSpPr>
            <a:spLocks noGrp="1"/>
          </p:cNvSpPr>
          <p:nvPr>
            <p:ph type="title"/>
          </p:nvPr>
        </p:nvSpPr>
        <p:spPr>
          <a:xfrm>
            <a:off x="1676400" y="274638"/>
            <a:ext cx="6629400" cy="868362"/>
          </a:xfrm>
        </p:spPr>
        <p:txBody>
          <a:bodyPr/>
          <a:lstStyle/>
          <a:p>
            <a:r>
              <a:rPr lang="en-US" dirty="0" smtClean="0"/>
              <a:t>Thoughts Moving Forward</a:t>
            </a:r>
            <a:endParaRPr lang="en-US" dirty="0"/>
          </a:p>
        </p:txBody>
      </p:sp>
      <p:pic>
        <p:nvPicPr>
          <p:cNvPr id="44036" name="Picture 4" descr="Famous &lt;b&gt;Popeye&lt;/b&gt; Quote | &lt;b&gt;Quotes&lt;/b&gt; | Pinter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251702"/>
            <a:ext cx="4942645" cy="2232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47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4036"/>
                                        </p:tgtEl>
                                        <p:attrNameLst>
                                          <p:attrName>style.visibility</p:attrName>
                                        </p:attrNameLst>
                                      </p:cBhvr>
                                      <p:to>
                                        <p:strVal val="visible"/>
                                      </p:to>
                                    </p:set>
                                    <p:anim calcmode="lin" valueType="num">
                                      <p:cBhvr additive="base">
                                        <p:cTn id="36" dur="500" fill="hold"/>
                                        <p:tgtEl>
                                          <p:spTgt spid="44036"/>
                                        </p:tgtEl>
                                        <p:attrNameLst>
                                          <p:attrName>ppt_x</p:attrName>
                                        </p:attrNameLst>
                                      </p:cBhvr>
                                      <p:tavLst>
                                        <p:tav tm="0">
                                          <p:val>
                                            <p:strVal val="#ppt_x"/>
                                          </p:val>
                                        </p:tav>
                                        <p:tav tm="100000">
                                          <p:val>
                                            <p:strVal val="#ppt_x"/>
                                          </p:val>
                                        </p:tav>
                                      </p:tavLst>
                                    </p:anim>
                                    <p:anim calcmode="lin" valueType="num">
                                      <p:cBhvr additive="base">
                                        <p:cTn id="37" dur="500" fill="hold"/>
                                        <p:tgtEl>
                                          <p:spTgt spid="440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https://caughtmegaming.files.wordpress.com/2014/03/boss_vs_lea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71600"/>
            <a:ext cx="7315200" cy="522821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gray">
          <a:xfrm>
            <a:off x="1257300" y="274638"/>
            <a:ext cx="66294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4000">
                <a:solidFill>
                  <a:schemeClr val="bg1"/>
                </a:solidFill>
                <a:latin typeface="Arial" charset="0"/>
              </a:defRPr>
            </a:lvl2pPr>
            <a:lvl3pPr algn="l" rtl="0" eaLnBrk="0" fontAlgn="base" hangingPunct="0">
              <a:spcBef>
                <a:spcPct val="0"/>
              </a:spcBef>
              <a:spcAft>
                <a:spcPct val="0"/>
              </a:spcAft>
              <a:defRPr sz="4000">
                <a:solidFill>
                  <a:schemeClr val="bg1"/>
                </a:solidFill>
                <a:latin typeface="Arial" charset="0"/>
              </a:defRPr>
            </a:lvl3pPr>
            <a:lvl4pPr algn="l" rtl="0" eaLnBrk="0" fontAlgn="base" hangingPunct="0">
              <a:spcBef>
                <a:spcPct val="0"/>
              </a:spcBef>
              <a:spcAft>
                <a:spcPct val="0"/>
              </a:spcAft>
              <a:defRPr sz="4000">
                <a:solidFill>
                  <a:schemeClr val="bg1"/>
                </a:solidFill>
                <a:latin typeface="Arial" charset="0"/>
              </a:defRPr>
            </a:lvl4pPr>
            <a:lvl5pPr algn="l" rtl="0" eaLnBrk="0" fontAlgn="base" hangingPunct="0">
              <a:spcBef>
                <a:spcPct val="0"/>
              </a:spcBef>
              <a:spcAft>
                <a:spcPct val="0"/>
              </a:spcAft>
              <a:defRPr sz="4000">
                <a:solidFill>
                  <a:schemeClr val="bg1"/>
                </a:solidFill>
                <a:latin typeface="Arial" charset="0"/>
              </a:defRPr>
            </a:lvl5pPr>
            <a:lvl6pPr marL="457200" algn="l" rtl="0" fontAlgn="base">
              <a:spcBef>
                <a:spcPct val="0"/>
              </a:spcBef>
              <a:spcAft>
                <a:spcPct val="0"/>
              </a:spcAft>
              <a:defRPr sz="4000">
                <a:solidFill>
                  <a:schemeClr val="bg1"/>
                </a:solidFill>
                <a:latin typeface="Arial" charset="0"/>
              </a:defRPr>
            </a:lvl6pPr>
            <a:lvl7pPr marL="914400" algn="l" rtl="0" fontAlgn="base">
              <a:spcBef>
                <a:spcPct val="0"/>
              </a:spcBef>
              <a:spcAft>
                <a:spcPct val="0"/>
              </a:spcAft>
              <a:defRPr sz="4000">
                <a:solidFill>
                  <a:schemeClr val="bg1"/>
                </a:solidFill>
                <a:latin typeface="Arial" charset="0"/>
              </a:defRPr>
            </a:lvl7pPr>
            <a:lvl8pPr marL="1371600" algn="l" rtl="0" fontAlgn="base">
              <a:spcBef>
                <a:spcPct val="0"/>
              </a:spcBef>
              <a:spcAft>
                <a:spcPct val="0"/>
              </a:spcAft>
              <a:defRPr sz="4000">
                <a:solidFill>
                  <a:schemeClr val="bg1"/>
                </a:solidFill>
                <a:latin typeface="Arial" charset="0"/>
              </a:defRPr>
            </a:lvl8pPr>
            <a:lvl9pPr marL="1828800" algn="l" rtl="0" fontAlgn="base">
              <a:spcBef>
                <a:spcPct val="0"/>
              </a:spcBef>
              <a:spcAft>
                <a:spcPct val="0"/>
              </a:spcAft>
              <a:defRPr sz="4000">
                <a:solidFill>
                  <a:schemeClr val="bg1"/>
                </a:solidFill>
                <a:latin typeface="Arial" charset="0"/>
              </a:defRPr>
            </a:lvl9pPr>
          </a:lstStyle>
          <a:p>
            <a:r>
              <a:rPr lang="en-US" kern="0" dirty="0" smtClean="0"/>
              <a:t>Thoughts Moving Forward</a:t>
            </a:r>
            <a:endParaRPr lang="en-US" kern="0" dirty="0"/>
          </a:p>
        </p:txBody>
      </p:sp>
    </p:spTree>
    <p:extLst>
      <p:ext uri="{BB962C8B-B14F-4D97-AF65-F5344CB8AC3E}">
        <p14:creationId xmlns:p14="http://schemas.microsoft.com/office/powerpoint/2010/main" val="1237538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676400" y="1284514"/>
            <a:ext cx="5592347" cy="5562600"/>
          </a:xfrm>
          <a:prstGeom prst="rect">
            <a:avLst/>
          </a:prstGeom>
        </p:spPr>
      </p:pic>
    </p:spTree>
    <p:extLst>
      <p:ext uri="{BB962C8B-B14F-4D97-AF65-F5344CB8AC3E}">
        <p14:creationId xmlns:p14="http://schemas.microsoft.com/office/powerpoint/2010/main" val="4048754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Moving Forward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628" y="1243692"/>
            <a:ext cx="4088943" cy="5562600"/>
          </a:xfrm>
          <a:prstGeom prst="rect">
            <a:avLst/>
          </a:prstGeom>
        </p:spPr>
      </p:pic>
    </p:spTree>
    <p:extLst>
      <p:ext uri="{BB962C8B-B14F-4D97-AF65-F5344CB8AC3E}">
        <p14:creationId xmlns:p14="http://schemas.microsoft.com/office/powerpoint/2010/main" val="1510061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Moving Forward</a:t>
            </a:r>
          </a:p>
        </p:txBody>
      </p:sp>
      <p:pic>
        <p:nvPicPr>
          <p:cNvPr id="5" name="Picture 4"/>
          <p:cNvPicPr>
            <a:picLocks noChangeAspect="1"/>
          </p:cNvPicPr>
          <p:nvPr/>
        </p:nvPicPr>
        <p:blipFill>
          <a:blip r:embed="rId2"/>
          <a:stretch>
            <a:fillRect/>
          </a:stretch>
        </p:blipFill>
        <p:spPr>
          <a:xfrm>
            <a:off x="804520" y="1371600"/>
            <a:ext cx="7501280" cy="5006084"/>
          </a:xfrm>
          <a:prstGeom prst="rect">
            <a:avLst/>
          </a:prstGeom>
        </p:spPr>
      </p:pic>
    </p:spTree>
    <p:extLst>
      <p:ext uri="{BB962C8B-B14F-4D97-AF65-F5344CB8AC3E}">
        <p14:creationId xmlns:p14="http://schemas.microsoft.com/office/powerpoint/2010/main" val="3022539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Closing</a:t>
            </a:r>
            <a:endParaRPr lang="en-US" dirty="0"/>
          </a:p>
        </p:txBody>
      </p:sp>
      <p:pic>
        <p:nvPicPr>
          <p:cNvPr id="5" name="Picture 4"/>
          <p:cNvPicPr>
            <a:picLocks noChangeAspect="1"/>
          </p:cNvPicPr>
          <p:nvPr/>
        </p:nvPicPr>
        <p:blipFill>
          <a:blip r:embed="rId2"/>
          <a:stretch>
            <a:fillRect/>
          </a:stretch>
        </p:blipFill>
        <p:spPr>
          <a:xfrm>
            <a:off x="1676400" y="1269621"/>
            <a:ext cx="5534522" cy="5580215"/>
          </a:xfrm>
          <a:prstGeom prst="rect">
            <a:avLst/>
          </a:prstGeom>
        </p:spPr>
      </p:pic>
    </p:spTree>
    <p:extLst>
      <p:ext uri="{BB962C8B-B14F-4D97-AF65-F5344CB8AC3E}">
        <p14:creationId xmlns:p14="http://schemas.microsoft.com/office/powerpoint/2010/main" val="2795856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457200" y="3962400"/>
            <a:ext cx="8229600" cy="2590800"/>
          </a:xfrm>
        </p:spPr>
        <p:txBody>
          <a:bodyPr/>
          <a:lstStyle/>
          <a:p>
            <a:r>
              <a:rPr lang="en-US" dirty="0" smtClean="0"/>
              <a:t>Chuck Brooks</a:t>
            </a:r>
          </a:p>
          <a:p>
            <a:r>
              <a:rPr lang="en-US" dirty="0" smtClean="0"/>
              <a:t>NASA</a:t>
            </a:r>
          </a:p>
          <a:p>
            <a:r>
              <a:rPr lang="en-US" dirty="0" smtClean="0"/>
              <a:t>757-864-1294</a:t>
            </a:r>
          </a:p>
          <a:p>
            <a:r>
              <a:rPr lang="en-US" dirty="0">
                <a:hlinkClick r:id="rId3"/>
              </a:rPr>
              <a:t>c</a:t>
            </a:r>
            <a:r>
              <a:rPr lang="en-US" dirty="0" smtClean="0">
                <a:hlinkClick r:id="rId3"/>
              </a:rPr>
              <a:t>harles.e.brooks@nasa.gov</a:t>
            </a:r>
            <a:endParaRPr lang="en-US" dirty="0" smtClean="0"/>
          </a:p>
          <a:p>
            <a:endParaRPr lang="en-US" dirty="0"/>
          </a:p>
        </p:txBody>
      </p:sp>
      <p:sp>
        <p:nvSpPr>
          <p:cNvPr id="7" name="Action Button: Help 6">
            <a:hlinkClick r:id="" action="ppaction://noaction" highlightClick="1"/>
          </p:cNvPr>
          <p:cNvSpPr/>
          <p:nvPr/>
        </p:nvSpPr>
        <p:spPr>
          <a:xfrm>
            <a:off x="3505200" y="1562100"/>
            <a:ext cx="1600200" cy="1981200"/>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20758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ms01_1">
  <a:themeElements>
    <a:clrScheme name="ms01_1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fontScheme name="ms01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s01_1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ms01_1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ms01_1 3">
        <a:dk1>
          <a:srgbClr val="666699"/>
        </a:dk1>
        <a:lt1>
          <a:srgbClr val="FFFFFF"/>
        </a:lt1>
        <a:dk2>
          <a:srgbClr val="000000"/>
        </a:dk2>
        <a:lt2>
          <a:srgbClr val="CACACA"/>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OOFile" ma:contentTypeID="0x0101006025706CF4CD034688BEBAE97A2E701D020200C3831ACA17D8814887A164412888521E" ma:contentTypeVersion="7" ma:contentTypeDescription="Create a new document." ma:contentTypeScope="" ma:versionID="ed1fea5d08807278759d338940aa9e8f">
  <xsd:schema xmlns:xsd="http://www.w3.org/2001/XMLSchema" xmlns:xs="http://www.w3.org/2001/XMLSchema" xmlns:p="http://schemas.microsoft.com/office/2006/metadata/properties" xmlns:ns2="145c5697-5eb5-440b-b2f1-a8273fb59250" targetNamespace="http://schemas.microsoft.com/office/2006/metadata/properties" ma:root="true" ma:fieldsID="174e4b03d57b3d621fa064bbab783e99" ns2:_="">
    <xsd:import namespace="145c5697-5eb5-440b-b2f1-a8273fb59250"/>
    <xsd:element name="properties">
      <xsd:complexType>
        <xsd:sequence>
          <xsd:element name="documentManagement">
            <xsd:complexType>
              <xsd:all>
                <xsd:element ref="ns2:AssetId" minOccurs="0"/>
                <xsd:element ref="ns2:AuthoringAssetId" minOccurs="0"/>
                <xsd:element ref="ns2:AssetType" minOccurs="0"/>
                <xsd:element ref="ns2:Markets" minOccurs="0"/>
                <xsd:element ref="ns2:NumericAssetId" minOccurs="0"/>
                <xsd:element ref="ns2:AppV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5c5697-5eb5-440b-b2f1-a8273fb59250" elementFormDefault="qualified">
    <xsd:import namespace="http://schemas.microsoft.com/office/2006/documentManagement/types"/>
    <xsd:import namespace="http://schemas.microsoft.com/office/infopath/2007/PartnerControls"/>
    <xsd:element name="AssetId" ma:index="8" nillable="true" ma:displayName="AssetId" ma:indexed="true" ma:internalName="AssetId" ma:readOnly="false">
      <xsd:simpleType>
        <xsd:restriction base="dms:Text"/>
      </xsd:simpleType>
    </xsd:element>
    <xsd:element name="AuthoringAssetId" ma:index="9" nillable="true" ma:displayName="AuthoringAssetId" ma:indexed="true" ma:internalName="AuthoringAssetId" ma:readOnly="false">
      <xsd:simpleType>
        <xsd:restriction base="dms:Text"/>
      </xsd:simpleType>
    </xsd:element>
    <xsd:element name="AssetType" ma:index="10" nillable="true" ma:displayName="AssetType" ma:internalName="AssetType" ma:readOnly="false">
      <xsd:simpleType>
        <xsd:restriction base="dms:Text"/>
      </xsd:simpleType>
    </xsd:element>
    <xsd:element name="Markets" ma:index="11" nillable="true" ma:displayName="Markets" ma:internalName="Markets" ma:readOnly="false">
      <xsd:simpleType>
        <xsd:restriction base="dms:Text"/>
      </xsd:simpleType>
    </xsd:element>
    <xsd:element name="NumericAssetId" ma:index="12" nillable="true" ma:displayName="NumericAssetId" ma:indexed="true" ma:internalName="NumericAssetId" ma:readOnly="false">
      <xsd:simpleType>
        <xsd:restriction base="dms:Unknown"/>
      </xsd:simpleType>
    </xsd:element>
    <xsd:element name="AppVer" ma:index="13" nillable="true" ma:displayName="AppVer" ma:internalName="AppVer"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NumericAssetId xmlns="145c5697-5eb5-440b-b2f1-a8273fb59250" xsi:nil="true"/>
    <AssetType xmlns="145c5697-5eb5-440b-b2f1-a8273fb59250" xsi:nil="true"/>
    <Markets xmlns="145c5697-5eb5-440b-b2f1-a8273fb59250" xsi:nil="true"/>
    <AppVer xmlns="145c5697-5eb5-440b-b2f1-a8273fb59250" xsi:nil="true"/>
    <AuthoringAssetId xmlns="145c5697-5eb5-440b-b2f1-a8273fb59250" xsi:nil="true"/>
    <AssetId xmlns="145c5697-5eb5-440b-b2f1-a8273fb59250" xsi:nil="true"/>
  </documentManagement>
</p:properties>
</file>

<file path=customXml/itemProps1.xml><?xml version="1.0" encoding="utf-8"?>
<ds:datastoreItem xmlns:ds="http://schemas.openxmlformats.org/officeDocument/2006/customXml" ds:itemID="{03E0BE0A-039D-401C-84CC-950ADC1AEA7C}">
  <ds:schemaRefs>
    <ds:schemaRef ds:uri="http://schemas.microsoft.com/office/2006/metadata/longProperties"/>
  </ds:schemaRefs>
</ds:datastoreItem>
</file>

<file path=customXml/itemProps2.xml><?xml version="1.0" encoding="utf-8"?>
<ds:datastoreItem xmlns:ds="http://schemas.openxmlformats.org/officeDocument/2006/customXml" ds:itemID="{3C7F41DE-AA34-4959-937B-D53EF57081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5c5697-5eb5-440b-b2f1-a8273fb592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DF5BCA28-9599-4DB2-8E24-422C0F206802}">
  <ds:schemaRefs>
    <ds:schemaRef ds:uri="http://schemas.microsoft.com/sharepoint/v3/contenttype/forms"/>
  </ds:schemaRefs>
</ds:datastoreItem>
</file>

<file path=customXml/itemProps4.xml><?xml version="1.0" encoding="utf-8"?>
<ds:datastoreItem xmlns:ds="http://schemas.openxmlformats.org/officeDocument/2006/customXml" ds:itemID="{5A7BAB22-4B1B-4B9C-ABBC-7064054ED7D0}">
  <ds:schemaRefs>
    <ds:schemaRef ds:uri="http://purl.org/dc/dcmitype/"/>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145c5697-5eb5-440b-b2f1-a8273fb5925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47089</TotalTime>
  <Words>2266</Words>
  <Application>Microsoft Office PowerPoint</Application>
  <PresentationFormat>On-screen Show (4:3)</PresentationFormat>
  <Paragraphs>237</Paragraphs>
  <Slides>23</Slides>
  <Notes>18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9" baseType="lpstr">
      <vt:lpstr>Arial</vt:lpstr>
      <vt:lpstr>Calibri</vt:lpstr>
      <vt:lpstr>Freestyle Script</vt:lpstr>
      <vt:lpstr>Helvetica</vt:lpstr>
      <vt:lpstr>ms01_1</vt:lpstr>
      <vt:lpstr>Image</vt:lpstr>
      <vt:lpstr>PowerPoint Presentation</vt:lpstr>
      <vt:lpstr>Agenda</vt:lpstr>
      <vt:lpstr>NASA Political Appointees</vt:lpstr>
      <vt:lpstr>  NASA Organization  </vt:lpstr>
      <vt:lpstr>A Storied Legacy, A Soaring Future</vt:lpstr>
      <vt:lpstr>NASA Langley At a Glance</vt:lpstr>
      <vt:lpstr>NASA LaRC OCFO</vt:lpstr>
      <vt:lpstr>Leadership – What is it?</vt:lpstr>
      <vt:lpstr>Leadership – What is it?</vt:lpstr>
      <vt:lpstr>What is Leadership</vt:lpstr>
      <vt:lpstr>Different types of Leaders</vt:lpstr>
      <vt:lpstr>Different types of Leaders</vt:lpstr>
      <vt:lpstr>Our EXPERICENCES</vt:lpstr>
      <vt:lpstr>Our Experiences</vt:lpstr>
      <vt:lpstr>Thoughts Moving Forward</vt:lpstr>
      <vt:lpstr>Thoughts Moving Forward</vt:lpstr>
      <vt:lpstr>Thoughts Moving Forward</vt:lpstr>
      <vt:lpstr>PowerPoint Presentation</vt:lpstr>
      <vt:lpstr>PowerPoint Presentation</vt:lpstr>
      <vt:lpstr>Thoughts Moving Forward</vt:lpstr>
      <vt:lpstr>Thoughts Moving Forward</vt:lpstr>
      <vt:lpstr>In Closing</vt:lpstr>
      <vt:lpstr>Questions</vt:lpstr>
    </vt:vector>
  </TitlesOfParts>
  <Company>Theme Gallery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 slides (Sliver droplets design)</dc:title>
  <dc:creator>Theme Gallery</dc:creator>
  <cp:lastModifiedBy>Isbell, Uliana A CIV</cp:lastModifiedBy>
  <cp:revision>176</cp:revision>
  <cp:lastPrinted>2017-11-16T15:20:23Z</cp:lastPrinted>
  <dcterms:created xsi:type="dcterms:W3CDTF">2004-07-10T03:06:56Z</dcterms:created>
  <dcterms:modified xsi:type="dcterms:W3CDTF">2019-04-08T13:19:30Z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ugNumber">
    <vt:lpwstr>490681L</vt:lpwstr>
  </property>
  <property fmtid="{D5CDD505-2E9C-101B-9397-08002B2CF9AE}" pid="3" name="TPInstallLocation">
    <vt:lpwstr>{Document Themes}</vt:lpwstr>
  </property>
  <property fmtid="{D5CDD505-2E9C-101B-9397-08002B2CF9AE}" pid="4" name="PrimaryImageGen">
    <vt:lpwstr>1</vt:lpwstr>
  </property>
  <property fmtid="{D5CDD505-2E9C-101B-9397-08002B2CF9AE}" pid="5" name="display_urn:schemas-microsoft-com:office:office#APAuthor">
    <vt:lpwstr>REDMOND\cynvey</vt:lpwstr>
  </property>
  <property fmtid="{D5CDD505-2E9C-101B-9397-08002B2CF9AE}" pid="6" name="APAuthor">
    <vt:lpwstr>191</vt:lpwstr>
  </property>
  <property fmtid="{D5CDD505-2E9C-101B-9397-08002B2CF9AE}" pid="7" name="Milestone">
    <vt:lpwstr>Continuous</vt:lpwstr>
  </property>
  <property fmtid="{D5CDD505-2E9C-101B-9397-08002B2CF9AE}" pid="8" name="TPAppVersion">
    <vt:lpwstr>11</vt:lpwstr>
  </property>
  <property fmtid="{D5CDD505-2E9C-101B-9397-08002B2CF9AE}" pid="9" name="TPCommandLine">
    <vt:lpwstr>{PP} {FilePath}</vt:lpwstr>
  </property>
  <property fmtid="{D5CDD505-2E9C-101B-9397-08002B2CF9AE}" pid="10" name="IsSearchable">
    <vt:lpwstr>0</vt:lpwstr>
  </property>
  <property fmtid="{D5CDD505-2E9C-101B-9397-08002B2CF9AE}" pid="11" name="NumericId">
    <vt:lpwstr>-1.00000000000000</vt:lpwstr>
  </property>
  <property fmtid="{D5CDD505-2E9C-101B-9397-08002B2CF9AE}" pid="12" name="PublishTargets">
    <vt:lpwstr>OfficeOnline</vt:lpwstr>
  </property>
  <property fmtid="{D5CDD505-2E9C-101B-9397-08002B2CF9AE}" pid="13" name="TPLaunchHelpLinkType">
    <vt:lpwstr>Template</vt:lpwstr>
  </property>
  <property fmtid="{D5CDD505-2E9C-101B-9397-08002B2CF9AE}" pid="14" name="TPFriendlyName">
    <vt:lpwstr>Sample presentation slides (Sliver droplets design)</vt:lpwstr>
  </property>
  <property fmtid="{D5CDD505-2E9C-101B-9397-08002B2CF9AE}" pid="15" name="display_urn:schemas-microsoft-com:office:office#APEditor">
    <vt:lpwstr>REDMOND\v-luannv</vt:lpwstr>
  </property>
  <property fmtid="{D5CDD505-2E9C-101B-9397-08002B2CF9AE}" pid="16" name="APEditor">
    <vt:lpwstr>92</vt:lpwstr>
  </property>
  <property fmtid="{D5CDD505-2E9C-101B-9397-08002B2CF9AE}" pid="17" name="Provider">
    <vt:lpwstr>EY001138790</vt:lpwstr>
  </property>
  <property fmtid="{D5CDD505-2E9C-101B-9397-08002B2CF9AE}" pid="18" name="SourceTitle">
    <vt:lpwstr>Sample presentation slides (Sliver droplets design)</vt:lpwstr>
  </property>
  <property fmtid="{D5CDD505-2E9C-101B-9397-08002B2CF9AE}" pid="19" name="TPApplication">
    <vt:lpwstr>PowerPoint</vt:lpwstr>
  </property>
  <property fmtid="{D5CDD505-2E9C-101B-9397-08002B2CF9AE}" pid="20" name="TPLaunchHelpLink">
    <vt:lpwstr/>
  </property>
  <property fmtid="{D5CDD505-2E9C-101B-9397-08002B2CF9AE}" pid="21" name="TemplateType">
    <vt:lpwstr>Presentations</vt:lpwstr>
  </property>
  <property fmtid="{D5CDD505-2E9C-101B-9397-08002B2CF9AE}" pid="22" name="OpenTemplate">
    <vt:lpwstr>1</vt:lpwstr>
  </property>
  <property fmtid="{D5CDD505-2E9C-101B-9397-08002B2CF9AE}" pid="23" name="UACurrentWords">
    <vt:lpwstr>0</vt:lpwstr>
  </property>
  <property fmtid="{D5CDD505-2E9C-101B-9397-08002B2CF9AE}" pid="24" name="UALocRecommendation">
    <vt:lpwstr>Localize</vt:lpwstr>
  </property>
  <property fmtid="{D5CDD505-2E9C-101B-9397-08002B2CF9AE}" pid="25" name="Applications">
    <vt:lpwstr>66;#PowerPoint - Design Templt 2003;#64;#PowerPoint 2003;#67;#PowerPoint - Design Templt 12;#182;#Office XP;#65;#Microsoft Office PowerPoint 2007;#79;#Template 12</vt:lpwstr>
  </property>
  <property fmtid="{D5CDD505-2E9C-101B-9397-08002B2CF9AE}" pid="26" name="TemplateStatus">
    <vt:lpwstr>Complete</vt:lpwstr>
  </property>
  <property fmtid="{D5CDD505-2E9C-101B-9397-08002B2CF9AE}" pid="27" name="ContentTypeId">
    <vt:lpwstr>0x0101006025706CF4CD034688BEBAE97A2E701D020200C3831ACA17D8814887A164412888521E</vt:lpwstr>
  </property>
  <property fmtid="{D5CDD505-2E9C-101B-9397-08002B2CF9AE}" pid="28" name="IsDeleted">
    <vt:lpwstr>0</vt:lpwstr>
  </property>
  <property fmtid="{D5CDD505-2E9C-101B-9397-08002B2CF9AE}" pid="29" name="ShowIn">
    <vt:lpwstr>Show everywhere</vt:lpwstr>
  </property>
  <property fmtid="{D5CDD505-2E9C-101B-9397-08002B2CF9AE}" pid="30" name="PublishStatusLookup">
    <vt:lpwstr>259161</vt:lpwstr>
  </property>
  <property fmtid="{D5CDD505-2E9C-101B-9397-08002B2CF9AE}" pid="31" name="TPClientViewer">
    <vt:lpwstr>Microsoft Office PowerPoint</vt:lpwstr>
  </property>
  <property fmtid="{D5CDD505-2E9C-101B-9397-08002B2CF9AE}" pid="32" name="TPComponent">
    <vt:lpwstr>PPTFiles</vt:lpwstr>
  </property>
  <property fmtid="{D5CDD505-2E9C-101B-9397-08002B2CF9AE}" pid="33" name="TPNamespace">
    <vt:lpwstr>POWERPNT</vt:lpwstr>
  </property>
  <property fmtid="{D5CDD505-2E9C-101B-9397-08002B2CF9AE}" pid="34" name="APTrustLevel">
    <vt:lpwstr>1.00000000000000</vt:lpwstr>
  </property>
  <property fmtid="{D5CDD505-2E9C-101B-9397-08002B2CF9AE}" pid="35" name="TrustLevel">
    <vt:lpwstr>Microsoft Managed Content</vt:lpwstr>
  </property>
  <property fmtid="{D5CDD505-2E9C-101B-9397-08002B2CF9AE}" pid="36" name="Content Type">
    <vt:lpwstr>OOFile</vt:lpwstr>
  </property>
</Properties>
</file>