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82800" y="1731975"/>
            <a:ext cx="4978400" cy="940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28E27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7B4A3A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C0C0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28E27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7B4A3A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28E27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7B4A3A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28E27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28E27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34974" y="478282"/>
            <a:ext cx="7800975" cy="2220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7B4A3A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28209" y="2673222"/>
            <a:ext cx="4239895" cy="1598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C0C0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03818" y="6521408"/>
            <a:ext cx="221615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D28E27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5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hyperlink" Target="https://www.youtube.com/watch?v=aIz0NKJZFjQ" TargetMode="Externa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hyperlink" Target="https://wtkr.com/2018/11/21/jury-says-portsmouth-vice-mayor-defamed-fired-city-auditor-must-pay-775k/" TargetMode="Externa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hyperlink" Target="https://www.youtube.com/watch?v=RLySXTIBS3c" TargetMode="Externa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youtube.com/watch?v=1013K8fJfo8" TargetMode="External"/><Relationship Id="rId3" Type="http://schemas.openxmlformats.org/officeDocument/2006/relationships/hyperlink" Target="https://www.youtube.com/watch?v=pM1cbckIXSo" TargetMode="Externa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16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17.jpg"/><Relationship Id="rId5" Type="http://schemas.openxmlformats.org/officeDocument/2006/relationships/image" Target="../media/image18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16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16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16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16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16.png"/><Relationship Id="rId5" Type="http://schemas.openxmlformats.org/officeDocument/2006/relationships/image" Target="../media/image20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16.png"/><Relationship Id="rId5" Type="http://schemas.openxmlformats.org/officeDocument/2006/relationships/hyperlink" Target="https://www.youtube.com/watch?v=j5BdJ_IUzNk" TargetMode="Externa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16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16.png"/><Relationship Id="rId5" Type="http://schemas.openxmlformats.org/officeDocument/2006/relationships/image" Target="../media/image23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16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16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16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16.png"/><Relationship Id="rId6" Type="http://schemas.openxmlformats.org/officeDocument/2006/relationships/image" Target="../media/image26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hyperlink" Target="https://www.13newsnow.com/video/news/local/mycity/portsmouth/city-of-portsmouth-settles-lawsuits-with-fired-auditor/291-c8c9f602-6fb3-44da-83a0-c8464a4371db" TargetMode="Externa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hyperlink" Target="https://www.youtube.com/watch?v=RLySXTIBS3c" TargetMode="Externa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jpoole@cityofchesapeake.net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688464" marR="180721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622322"/>
                </a:solidFill>
              </a:rPr>
              <a:t>Challenge of</a:t>
            </a:r>
            <a:r>
              <a:rPr dirty="0" sz="3600" spc="-105">
                <a:solidFill>
                  <a:srgbClr val="622322"/>
                </a:solidFill>
              </a:rPr>
              <a:t> </a:t>
            </a:r>
            <a:r>
              <a:rPr dirty="0" sz="3600">
                <a:solidFill>
                  <a:srgbClr val="622322"/>
                </a:solidFill>
              </a:rPr>
              <a:t>Change  </a:t>
            </a:r>
            <a:r>
              <a:rPr dirty="0" sz="3600" spc="-5">
                <a:solidFill>
                  <a:srgbClr val="622322"/>
                </a:solidFill>
              </a:rPr>
              <a:t>‘Non’ </a:t>
            </a:r>
            <a:r>
              <a:rPr dirty="0" sz="3600">
                <a:solidFill>
                  <a:srgbClr val="622322"/>
                </a:solidFill>
              </a:rPr>
              <a:t>Success</a:t>
            </a:r>
            <a:r>
              <a:rPr dirty="0" sz="3600" spc="-215">
                <a:solidFill>
                  <a:srgbClr val="622322"/>
                </a:solidFill>
              </a:rPr>
              <a:t> </a:t>
            </a:r>
            <a:r>
              <a:rPr dirty="0" sz="3600">
                <a:solidFill>
                  <a:srgbClr val="622322"/>
                </a:solidFill>
              </a:rPr>
              <a:t>Story:</a:t>
            </a:r>
            <a:endParaRPr sz="3600"/>
          </a:p>
          <a:p>
            <a:pPr algn="ctr" marL="12065" marR="5080">
              <a:lnSpc>
                <a:spcPct val="100000"/>
              </a:lnSpc>
            </a:pPr>
            <a:r>
              <a:rPr dirty="0" sz="3600">
                <a:solidFill>
                  <a:srgbClr val="622322"/>
                </a:solidFill>
              </a:rPr>
              <a:t>How (and Why) a fired City Auditor</a:t>
            </a:r>
            <a:r>
              <a:rPr dirty="0" sz="3600" spc="-315">
                <a:solidFill>
                  <a:srgbClr val="622322"/>
                </a:solidFill>
              </a:rPr>
              <a:t> </a:t>
            </a:r>
            <a:r>
              <a:rPr dirty="0" sz="3600">
                <a:solidFill>
                  <a:srgbClr val="622322"/>
                </a:solidFill>
              </a:rPr>
              <a:t>got  </a:t>
            </a:r>
            <a:r>
              <a:rPr dirty="0" sz="3600" spc="-5">
                <a:solidFill>
                  <a:srgbClr val="622322"/>
                </a:solidFill>
              </a:rPr>
              <a:t>a $775,000 </a:t>
            </a:r>
            <a:r>
              <a:rPr dirty="0" sz="3600">
                <a:solidFill>
                  <a:srgbClr val="622322"/>
                </a:solidFill>
              </a:rPr>
              <a:t>Jury</a:t>
            </a:r>
            <a:r>
              <a:rPr dirty="0" sz="3600" spc="-210">
                <a:solidFill>
                  <a:srgbClr val="622322"/>
                </a:solidFill>
              </a:rPr>
              <a:t> </a:t>
            </a:r>
            <a:r>
              <a:rPr dirty="0" sz="3600" spc="-15">
                <a:solidFill>
                  <a:srgbClr val="622322"/>
                </a:solidFill>
              </a:rPr>
              <a:t>Award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13638" y="2677795"/>
            <a:ext cx="77146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(The judge reduced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it to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$150K,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but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he settled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for</a:t>
            </a:r>
            <a:r>
              <a:rPr dirty="0" sz="2400" spc="35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$300K)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45133" y="4141089"/>
            <a:ext cx="6255385" cy="1854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AGA/ASMC Spring 2019 PDT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–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April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25,</a:t>
            </a:r>
            <a:r>
              <a:rPr dirty="0" sz="2400" spc="-125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2019  Jay Poole,</a:t>
            </a:r>
            <a:r>
              <a:rPr dirty="0" sz="2400" spc="15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2400" spc="-15">
                <a:solidFill>
                  <a:srgbClr val="622322"/>
                </a:solidFill>
                <a:latin typeface="Arial"/>
                <a:cs typeface="Arial"/>
              </a:rPr>
              <a:t>CPA,CIA,CFE,CGMA</a:t>
            </a:r>
            <a:endParaRPr sz="2400">
              <a:latin typeface="Arial"/>
              <a:cs typeface="Arial"/>
            </a:endParaRPr>
          </a:p>
          <a:p>
            <a:pPr algn="ctr" marL="1864360" marR="1859914">
              <a:lnSpc>
                <a:spcPct val="100000"/>
              </a:lnSpc>
            </a:pP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(&amp;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expert</a:t>
            </a:r>
            <a:r>
              <a:rPr dirty="0" sz="2400" spc="-50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witness!)  City</a:t>
            </a:r>
            <a:r>
              <a:rPr dirty="0" sz="2400" spc="-135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Auditor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City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of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Chesapeake,</a:t>
            </a:r>
            <a:r>
              <a:rPr dirty="0" sz="2400" spc="20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622322"/>
                </a:solidFill>
                <a:latin typeface="Arial"/>
                <a:cs typeface="Arial"/>
              </a:rPr>
              <a:t>Virginia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86200" y="3200400"/>
            <a:ext cx="1650492" cy="9845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8789161" y="6521408"/>
            <a:ext cx="135890" cy="196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z="1200" spc="-5">
                <a:solidFill>
                  <a:srgbClr val="D28E27"/>
                </a:solidFill>
                <a:latin typeface="Arial"/>
                <a:cs typeface="Arial"/>
              </a:rPr>
              <a:t>5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4954" y="508761"/>
            <a:ext cx="788352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25">
                <a:latin typeface="Arial Black"/>
                <a:cs typeface="Arial Black"/>
              </a:rPr>
              <a:t>Facts </a:t>
            </a:r>
            <a:r>
              <a:rPr dirty="0" sz="4000" spc="-5">
                <a:latin typeface="Arial Black"/>
                <a:cs typeface="Arial Black"/>
              </a:rPr>
              <a:t>– </a:t>
            </a:r>
            <a:r>
              <a:rPr dirty="0" sz="4000">
                <a:latin typeface="Arial Black"/>
                <a:cs typeface="Arial Black"/>
              </a:rPr>
              <a:t>Portsmouth,</a:t>
            </a:r>
            <a:r>
              <a:rPr dirty="0" sz="4000" spc="5">
                <a:latin typeface="Arial Black"/>
                <a:cs typeface="Arial Black"/>
              </a:rPr>
              <a:t> </a:t>
            </a:r>
            <a:r>
              <a:rPr dirty="0" sz="4000" spc="15">
                <a:latin typeface="Arial Black"/>
                <a:cs typeface="Arial Black"/>
              </a:rPr>
              <a:t>Virginia</a:t>
            </a:r>
            <a:endParaRPr sz="40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4954" y="1130782"/>
            <a:ext cx="7240905" cy="4722495"/>
          </a:xfrm>
          <a:prstGeom prst="rect">
            <a:avLst/>
          </a:prstGeom>
        </p:spPr>
        <p:txBody>
          <a:bodyPr wrap="square" lIns="0" tIns="213995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685"/>
              </a:spcBef>
              <a:buChar char="•"/>
              <a:tabLst>
                <a:tab pos="299720" algn="l"/>
              </a:tabLst>
            </a:pP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33.3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square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miles</a:t>
            </a:r>
            <a:r>
              <a:rPr dirty="0" sz="3200" spc="-50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(land)</a:t>
            </a:r>
            <a:endParaRPr sz="3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585"/>
              </a:spcBef>
              <a:buChar char="•"/>
              <a:tabLst>
                <a:tab pos="299720" algn="l"/>
              </a:tabLst>
            </a:pPr>
            <a:r>
              <a:rPr dirty="0" sz="3200" spc="-75">
                <a:solidFill>
                  <a:srgbClr val="7B4A3A"/>
                </a:solidFill>
                <a:latin typeface="Arial"/>
                <a:cs typeface="Arial"/>
              </a:rPr>
              <a:t>Tenth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Largest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City in</a:t>
            </a:r>
            <a:r>
              <a:rPr dirty="0" sz="3200" spc="20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7B4A3A"/>
                </a:solidFill>
                <a:latin typeface="Arial"/>
                <a:cs typeface="Arial"/>
              </a:rPr>
              <a:t>Virginia</a:t>
            </a:r>
            <a:endParaRPr sz="3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575"/>
              </a:spcBef>
              <a:buChar char="•"/>
              <a:tabLst>
                <a:tab pos="299720" algn="l"/>
              </a:tabLst>
            </a:pP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Population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–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91,940 (2019</a:t>
            </a:r>
            <a:r>
              <a:rPr dirty="0" sz="3200" spc="-55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Estimate)</a:t>
            </a:r>
            <a:endParaRPr sz="3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575"/>
              </a:spcBef>
              <a:buChar char="•"/>
              <a:tabLst>
                <a:tab pos="299720" algn="l"/>
              </a:tabLst>
            </a:pP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Budget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-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$720,102,069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(FY</a:t>
            </a:r>
            <a:r>
              <a:rPr dirty="0" sz="3200" spc="-110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2019)</a:t>
            </a:r>
            <a:endParaRPr sz="3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380"/>
              </a:spcBef>
              <a:buChar char="•"/>
              <a:tabLst>
                <a:tab pos="299720" algn="l"/>
              </a:tabLst>
            </a:pP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Employees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-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1,858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(FY</a:t>
            </a:r>
            <a:r>
              <a:rPr dirty="0" sz="3200" spc="-110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2019)</a:t>
            </a:r>
            <a:endParaRPr sz="3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200"/>
              </a:spcBef>
              <a:buChar char="•"/>
              <a:tabLst>
                <a:tab pos="299720" algn="l"/>
              </a:tabLst>
            </a:pP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Council/Manager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Form of</a:t>
            </a:r>
            <a:r>
              <a:rPr dirty="0" sz="3200" spc="-90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Government</a:t>
            </a:r>
            <a:endParaRPr sz="3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200"/>
              </a:spcBef>
              <a:buChar char="•"/>
              <a:tabLst>
                <a:tab pos="299720" algn="l"/>
              </a:tabLst>
            </a:pP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Hired first City </a:t>
            </a:r>
            <a:r>
              <a:rPr dirty="0" sz="3200" spc="-5">
                <a:solidFill>
                  <a:srgbClr val="FF0000"/>
                </a:solidFill>
                <a:latin typeface="Arial"/>
                <a:cs typeface="Arial"/>
              </a:rPr>
              <a:t>Auditor </a:t>
            </a: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on April 2,</a:t>
            </a:r>
            <a:r>
              <a:rPr dirty="0" sz="3200" spc="-47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FF0000"/>
                </a:solidFill>
                <a:latin typeface="Arial"/>
                <a:cs typeface="Arial"/>
              </a:rPr>
              <a:t>2013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248400" y="1066800"/>
            <a:ext cx="2895600" cy="1371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8789161" y="6521408"/>
            <a:ext cx="135890" cy="196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z="1200" spc="-5">
                <a:solidFill>
                  <a:srgbClr val="D28E27"/>
                </a:solidFill>
                <a:latin typeface="Arial"/>
                <a:cs typeface="Arial"/>
              </a:rPr>
              <a:t>5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51026" y="554482"/>
            <a:ext cx="6765925" cy="100139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777240" marR="5080" indent="-765175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622322"/>
                </a:solidFill>
                <a:latin typeface="Arial"/>
                <a:cs typeface="Arial"/>
              </a:rPr>
              <a:t>The </a:t>
            </a:r>
            <a:r>
              <a:rPr dirty="0" sz="3200" spc="-5">
                <a:solidFill>
                  <a:srgbClr val="622322"/>
                </a:solidFill>
                <a:latin typeface="Arial"/>
                <a:cs typeface="Arial"/>
              </a:rPr>
              <a:t>Portsmouth, </a:t>
            </a:r>
            <a:r>
              <a:rPr dirty="0" sz="3200" spc="-10">
                <a:solidFill>
                  <a:srgbClr val="622322"/>
                </a:solidFill>
                <a:latin typeface="Arial"/>
                <a:cs typeface="Arial"/>
              </a:rPr>
              <a:t>Virginia </a:t>
            </a:r>
            <a:r>
              <a:rPr dirty="0" sz="3200">
                <a:solidFill>
                  <a:srgbClr val="622322"/>
                </a:solidFill>
                <a:latin typeface="Arial"/>
                <a:cs typeface="Arial"/>
              </a:rPr>
              <a:t>City</a:t>
            </a:r>
            <a:r>
              <a:rPr dirty="0" sz="3200" spc="-70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622322"/>
                </a:solidFill>
                <a:latin typeface="Arial"/>
                <a:cs typeface="Arial"/>
              </a:rPr>
              <a:t>Council  voted to fire </a:t>
            </a:r>
            <a:r>
              <a:rPr dirty="0" sz="3200" spc="-5">
                <a:solidFill>
                  <a:srgbClr val="622322"/>
                </a:solidFill>
                <a:latin typeface="Arial"/>
                <a:cs typeface="Arial"/>
              </a:rPr>
              <a:t>their </a:t>
            </a:r>
            <a:r>
              <a:rPr dirty="0" sz="3200">
                <a:solidFill>
                  <a:srgbClr val="622322"/>
                </a:solidFill>
                <a:latin typeface="Arial"/>
                <a:cs typeface="Arial"/>
              </a:rPr>
              <a:t>City</a:t>
            </a:r>
            <a:r>
              <a:rPr dirty="0" sz="3200" spc="-260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622322"/>
                </a:solidFill>
                <a:latin typeface="Arial"/>
                <a:cs typeface="Arial"/>
              </a:rPr>
              <a:t>Auditor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98470" y="1529537"/>
            <a:ext cx="318452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622322"/>
                </a:solidFill>
              </a:rPr>
              <a:t>on </a:t>
            </a:r>
            <a:r>
              <a:rPr dirty="0" spc="-5">
                <a:solidFill>
                  <a:srgbClr val="622322"/>
                </a:solidFill>
              </a:rPr>
              <a:t>April 26,</a:t>
            </a:r>
            <a:r>
              <a:rPr dirty="0" spc="-260">
                <a:solidFill>
                  <a:srgbClr val="622322"/>
                </a:solidFill>
              </a:rPr>
              <a:t> </a:t>
            </a:r>
            <a:r>
              <a:rPr dirty="0" spc="-5">
                <a:solidFill>
                  <a:srgbClr val="622322"/>
                </a:solidFill>
              </a:rPr>
              <a:t>2016.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946654" y="2379090"/>
            <a:ext cx="317500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260" b="1">
                <a:solidFill>
                  <a:srgbClr val="FF0000"/>
                </a:solidFill>
                <a:latin typeface="Arial"/>
                <a:cs typeface="Arial"/>
              </a:rPr>
              <a:t>W</a:t>
            </a:r>
            <a:r>
              <a:rPr dirty="0" sz="4800" spc="-5" b="1">
                <a:solidFill>
                  <a:srgbClr val="FF0000"/>
                </a:solidFill>
                <a:latin typeface="Arial"/>
                <a:cs typeface="Arial"/>
              </a:rPr>
              <a:t>ARNING!</a:t>
            </a:r>
            <a:endParaRPr sz="4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958719" y="3096767"/>
            <a:ext cx="3150235" cy="0"/>
          </a:xfrm>
          <a:custGeom>
            <a:avLst/>
            <a:gdLst/>
            <a:ahLst/>
            <a:cxnLst/>
            <a:rect l="l" t="t" r="r" b="b"/>
            <a:pathLst>
              <a:path w="3150235" h="0">
                <a:moveTo>
                  <a:pt x="0" y="0"/>
                </a:moveTo>
                <a:lnTo>
                  <a:pt x="3150108" y="0"/>
                </a:lnTo>
              </a:path>
            </a:pathLst>
          </a:custGeom>
          <a:ln w="6400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475613" y="3481196"/>
            <a:ext cx="6118225" cy="19983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10005" marR="5080" indent="-1297305">
              <a:lnSpc>
                <a:spcPct val="100000"/>
              </a:lnSpc>
              <a:spcBef>
                <a:spcPts val="105"/>
              </a:spcBef>
            </a:pPr>
            <a:r>
              <a:rPr dirty="0" sz="3200" spc="-5">
                <a:solidFill>
                  <a:srgbClr val="622322"/>
                </a:solidFill>
                <a:latin typeface="Arial"/>
                <a:cs typeface="Arial"/>
              </a:rPr>
              <a:t>Some auditors may find this</a:t>
            </a:r>
            <a:r>
              <a:rPr dirty="0" sz="3200" spc="-40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622322"/>
                </a:solidFill>
                <a:latin typeface="Arial"/>
                <a:cs typeface="Arial"/>
              </a:rPr>
              <a:t>video  </a:t>
            </a:r>
            <a:r>
              <a:rPr dirty="0" sz="3200" spc="-5">
                <a:solidFill>
                  <a:srgbClr val="622322"/>
                </a:solidFill>
                <a:latin typeface="Arial"/>
                <a:cs typeface="Arial"/>
              </a:rPr>
              <a:t>disturbing </a:t>
            </a:r>
            <a:r>
              <a:rPr dirty="0" sz="3200">
                <a:solidFill>
                  <a:srgbClr val="622322"/>
                </a:solidFill>
                <a:latin typeface="Arial"/>
                <a:cs typeface="Arial"/>
              </a:rPr>
              <a:t>to</a:t>
            </a:r>
            <a:r>
              <a:rPr dirty="0" sz="3200" spc="-35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622322"/>
                </a:solidFill>
                <a:latin typeface="Arial"/>
                <a:cs typeface="Arial"/>
              </a:rPr>
              <a:t>watch!</a:t>
            </a:r>
            <a:endParaRPr sz="3200">
              <a:latin typeface="Arial"/>
              <a:cs typeface="Arial"/>
            </a:endParaRPr>
          </a:p>
          <a:p>
            <a:pPr marL="368300">
              <a:lnSpc>
                <a:spcPct val="100000"/>
              </a:lnSpc>
              <a:spcBef>
                <a:spcPts val="2320"/>
              </a:spcBef>
            </a:pPr>
            <a:r>
              <a:rPr dirty="0" u="heavy" sz="1800" spc="-5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4"/>
              </a:rPr>
              <a:t>https://www.youtube.com/watch?v=aIz0NKJZFjQ</a:t>
            </a:r>
            <a:endParaRPr sz="1800">
              <a:latin typeface="Arial"/>
              <a:cs typeface="Arial"/>
            </a:endParaRPr>
          </a:p>
          <a:p>
            <a:pPr marL="1740535">
              <a:lnSpc>
                <a:spcPct val="100000"/>
              </a:lnSpc>
              <a:spcBef>
                <a:spcPts val="1210"/>
              </a:spcBef>
            </a:pPr>
            <a:r>
              <a:rPr dirty="0" sz="1800" spc="-35" i="1">
                <a:solidFill>
                  <a:srgbClr val="622322"/>
                </a:solidFill>
                <a:latin typeface="Arial"/>
                <a:cs typeface="Arial"/>
              </a:rPr>
              <a:t>WAVY </a:t>
            </a:r>
            <a:r>
              <a:rPr dirty="0" sz="1800" i="1">
                <a:solidFill>
                  <a:srgbClr val="622322"/>
                </a:solidFill>
                <a:latin typeface="Arial"/>
                <a:cs typeface="Arial"/>
              </a:rPr>
              <a:t>TV </a:t>
            </a:r>
            <a:r>
              <a:rPr dirty="0" sz="1800" spc="-5" i="1">
                <a:solidFill>
                  <a:srgbClr val="622322"/>
                </a:solidFill>
                <a:latin typeface="Arial"/>
                <a:cs typeface="Arial"/>
              </a:rPr>
              <a:t>News</a:t>
            </a:r>
            <a:r>
              <a:rPr dirty="0" sz="1800" spc="-25" i="1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1800" spc="-5" i="1">
                <a:solidFill>
                  <a:srgbClr val="622322"/>
                </a:solidFill>
                <a:latin typeface="Arial"/>
                <a:cs typeface="Arial"/>
              </a:rPr>
              <a:t>4-26-16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89161" y="6521408"/>
            <a:ext cx="135890" cy="196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z="1200" spc="-5">
                <a:solidFill>
                  <a:srgbClr val="D28E27"/>
                </a:solidFill>
                <a:latin typeface="Arial"/>
                <a:cs typeface="Arial"/>
              </a:rPr>
              <a:t>5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64994" y="249123"/>
            <a:ext cx="4514850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622322"/>
                </a:solidFill>
              </a:rPr>
              <a:t>This firing occurred</a:t>
            </a:r>
            <a:r>
              <a:rPr dirty="0" spc="-125">
                <a:solidFill>
                  <a:srgbClr val="622322"/>
                </a:solidFill>
              </a:rPr>
              <a:t> </a:t>
            </a:r>
            <a:r>
              <a:rPr dirty="0" spc="-5">
                <a:solidFill>
                  <a:srgbClr val="622322"/>
                </a:solidFill>
              </a:rPr>
              <a:t>after:</a:t>
            </a:r>
          </a:p>
        </p:txBody>
      </p:sp>
      <p:sp>
        <p:nvSpPr>
          <p:cNvPr id="5" name="object 5"/>
          <p:cNvSpPr/>
          <p:nvPr/>
        </p:nvSpPr>
        <p:spPr>
          <a:xfrm>
            <a:off x="0" y="914254"/>
            <a:ext cx="4648200" cy="50293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572000" y="914400"/>
            <a:ext cx="4571999" cy="5029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45947" y="6082385"/>
            <a:ext cx="8115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622322"/>
                </a:solidFill>
                <a:latin typeface="Arial"/>
                <a:cs typeface="Arial"/>
              </a:rPr>
              <a:t>6</a:t>
            </a:r>
            <a:r>
              <a:rPr dirty="0" sz="1800">
                <a:solidFill>
                  <a:srgbClr val="622322"/>
                </a:solidFill>
                <a:latin typeface="Arial"/>
                <a:cs typeface="Arial"/>
              </a:rPr>
              <a:t>-</a:t>
            </a:r>
            <a:r>
              <a:rPr dirty="0" sz="1800" spc="-10">
                <a:solidFill>
                  <a:srgbClr val="622322"/>
                </a:solidFill>
                <a:latin typeface="Arial"/>
                <a:cs typeface="Arial"/>
              </a:rPr>
              <a:t>19</a:t>
            </a:r>
            <a:r>
              <a:rPr dirty="0" sz="1800">
                <a:solidFill>
                  <a:srgbClr val="622322"/>
                </a:solidFill>
                <a:latin typeface="Arial"/>
                <a:cs typeface="Arial"/>
              </a:rPr>
              <a:t>-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89161" y="6521408"/>
            <a:ext cx="135890" cy="196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z="1200" spc="-5">
                <a:solidFill>
                  <a:srgbClr val="D28E27"/>
                </a:solidFill>
                <a:latin typeface="Arial"/>
                <a:cs typeface="Arial"/>
              </a:rPr>
              <a:t>5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91231" y="6082385"/>
            <a:ext cx="8147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10">
                <a:solidFill>
                  <a:srgbClr val="622322"/>
                </a:solidFill>
                <a:latin typeface="Arial"/>
                <a:cs typeface="Arial"/>
              </a:rPr>
              <a:t>6</a:t>
            </a:r>
            <a:r>
              <a:rPr dirty="0" sz="1800">
                <a:solidFill>
                  <a:srgbClr val="622322"/>
                </a:solidFill>
                <a:latin typeface="Arial"/>
                <a:cs typeface="Arial"/>
              </a:rPr>
              <a:t>-</a:t>
            </a:r>
            <a:r>
              <a:rPr dirty="0" sz="1800" spc="-10">
                <a:solidFill>
                  <a:srgbClr val="622322"/>
                </a:solidFill>
                <a:latin typeface="Arial"/>
                <a:cs typeface="Arial"/>
              </a:rPr>
              <a:t>28</a:t>
            </a:r>
            <a:r>
              <a:rPr dirty="0" sz="1800">
                <a:solidFill>
                  <a:srgbClr val="622322"/>
                </a:solidFill>
                <a:latin typeface="Arial"/>
                <a:cs typeface="Arial"/>
              </a:rPr>
              <a:t>-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66029" y="6082385"/>
            <a:ext cx="8147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10">
                <a:solidFill>
                  <a:srgbClr val="622322"/>
                </a:solidFill>
                <a:latin typeface="Arial"/>
                <a:cs typeface="Arial"/>
              </a:rPr>
              <a:t>7</a:t>
            </a:r>
            <a:r>
              <a:rPr dirty="0" sz="1800">
                <a:solidFill>
                  <a:srgbClr val="622322"/>
                </a:solidFill>
                <a:latin typeface="Arial"/>
                <a:cs typeface="Arial"/>
              </a:rPr>
              <a:t>-</a:t>
            </a:r>
            <a:r>
              <a:rPr dirty="0" sz="1800" spc="-10">
                <a:solidFill>
                  <a:srgbClr val="622322"/>
                </a:solidFill>
                <a:latin typeface="Arial"/>
                <a:cs typeface="Arial"/>
              </a:rPr>
              <a:t>16</a:t>
            </a:r>
            <a:r>
              <a:rPr dirty="0" sz="1800">
                <a:solidFill>
                  <a:srgbClr val="622322"/>
                </a:solidFill>
                <a:latin typeface="Arial"/>
                <a:cs typeface="Arial"/>
              </a:rPr>
              <a:t>-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77810" y="6082385"/>
            <a:ext cx="8153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15">
                <a:solidFill>
                  <a:srgbClr val="622322"/>
                </a:solidFill>
                <a:latin typeface="Arial"/>
                <a:cs typeface="Arial"/>
              </a:rPr>
              <a:t>9</a:t>
            </a:r>
            <a:r>
              <a:rPr dirty="0" sz="1800">
                <a:solidFill>
                  <a:srgbClr val="622322"/>
                </a:solidFill>
                <a:latin typeface="Arial"/>
                <a:cs typeface="Arial"/>
              </a:rPr>
              <a:t>-</a:t>
            </a:r>
            <a:r>
              <a:rPr dirty="0" sz="1800" spc="-10">
                <a:solidFill>
                  <a:srgbClr val="622322"/>
                </a:solidFill>
                <a:latin typeface="Arial"/>
                <a:cs typeface="Arial"/>
              </a:rPr>
              <a:t>28</a:t>
            </a:r>
            <a:r>
              <a:rPr dirty="0" sz="1800">
                <a:solidFill>
                  <a:srgbClr val="622322"/>
                </a:solidFill>
                <a:latin typeface="Arial"/>
                <a:cs typeface="Arial"/>
              </a:rPr>
              <a:t>-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14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17394" y="96723"/>
            <a:ext cx="442658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>
                <a:solidFill>
                  <a:srgbClr val="622322"/>
                </a:solidFill>
              </a:rPr>
              <a:t>Some </a:t>
            </a:r>
            <a:r>
              <a:rPr dirty="0">
                <a:solidFill>
                  <a:srgbClr val="622322"/>
                </a:solidFill>
              </a:rPr>
              <a:t>of </a:t>
            </a:r>
            <a:r>
              <a:rPr dirty="0" spc="-5">
                <a:solidFill>
                  <a:srgbClr val="622322"/>
                </a:solidFill>
              </a:rPr>
              <a:t>which</a:t>
            </a:r>
            <a:r>
              <a:rPr dirty="0" spc="-60">
                <a:solidFill>
                  <a:srgbClr val="622322"/>
                </a:solidFill>
              </a:rPr>
              <a:t> </a:t>
            </a:r>
            <a:r>
              <a:rPr dirty="0" spc="-5">
                <a:solidFill>
                  <a:srgbClr val="622322"/>
                </a:solidFill>
              </a:rPr>
              <a:t>included:</a:t>
            </a:r>
          </a:p>
        </p:txBody>
      </p:sp>
      <p:sp>
        <p:nvSpPr>
          <p:cNvPr id="5" name="object 5"/>
          <p:cNvSpPr/>
          <p:nvPr/>
        </p:nvSpPr>
        <p:spPr>
          <a:xfrm>
            <a:off x="0" y="842787"/>
            <a:ext cx="4483935" cy="13715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2519164"/>
            <a:ext cx="4483818" cy="16001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0" y="4424250"/>
            <a:ext cx="4487879" cy="14934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648200" y="801640"/>
            <a:ext cx="4483958" cy="14127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648200" y="2519173"/>
            <a:ext cx="4493218" cy="16001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648200" y="4424189"/>
            <a:ext cx="4488025" cy="149350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450594" y="6131458"/>
            <a:ext cx="64439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From </a:t>
            </a:r>
            <a:r>
              <a:rPr dirty="0" sz="2400" spc="-15">
                <a:solidFill>
                  <a:srgbClr val="622322"/>
                </a:solidFill>
                <a:latin typeface="Arial"/>
                <a:cs typeface="Arial"/>
              </a:rPr>
              <a:t>Judge’s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Final Opinion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–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January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17,</a:t>
            </a:r>
            <a:r>
              <a:rPr dirty="0" sz="2400" spc="75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2019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89161" y="6521408"/>
            <a:ext cx="135890" cy="196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z="1200" spc="-5">
                <a:solidFill>
                  <a:srgbClr val="D28E27"/>
                </a:solidFill>
                <a:latin typeface="Arial"/>
                <a:cs typeface="Arial"/>
              </a:rPr>
              <a:t>5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12594" y="1240282"/>
            <a:ext cx="454088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622322"/>
                </a:solidFill>
              </a:rPr>
              <a:t>So how could </a:t>
            </a:r>
            <a:r>
              <a:rPr dirty="0" spc="-5">
                <a:solidFill>
                  <a:srgbClr val="622322"/>
                </a:solidFill>
              </a:rPr>
              <a:t>this</a:t>
            </a:r>
            <a:r>
              <a:rPr dirty="0" spc="-114">
                <a:solidFill>
                  <a:srgbClr val="622322"/>
                </a:solidFill>
              </a:rPr>
              <a:t> </a:t>
            </a:r>
            <a:r>
              <a:rPr dirty="0">
                <a:solidFill>
                  <a:srgbClr val="622322"/>
                </a:solidFill>
              </a:rPr>
              <a:t>occur?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789161" y="6521408"/>
            <a:ext cx="135890" cy="196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z="1200" spc="-5">
                <a:solidFill>
                  <a:srgbClr val="D28E27"/>
                </a:solidFill>
                <a:latin typeface="Arial"/>
                <a:cs typeface="Arial"/>
              </a:rPr>
              <a:t>5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540" y="2155063"/>
            <a:ext cx="7829550" cy="1671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u="heavy" sz="3600" spc="-15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4"/>
              </a:rPr>
              <a:t>https://wtkr.com/2018/11/21/jury-says- </a:t>
            </a:r>
            <a:r>
              <a:rPr dirty="0" sz="3600" spc="-15">
                <a:solidFill>
                  <a:srgbClr val="AC1F1F"/>
                </a:solidFill>
                <a:latin typeface="Arial"/>
                <a:cs typeface="Arial"/>
                <a:hlinkClick r:id="rId4"/>
              </a:rPr>
              <a:t> </a:t>
            </a:r>
            <a:r>
              <a:rPr dirty="0" u="heavy" sz="3600" spc="-5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4"/>
              </a:rPr>
              <a:t>po</a:t>
            </a:r>
            <a:r>
              <a:rPr dirty="0" u="heavy" sz="3600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4"/>
              </a:rPr>
              <a:t>r</a:t>
            </a:r>
            <a:r>
              <a:rPr dirty="0" u="heavy" sz="3600" spc="-5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4"/>
              </a:rPr>
              <a:t>tsmouth-</a:t>
            </a:r>
            <a:r>
              <a:rPr dirty="0" u="heavy" sz="3600" spc="-5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4"/>
              </a:rPr>
              <a:t>vic</a:t>
            </a:r>
            <a:r>
              <a:rPr dirty="0" u="heavy" sz="3600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4"/>
              </a:rPr>
              <a:t>e</a:t>
            </a:r>
            <a:r>
              <a:rPr dirty="0" u="heavy" sz="3600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4"/>
              </a:rPr>
              <a:t>-mayo</a:t>
            </a:r>
            <a:r>
              <a:rPr dirty="0" u="heavy" sz="3600" spc="5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4"/>
              </a:rPr>
              <a:t>r</a:t>
            </a:r>
            <a:r>
              <a:rPr dirty="0" u="heavy" sz="3600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4"/>
              </a:rPr>
              <a:t>-</a:t>
            </a:r>
            <a:r>
              <a:rPr dirty="0" u="heavy" sz="3600" spc="-5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4"/>
              </a:rPr>
              <a:t>defame</a:t>
            </a:r>
            <a:r>
              <a:rPr dirty="0" u="heavy" sz="3600" spc="-10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4"/>
              </a:rPr>
              <a:t>d</a:t>
            </a:r>
            <a:r>
              <a:rPr dirty="0" u="heavy" sz="3600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4"/>
              </a:rPr>
              <a:t>-</a:t>
            </a:r>
            <a:r>
              <a:rPr dirty="0" u="heavy" sz="3600" spc="-5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4"/>
              </a:rPr>
              <a:t>fire</a:t>
            </a:r>
            <a:r>
              <a:rPr dirty="0" u="heavy" sz="3600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4"/>
              </a:rPr>
              <a:t>d</a:t>
            </a:r>
            <a:r>
              <a:rPr dirty="0" u="heavy" sz="3600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4"/>
              </a:rPr>
              <a:t>- </a:t>
            </a:r>
            <a:r>
              <a:rPr dirty="0" sz="3600">
                <a:solidFill>
                  <a:srgbClr val="AC1F1F"/>
                </a:solidFill>
                <a:latin typeface="Arial"/>
                <a:cs typeface="Arial"/>
                <a:hlinkClick r:id="rId4"/>
              </a:rPr>
              <a:t> </a:t>
            </a:r>
            <a:r>
              <a:rPr dirty="0" u="heavy" sz="3600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4"/>
              </a:rPr>
              <a:t>city-auditor-must-pay-775k/</a:t>
            </a:r>
            <a:endParaRPr sz="3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22194" y="4676013"/>
            <a:ext cx="30549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i="1">
                <a:solidFill>
                  <a:srgbClr val="622322"/>
                </a:solidFill>
                <a:latin typeface="Arial"/>
                <a:cs typeface="Arial"/>
              </a:rPr>
              <a:t>WTKR – </a:t>
            </a:r>
            <a:r>
              <a:rPr dirty="0" sz="1800" spc="-5" i="1">
                <a:solidFill>
                  <a:srgbClr val="622322"/>
                </a:solidFill>
                <a:latin typeface="Arial"/>
                <a:cs typeface="Arial"/>
              </a:rPr>
              <a:t>Norfolk </a:t>
            </a:r>
            <a:r>
              <a:rPr dirty="0" sz="1800" i="1">
                <a:solidFill>
                  <a:srgbClr val="622322"/>
                </a:solidFill>
                <a:latin typeface="Arial"/>
                <a:cs typeface="Arial"/>
              </a:rPr>
              <a:t>–</a:t>
            </a:r>
            <a:r>
              <a:rPr dirty="0" sz="1800" spc="-50" i="1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1800" spc="-20" i="1">
                <a:solidFill>
                  <a:srgbClr val="622322"/>
                </a:solidFill>
                <a:latin typeface="Arial"/>
                <a:cs typeface="Arial"/>
              </a:rPr>
              <a:t>11/21/2018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03575" y="1164082"/>
            <a:ext cx="277177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5">
                <a:solidFill>
                  <a:srgbClr val="622322"/>
                </a:solidFill>
              </a:rPr>
              <a:t>Here’s </a:t>
            </a:r>
            <a:r>
              <a:rPr dirty="0">
                <a:solidFill>
                  <a:srgbClr val="622322"/>
                </a:solidFill>
              </a:rPr>
              <a:t>a</a:t>
            </a:r>
            <a:r>
              <a:rPr dirty="0" spc="-80">
                <a:solidFill>
                  <a:srgbClr val="622322"/>
                </a:solidFill>
              </a:rPr>
              <a:t> </a:t>
            </a:r>
            <a:r>
              <a:rPr dirty="0" spc="-5">
                <a:solidFill>
                  <a:srgbClr val="622322"/>
                </a:solidFill>
              </a:rPr>
              <a:t>Hint…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89161" y="6521408"/>
            <a:ext cx="135890" cy="196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z="1200" spc="-5">
                <a:solidFill>
                  <a:srgbClr val="D28E27"/>
                </a:solidFill>
                <a:latin typeface="Arial"/>
                <a:cs typeface="Arial"/>
              </a:rPr>
              <a:t>5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36394" y="2389759"/>
            <a:ext cx="5046345" cy="1182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800" spc="-10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4"/>
              </a:rPr>
              <a:t>https://www.youtube.com/watch?v=RLySXTIBS3c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50">
              <a:latin typeface="Times New Roman"/>
              <a:cs typeface="Times New Roman"/>
            </a:endParaRPr>
          </a:p>
          <a:p>
            <a:pPr marL="1155700">
              <a:lnSpc>
                <a:spcPct val="100000"/>
              </a:lnSpc>
            </a:pPr>
            <a:r>
              <a:rPr dirty="0" sz="1800" spc="-25" i="1">
                <a:solidFill>
                  <a:srgbClr val="622322"/>
                </a:solidFill>
                <a:latin typeface="Arial"/>
                <a:cs typeface="Arial"/>
              </a:rPr>
              <a:t>Trading </a:t>
            </a:r>
            <a:r>
              <a:rPr dirty="0" sz="1800" spc="-5" i="1">
                <a:solidFill>
                  <a:srgbClr val="622322"/>
                </a:solidFill>
                <a:latin typeface="Arial"/>
                <a:cs typeface="Arial"/>
              </a:rPr>
              <a:t>Places </a:t>
            </a:r>
            <a:r>
              <a:rPr dirty="0" sz="1800">
                <a:solidFill>
                  <a:srgbClr val="622322"/>
                </a:solidFill>
                <a:latin typeface="Arial"/>
                <a:cs typeface="Arial"/>
              </a:rPr>
              <a:t>-</a:t>
            </a:r>
            <a:r>
              <a:rPr dirty="0" sz="1800" spc="30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622322"/>
                </a:solidFill>
                <a:latin typeface="Arial"/>
                <a:cs typeface="Arial"/>
              </a:rPr>
              <a:t>1983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308838"/>
            <a:ext cx="8071484" cy="5970270"/>
          </a:xfrm>
          <a:prstGeom prst="rect">
            <a:avLst/>
          </a:prstGeom>
        </p:spPr>
        <p:txBody>
          <a:bodyPr wrap="square" lIns="0" tIns="147955" rIns="0" bIns="0" rtlCol="0" vert="horz">
            <a:spAutoFit/>
          </a:bodyPr>
          <a:lstStyle/>
          <a:p>
            <a:pPr marL="2164715">
              <a:lnSpc>
                <a:spcPct val="100000"/>
              </a:lnSpc>
              <a:spcBef>
                <a:spcPts val="1165"/>
              </a:spcBef>
            </a:pP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What </a:t>
            </a:r>
            <a:r>
              <a:rPr dirty="0" sz="3200" spc="-30">
                <a:solidFill>
                  <a:srgbClr val="7B4A3A"/>
                </a:solidFill>
                <a:latin typeface="Arial"/>
                <a:cs typeface="Arial"/>
              </a:rPr>
              <a:t>We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Will</a:t>
            </a:r>
            <a:r>
              <a:rPr dirty="0" sz="3200" spc="5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Cover: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07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Cases Summaries – Both</a:t>
            </a:r>
            <a:r>
              <a:rPr dirty="0" sz="3200" spc="-95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Cases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How and Why the fired City Auditor</a:t>
            </a:r>
            <a:r>
              <a:rPr dirty="0" sz="3200" spc="-280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won</a:t>
            </a:r>
            <a:endParaRPr sz="3200">
              <a:latin typeface="Arial"/>
              <a:cs typeface="Arial"/>
            </a:endParaRPr>
          </a:p>
          <a:p>
            <a:pPr marL="355600" marR="55244">
              <a:lnSpc>
                <a:spcPct val="106900"/>
              </a:lnSpc>
              <a:spcBef>
                <a:spcPts val="10"/>
              </a:spcBef>
              <a:tabLst>
                <a:tab pos="2319655" algn="l"/>
              </a:tabLst>
            </a:pP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the</a:t>
            </a:r>
            <a:r>
              <a:rPr dirty="0" sz="3200" spc="-10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cases	(and why the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judge reduced</a:t>
            </a:r>
            <a:r>
              <a:rPr dirty="0" sz="3200" spc="-100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the  first jury</a:t>
            </a:r>
            <a:r>
              <a:rPr dirty="0" sz="3200" spc="-20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award)</a:t>
            </a:r>
            <a:endParaRPr sz="3200">
              <a:latin typeface="Arial"/>
              <a:cs typeface="Arial"/>
            </a:endParaRPr>
          </a:p>
          <a:p>
            <a:pPr marL="355600" marR="164465" indent="-342900">
              <a:lnSpc>
                <a:spcPct val="106900"/>
              </a:lnSpc>
              <a:spcBef>
                <a:spcPts val="1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What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the City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Auditor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and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City Council</a:t>
            </a:r>
            <a:r>
              <a:rPr dirty="0" sz="3200" spc="-254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did  right and did</a:t>
            </a:r>
            <a:r>
              <a:rPr dirty="0" sz="3200" spc="-50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wrong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ts val="4120"/>
              </a:lnSpc>
              <a:spcBef>
                <a:spcPts val="16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The </a:t>
            </a:r>
            <a:r>
              <a:rPr dirty="0" sz="3200" spc="-15">
                <a:solidFill>
                  <a:srgbClr val="7B4A3A"/>
                </a:solidFill>
                <a:latin typeface="Arial"/>
                <a:cs typeface="Arial"/>
              </a:rPr>
              <a:t>Media’s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“Crop(ped)” report(s) and </a:t>
            </a:r>
            <a:r>
              <a:rPr dirty="0" sz="3200" spc="-10">
                <a:solidFill>
                  <a:srgbClr val="7B4A3A"/>
                </a:solidFill>
                <a:latin typeface="Arial"/>
                <a:cs typeface="Arial"/>
              </a:rPr>
              <a:t>how 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they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impacted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the</a:t>
            </a:r>
            <a:r>
              <a:rPr dirty="0" sz="3200" spc="-60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outcomes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3200" spc="-30">
                <a:solidFill>
                  <a:srgbClr val="7B4A3A"/>
                </a:solidFill>
                <a:latin typeface="Arial"/>
                <a:cs typeface="Arial"/>
              </a:rPr>
              <a:t>Tips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to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avoid other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Challenge of</a:t>
            </a:r>
            <a:r>
              <a:rPr dirty="0" sz="3200" spc="-50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Change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275"/>
              </a:spcBef>
            </a:pP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‘Non’</a:t>
            </a:r>
            <a:r>
              <a:rPr dirty="0" sz="3200" spc="-135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Successes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89161" y="6521408"/>
            <a:ext cx="135890" cy="196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z="1200" spc="-5">
                <a:solidFill>
                  <a:srgbClr val="D28E27"/>
                </a:solidFill>
                <a:latin typeface="Arial"/>
                <a:cs typeface="Arial"/>
              </a:rPr>
              <a:t>5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01861" y="6506971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D28E27"/>
                </a:solidFill>
                <a:latin typeface="Arial"/>
                <a:cs typeface="Arial"/>
              </a:rPr>
              <a:t>9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27451" y="44957"/>
            <a:ext cx="3656329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>
                <a:uFill>
                  <a:solidFill>
                    <a:srgbClr val="7B4A3A"/>
                  </a:solidFill>
                </a:uFill>
              </a:rPr>
              <a:t>CASE 1</a:t>
            </a:r>
            <a:r>
              <a:rPr dirty="0" u="heavy" spc="-75">
                <a:uFill>
                  <a:solidFill>
                    <a:srgbClr val="7B4A3A"/>
                  </a:solidFill>
                </a:uFill>
              </a:rPr>
              <a:t> </a:t>
            </a:r>
            <a:r>
              <a:rPr dirty="0" u="heavy" spc="-10">
                <a:uFill>
                  <a:solidFill>
                    <a:srgbClr val="7B4A3A"/>
                  </a:solidFill>
                </a:uFill>
              </a:rPr>
              <a:t>SUMMARY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91795" y="635684"/>
            <a:ext cx="8531860" cy="54470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8255" indent="-342900">
              <a:lnSpc>
                <a:spcPct val="106900"/>
              </a:lnSpc>
              <a:spcBef>
                <a:spcPts val="9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February 17, 2017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-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Case filed against </a:t>
            </a:r>
            <a:r>
              <a:rPr dirty="0" sz="3200" spc="-15">
                <a:solidFill>
                  <a:srgbClr val="7B4A3A"/>
                </a:solidFill>
                <a:latin typeface="Arial"/>
                <a:cs typeface="Arial"/>
              </a:rPr>
              <a:t>Vice 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Mayor -</a:t>
            </a:r>
            <a:r>
              <a:rPr dirty="0" sz="3200" spc="-35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$1.5M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7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November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13, </a:t>
            </a:r>
            <a:r>
              <a:rPr dirty="0" sz="3200" spc="-10">
                <a:solidFill>
                  <a:srgbClr val="7B4A3A"/>
                </a:solidFill>
                <a:latin typeface="Arial"/>
                <a:cs typeface="Arial"/>
              </a:rPr>
              <a:t>2018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- </a:t>
            </a:r>
            <a:r>
              <a:rPr dirty="0" sz="3200" spc="-25">
                <a:solidFill>
                  <a:srgbClr val="7B4A3A"/>
                </a:solidFill>
                <a:latin typeface="Arial"/>
                <a:cs typeface="Arial"/>
              </a:rPr>
              <a:t>Trial</a:t>
            </a:r>
            <a:r>
              <a:rPr dirty="0" sz="3200" spc="-185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7B4A3A"/>
                </a:solidFill>
                <a:latin typeface="Arial"/>
                <a:cs typeface="Arial"/>
              </a:rPr>
              <a:t>began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November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19, </a:t>
            </a:r>
            <a:r>
              <a:rPr dirty="0" sz="3200" spc="-10">
                <a:solidFill>
                  <a:srgbClr val="7B4A3A"/>
                </a:solidFill>
                <a:latin typeface="Arial"/>
                <a:cs typeface="Arial"/>
              </a:rPr>
              <a:t>2018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- </a:t>
            </a:r>
            <a:r>
              <a:rPr dirty="0" sz="3200" spc="-25">
                <a:solidFill>
                  <a:srgbClr val="7B4A3A"/>
                </a:solidFill>
                <a:latin typeface="Arial"/>
                <a:cs typeface="Arial"/>
              </a:rPr>
              <a:t>Trial</a:t>
            </a:r>
            <a:r>
              <a:rPr dirty="0" sz="3200" spc="-185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7B4A3A"/>
                </a:solidFill>
                <a:latin typeface="Arial"/>
                <a:cs typeface="Arial"/>
              </a:rPr>
              <a:t>ended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75"/>
              </a:spcBef>
              <a:buFont typeface="Symbol"/>
              <a:buChar char=""/>
              <a:tabLst>
                <a:tab pos="354965" algn="l"/>
                <a:tab pos="355600" algn="l"/>
                <a:tab pos="2700655" algn="l"/>
                <a:tab pos="3737610" algn="l"/>
                <a:tab pos="5112385" algn="l"/>
                <a:tab pos="5720715" algn="l"/>
                <a:tab pos="6962775" algn="l"/>
              </a:tabLst>
            </a:pP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November	19,	2018	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-	</a:t>
            </a: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Jury	</a:t>
            </a:r>
            <a:r>
              <a:rPr dirty="0" sz="3200" spc="-10">
                <a:solidFill>
                  <a:srgbClr val="FF0000"/>
                </a:solidFill>
                <a:latin typeface="Arial"/>
                <a:cs typeface="Arial"/>
              </a:rPr>
              <a:t>awarded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270"/>
              </a:spcBef>
            </a:pPr>
            <a:r>
              <a:rPr dirty="0" sz="3200" spc="-10">
                <a:solidFill>
                  <a:srgbClr val="FF0000"/>
                </a:solidFill>
                <a:latin typeface="Arial"/>
                <a:cs typeface="Arial"/>
              </a:rPr>
              <a:t>$775,000 </a:t>
            </a:r>
            <a:r>
              <a:rPr dirty="0" sz="3200" spc="-5">
                <a:solidFill>
                  <a:srgbClr val="FF0000"/>
                </a:solidFill>
                <a:latin typeface="Arial"/>
                <a:cs typeface="Arial"/>
              </a:rPr>
              <a:t>to fired </a:t>
            </a: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City</a:t>
            </a:r>
            <a:r>
              <a:rPr dirty="0" sz="3200" spc="-2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FF0000"/>
                </a:solidFill>
                <a:latin typeface="Arial"/>
                <a:cs typeface="Arial"/>
              </a:rPr>
              <a:t>Auditor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ts val="4120"/>
              </a:lnSpc>
              <a:spcBef>
                <a:spcPts val="16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3200" spc="-5">
                <a:solidFill>
                  <a:srgbClr val="FF0000"/>
                </a:solidFill>
                <a:latin typeface="Arial"/>
                <a:cs typeface="Arial"/>
              </a:rPr>
              <a:t>January 17, </a:t>
            </a:r>
            <a:r>
              <a:rPr dirty="0" sz="3200" spc="-10">
                <a:solidFill>
                  <a:srgbClr val="FF0000"/>
                </a:solidFill>
                <a:latin typeface="Arial"/>
                <a:cs typeface="Arial"/>
              </a:rPr>
              <a:t>2019 </a:t>
            </a: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- </a:t>
            </a:r>
            <a:r>
              <a:rPr dirty="0" sz="3200" spc="-5">
                <a:solidFill>
                  <a:srgbClr val="FF0000"/>
                </a:solidFill>
                <a:latin typeface="Arial"/>
                <a:cs typeface="Arial"/>
              </a:rPr>
              <a:t>Presiding Judge </a:t>
            </a: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reduced  </a:t>
            </a:r>
            <a:r>
              <a:rPr dirty="0" sz="3200" spc="-5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award to</a:t>
            </a:r>
            <a:r>
              <a:rPr dirty="0" sz="3200" spc="-4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FF0000"/>
                </a:solidFill>
                <a:latin typeface="Arial"/>
                <a:cs typeface="Arial"/>
              </a:rPr>
              <a:t>$150,000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8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March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7, </a:t>
            </a:r>
            <a:r>
              <a:rPr dirty="0" sz="3200" spc="-10">
                <a:solidFill>
                  <a:srgbClr val="7B4A3A"/>
                </a:solidFill>
                <a:latin typeface="Arial"/>
                <a:cs typeface="Arial"/>
              </a:rPr>
              <a:t>2019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–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(former) </a:t>
            </a:r>
            <a:r>
              <a:rPr dirty="0" sz="3200" spc="-15">
                <a:solidFill>
                  <a:srgbClr val="7B4A3A"/>
                </a:solidFill>
                <a:latin typeface="Arial"/>
                <a:cs typeface="Arial"/>
              </a:rPr>
              <a:t>Vice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Mayor</a:t>
            </a:r>
            <a:r>
              <a:rPr dirty="0" sz="3200" spc="-85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appeals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06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March </a:t>
            </a:r>
            <a:r>
              <a:rPr dirty="0" sz="3200" spc="-85">
                <a:solidFill>
                  <a:srgbClr val="7B4A3A"/>
                </a:solidFill>
                <a:latin typeface="Arial"/>
                <a:cs typeface="Arial"/>
              </a:rPr>
              <a:t>11,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2019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- fired City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Auditor</a:t>
            </a:r>
            <a:r>
              <a:rPr dirty="0" sz="3200" spc="-200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appeals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1795" y="6192418"/>
            <a:ext cx="5421630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March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28, </a:t>
            </a:r>
            <a:r>
              <a:rPr dirty="0" sz="3200" spc="-10">
                <a:solidFill>
                  <a:srgbClr val="7B4A3A"/>
                </a:solidFill>
                <a:latin typeface="Arial"/>
                <a:cs typeface="Arial"/>
              </a:rPr>
              <a:t>2019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-</a:t>
            </a:r>
            <a:r>
              <a:rPr dirty="0" sz="3200" spc="-120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settlement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83540" y="568807"/>
            <a:ext cx="8533765" cy="5447665"/>
          </a:xfrm>
          <a:prstGeom prst="rect">
            <a:avLst/>
          </a:prstGeom>
        </p:spPr>
        <p:txBody>
          <a:bodyPr wrap="square" lIns="0" tIns="147955" rIns="0" bIns="0" rtlCol="0" vert="horz">
            <a:spAutoFit/>
          </a:bodyPr>
          <a:lstStyle/>
          <a:p>
            <a:pPr marL="2447925">
              <a:lnSpc>
                <a:spcPct val="100000"/>
              </a:lnSpc>
              <a:spcBef>
                <a:spcPts val="1165"/>
              </a:spcBef>
            </a:pPr>
            <a:r>
              <a:rPr dirty="0" u="heavy" sz="3200">
                <a:solidFill>
                  <a:srgbClr val="7B4A3A"/>
                </a:solidFill>
                <a:uFill>
                  <a:solidFill>
                    <a:srgbClr val="7B4A3A"/>
                  </a:solidFill>
                </a:uFill>
                <a:latin typeface="Arial"/>
                <a:cs typeface="Arial"/>
              </a:rPr>
              <a:t>CASE 2</a:t>
            </a:r>
            <a:r>
              <a:rPr dirty="0" u="heavy" sz="3200" spc="-5">
                <a:solidFill>
                  <a:srgbClr val="7B4A3A"/>
                </a:solidFill>
                <a:uFill>
                  <a:solidFill>
                    <a:srgbClr val="7B4A3A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3200" spc="-10">
                <a:solidFill>
                  <a:srgbClr val="7B4A3A"/>
                </a:solidFill>
                <a:uFill>
                  <a:solidFill>
                    <a:srgbClr val="7B4A3A"/>
                  </a:solidFill>
                </a:uFill>
                <a:latin typeface="Arial"/>
                <a:cs typeface="Arial"/>
              </a:rPr>
              <a:t>SUMMARY</a:t>
            </a:r>
            <a:endParaRPr sz="3200">
              <a:latin typeface="Arial"/>
              <a:cs typeface="Arial"/>
            </a:endParaRPr>
          </a:p>
          <a:p>
            <a:pPr marL="355600" marR="9525" indent="-342900">
              <a:lnSpc>
                <a:spcPct val="107000"/>
              </a:lnSpc>
              <a:spcBef>
                <a:spcPts val="800"/>
              </a:spcBef>
              <a:buFont typeface="Symbol"/>
              <a:buChar char=""/>
              <a:tabLst>
                <a:tab pos="354965" algn="l"/>
                <a:tab pos="355600" algn="l"/>
                <a:tab pos="1460500" algn="l"/>
                <a:tab pos="2317115" algn="l"/>
                <a:tab pos="3510279" algn="l"/>
                <a:tab pos="3938904" algn="l"/>
                <a:tab pos="5177790" algn="l"/>
                <a:tab pos="6214110" algn="l"/>
                <a:tab pos="7814945" algn="l"/>
              </a:tabLst>
            </a:pP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April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	</a:t>
            </a:r>
            <a:r>
              <a:rPr dirty="0" sz="3200" spc="-10">
                <a:solidFill>
                  <a:srgbClr val="7B4A3A"/>
                </a:solidFill>
                <a:latin typeface="Arial"/>
                <a:cs typeface="Arial"/>
              </a:rPr>
              <a:t>19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,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	</a:t>
            </a:r>
            <a:r>
              <a:rPr dirty="0" sz="3200" spc="-10">
                <a:solidFill>
                  <a:srgbClr val="7B4A3A"/>
                </a:solidFill>
                <a:latin typeface="Arial"/>
                <a:cs typeface="Arial"/>
              </a:rPr>
              <a:t>201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7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	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-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	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C</a:t>
            </a:r>
            <a:r>
              <a:rPr dirty="0" sz="3200" spc="-20">
                <a:solidFill>
                  <a:srgbClr val="7B4A3A"/>
                </a:solidFill>
                <a:latin typeface="Arial"/>
                <a:cs typeface="Arial"/>
              </a:rPr>
              <a:t>a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se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	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fil</a:t>
            </a:r>
            <a:r>
              <a:rPr dirty="0" sz="3200" spc="-20">
                <a:solidFill>
                  <a:srgbClr val="7B4A3A"/>
                </a:solidFill>
                <a:latin typeface="Arial"/>
                <a:cs typeface="Arial"/>
              </a:rPr>
              <a:t>e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d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	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a</a:t>
            </a:r>
            <a:r>
              <a:rPr dirty="0" sz="3200" spc="-10">
                <a:solidFill>
                  <a:srgbClr val="7B4A3A"/>
                </a:solidFill>
                <a:latin typeface="Arial"/>
                <a:cs typeface="Arial"/>
              </a:rPr>
              <a:t>g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ai</a:t>
            </a:r>
            <a:r>
              <a:rPr dirty="0" sz="3200" spc="-15">
                <a:solidFill>
                  <a:srgbClr val="7B4A3A"/>
                </a:solidFill>
                <a:latin typeface="Arial"/>
                <a:cs typeface="Arial"/>
              </a:rPr>
              <a:t>n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st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	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City 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Councilman -</a:t>
            </a:r>
            <a:r>
              <a:rPr dirty="0" sz="3200" spc="-35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$1.5M</a:t>
            </a:r>
            <a:endParaRPr sz="3200">
              <a:latin typeface="Arial"/>
              <a:cs typeface="Arial"/>
            </a:endParaRPr>
          </a:p>
          <a:p>
            <a:pPr marL="355600" marR="8255" indent="-342900">
              <a:lnSpc>
                <a:spcPct val="106900"/>
              </a:lnSpc>
              <a:spcBef>
                <a:spcPts val="10"/>
              </a:spcBef>
              <a:buFont typeface="Symbol"/>
              <a:buChar char=""/>
              <a:tabLst>
                <a:tab pos="354965" algn="l"/>
                <a:tab pos="355600" algn="l"/>
                <a:tab pos="1671955" algn="l"/>
                <a:tab pos="2421890" algn="l"/>
                <a:tab pos="3512185" algn="l"/>
                <a:tab pos="3835400" algn="l"/>
                <a:tab pos="5713095" algn="l"/>
                <a:tab pos="7772400" algn="l"/>
              </a:tabLst>
            </a:pP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March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	</a:t>
            </a:r>
            <a:r>
              <a:rPr dirty="0" sz="3200" spc="-20">
                <a:solidFill>
                  <a:srgbClr val="7B4A3A"/>
                </a:solidFill>
                <a:latin typeface="Arial"/>
                <a:cs typeface="Arial"/>
              </a:rPr>
              <a:t>2</a:t>
            </a:r>
            <a:r>
              <a:rPr dirty="0" sz="3200" spc="-10">
                <a:solidFill>
                  <a:srgbClr val="7B4A3A"/>
                </a:solidFill>
                <a:latin typeface="Arial"/>
                <a:cs typeface="Arial"/>
              </a:rPr>
              <a:t>8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,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	</a:t>
            </a:r>
            <a:r>
              <a:rPr dirty="0" sz="3200" spc="-10">
                <a:solidFill>
                  <a:srgbClr val="7B4A3A"/>
                </a:solidFill>
                <a:latin typeface="Arial"/>
                <a:cs typeface="Arial"/>
              </a:rPr>
              <a:t>201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9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	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-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	</a:t>
            </a:r>
            <a:r>
              <a:rPr dirty="0" sz="3200" spc="-10">
                <a:solidFill>
                  <a:srgbClr val="FF0000"/>
                </a:solidFill>
                <a:latin typeface="Arial"/>
                <a:cs typeface="Arial"/>
              </a:rPr>
              <a:t>$30</a:t>
            </a:r>
            <a:r>
              <a:rPr dirty="0" sz="3200" spc="-5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dirty="0" sz="3200" spc="-15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dirty="0" sz="3200" spc="-10">
                <a:solidFill>
                  <a:srgbClr val="FF0000"/>
                </a:solidFill>
                <a:latin typeface="Arial"/>
                <a:cs typeface="Arial"/>
              </a:rPr>
              <a:t>00</a:t>
            </a: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set</a:t>
            </a:r>
            <a:r>
              <a:rPr dirty="0" sz="3200" spc="-2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le</a:t>
            </a:r>
            <a:r>
              <a:rPr dirty="0" sz="3200" spc="-15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3200" spc="-1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pl</a:t>
            </a:r>
            <a:r>
              <a:rPr dirty="0" sz="3200" spc="-15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s  </a:t>
            </a: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court costs </a:t>
            </a:r>
            <a:r>
              <a:rPr dirty="0" sz="3200" spc="-5">
                <a:solidFill>
                  <a:srgbClr val="FF0000"/>
                </a:solidFill>
                <a:latin typeface="Arial"/>
                <a:cs typeface="Arial"/>
              </a:rPr>
              <a:t>(for both</a:t>
            </a:r>
            <a:r>
              <a:rPr dirty="0" sz="3200" spc="-8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cases)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8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This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outcome was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unusual</a:t>
            </a:r>
            <a:r>
              <a:rPr dirty="0" sz="3200" spc="-65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because:</a:t>
            </a:r>
            <a:endParaRPr sz="32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265"/>
              </a:spcBef>
              <a:buChar char="-"/>
              <a:tabLst>
                <a:tab pos="469265" algn="l"/>
                <a:tab pos="469900" algn="l"/>
              </a:tabLst>
            </a:pP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Defamation cases </a:t>
            </a:r>
            <a:r>
              <a:rPr dirty="0" sz="3200" spc="-5">
                <a:solidFill>
                  <a:srgbClr val="FF0000"/>
                </a:solidFill>
                <a:latin typeface="Arial"/>
                <a:cs typeface="Arial"/>
              </a:rPr>
              <a:t>tend to be </a:t>
            </a:r>
            <a:r>
              <a:rPr dirty="0" sz="3200" spc="-10">
                <a:solidFill>
                  <a:srgbClr val="FF0000"/>
                </a:solidFill>
                <a:latin typeface="Arial"/>
                <a:cs typeface="Arial"/>
              </a:rPr>
              <a:t>difficult </a:t>
            </a:r>
            <a:r>
              <a:rPr dirty="0" sz="3200" spc="-5">
                <a:solidFill>
                  <a:srgbClr val="FF0000"/>
                </a:solidFill>
                <a:latin typeface="Arial"/>
                <a:cs typeface="Arial"/>
              </a:rPr>
              <a:t>to</a:t>
            </a:r>
            <a:r>
              <a:rPr dirty="0" sz="3200" spc="-10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FF0000"/>
                </a:solidFill>
                <a:latin typeface="Arial"/>
                <a:cs typeface="Arial"/>
              </a:rPr>
              <a:t>win;</a:t>
            </a:r>
            <a:endParaRPr sz="32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260"/>
              </a:spcBef>
              <a:buChar char="-"/>
              <a:tabLst>
                <a:tab pos="469265" algn="l"/>
                <a:tab pos="469900" algn="l"/>
              </a:tabLst>
            </a:pP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The</a:t>
            </a:r>
            <a:r>
              <a:rPr dirty="0" sz="3200" spc="409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fired</a:t>
            </a:r>
            <a:r>
              <a:rPr dirty="0" sz="3200" spc="415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City</a:t>
            </a:r>
            <a:r>
              <a:rPr dirty="0" sz="3200" spc="425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Auditor</a:t>
            </a:r>
            <a:r>
              <a:rPr dirty="0" sz="3200" spc="425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had</a:t>
            </a:r>
            <a:r>
              <a:rPr dirty="0" sz="3200" spc="415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been</a:t>
            </a:r>
            <a:r>
              <a:rPr dirty="0" sz="3200" spc="415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designated</a:t>
            </a:r>
            <a:endParaRPr sz="3200">
              <a:latin typeface="Arial"/>
              <a:cs typeface="Arial"/>
            </a:endParaRPr>
          </a:p>
          <a:p>
            <a:pPr marL="469900" marR="8255">
              <a:lnSpc>
                <a:spcPct val="106900"/>
              </a:lnSpc>
              <a:spcBef>
                <a:spcPts val="15"/>
              </a:spcBef>
            </a:pPr>
            <a:r>
              <a:rPr dirty="0" sz="3200" spc="-5">
                <a:solidFill>
                  <a:srgbClr val="FF0000"/>
                </a:solidFill>
                <a:latin typeface="Arial"/>
                <a:cs typeface="Arial"/>
              </a:rPr>
              <a:t>as </a:t>
            </a: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a </a:t>
            </a:r>
            <a:r>
              <a:rPr dirty="0" sz="3200" spc="-5">
                <a:solidFill>
                  <a:srgbClr val="FF0000"/>
                </a:solidFill>
                <a:latin typeface="Arial"/>
                <a:cs typeface="Arial"/>
              </a:rPr>
              <a:t>“Public Figure” </a:t>
            </a:r>
            <a:r>
              <a:rPr dirty="0" sz="3200" spc="-10">
                <a:solidFill>
                  <a:srgbClr val="7B4A3A"/>
                </a:solidFill>
                <a:latin typeface="Arial"/>
                <a:cs typeface="Arial"/>
              </a:rPr>
              <a:t>by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the court.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As a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result,  </a:t>
            </a:r>
            <a:r>
              <a:rPr dirty="0" sz="3200" spc="-5">
                <a:solidFill>
                  <a:srgbClr val="FF0000"/>
                </a:solidFill>
                <a:latin typeface="Arial"/>
                <a:cs typeface="Arial"/>
              </a:rPr>
              <a:t>his burden of proof </a:t>
            </a: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was even</a:t>
            </a:r>
            <a:r>
              <a:rPr dirty="0" sz="3200" spc="-7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FF0000"/>
                </a:solidFill>
                <a:latin typeface="Arial"/>
                <a:cs typeface="Arial"/>
              </a:rPr>
              <a:t>higher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899844"/>
            <a:ext cx="7160259" cy="159067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354965" marR="5080" indent="-342265">
              <a:lnSpc>
                <a:spcPct val="107100"/>
              </a:lnSpc>
              <a:spcBef>
                <a:spcPts val="85"/>
              </a:spcBef>
              <a:buFont typeface="Symbol"/>
              <a:buChar char=""/>
              <a:tabLst>
                <a:tab pos="355600" algn="l"/>
              </a:tabLst>
            </a:pP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How </a:t>
            </a:r>
            <a:r>
              <a:rPr dirty="0" sz="3200" spc="-10">
                <a:solidFill>
                  <a:srgbClr val="7B4A3A"/>
                </a:solidFill>
                <a:latin typeface="Arial"/>
                <a:cs typeface="Arial"/>
              </a:rPr>
              <a:t>and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Why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the fired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City Auditor  won </a:t>
            </a:r>
            <a:r>
              <a:rPr dirty="0" sz="3200" spc="-10">
                <a:solidFill>
                  <a:srgbClr val="7B4A3A"/>
                </a:solidFill>
                <a:latin typeface="Arial"/>
                <a:cs typeface="Arial"/>
              </a:rPr>
              <a:t>the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first case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(and why the  Judge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reduced the first jury</a:t>
            </a:r>
            <a:r>
              <a:rPr dirty="0" sz="3200" spc="-114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award)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2297938" y="3123691"/>
            <a:ext cx="48768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800" spc="-10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2"/>
              </a:rPr>
              <a:t>https://www.youtube.com/watch?v=1013K8fJfo8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2594" y="4371213"/>
            <a:ext cx="500888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u="heavy" sz="1800" spc="-5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3"/>
              </a:rPr>
              <a:t>https://www.youtube.com/watch?v=pM1cbckIXSo</a:t>
            </a:r>
            <a:endParaRPr sz="1800">
              <a:latin typeface="Arial"/>
              <a:cs typeface="Arial"/>
            </a:endParaRPr>
          </a:p>
          <a:p>
            <a:pPr algn="ctr" marR="43815">
              <a:lnSpc>
                <a:spcPct val="100000"/>
              </a:lnSpc>
              <a:spcBef>
                <a:spcPts val="1440"/>
              </a:spcBef>
            </a:pPr>
            <a:r>
              <a:rPr dirty="0" sz="1800" spc="-35" i="1">
                <a:solidFill>
                  <a:srgbClr val="622322"/>
                </a:solidFill>
                <a:latin typeface="Arial"/>
                <a:cs typeface="Arial"/>
              </a:rPr>
              <a:t>WAVY </a:t>
            </a:r>
            <a:r>
              <a:rPr dirty="0" sz="1800" i="1">
                <a:solidFill>
                  <a:srgbClr val="622322"/>
                </a:solidFill>
                <a:latin typeface="Arial"/>
                <a:cs typeface="Arial"/>
              </a:rPr>
              <a:t>TV </a:t>
            </a:r>
            <a:r>
              <a:rPr dirty="0" sz="1800" spc="-5" i="1">
                <a:solidFill>
                  <a:srgbClr val="622322"/>
                </a:solidFill>
                <a:latin typeface="Arial"/>
                <a:cs typeface="Arial"/>
              </a:rPr>
              <a:t>News</a:t>
            </a:r>
            <a:r>
              <a:rPr dirty="0" sz="1800" spc="-20" i="1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1800" spc="-10" i="1">
                <a:solidFill>
                  <a:srgbClr val="622322"/>
                </a:solidFill>
                <a:latin typeface="Arial"/>
                <a:cs typeface="Arial"/>
              </a:rPr>
              <a:t>3-10-16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38200" y="618787"/>
            <a:ext cx="7096307" cy="20738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10768" y="2828522"/>
            <a:ext cx="7122206" cy="15238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24483" y="4555382"/>
            <a:ext cx="7122206" cy="10834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060194" y="106807"/>
            <a:ext cx="496824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622322"/>
                </a:solidFill>
              </a:rPr>
              <a:t>Opinion Excerpts – Case</a:t>
            </a:r>
            <a:r>
              <a:rPr dirty="0" spc="-145">
                <a:solidFill>
                  <a:srgbClr val="622322"/>
                </a:solidFill>
              </a:rPr>
              <a:t> </a:t>
            </a:r>
            <a:r>
              <a:rPr dirty="0">
                <a:solidFill>
                  <a:srgbClr val="622322"/>
                </a:solidFill>
              </a:rPr>
              <a:t>1: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9" name="object 9"/>
          <p:cNvSpPr txBox="1"/>
          <p:nvPr/>
        </p:nvSpPr>
        <p:spPr>
          <a:xfrm>
            <a:off x="916939" y="734948"/>
            <a:ext cx="7263765" cy="55187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Page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2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- 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In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contrast,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the statement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that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she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"got nothing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for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two </a:t>
            </a:r>
            <a:r>
              <a:rPr dirty="0" sz="1800" spc="-70">
                <a:solidFill>
                  <a:srgbClr val="FF0000"/>
                </a:solidFill>
                <a:latin typeface="Arial"/>
                <a:cs typeface="Arial"/>
              </a:rPr>
              <a:t>years” 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was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false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and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implied more </a:t>
            </a:r>
            <a:r>
              <a:rPr dirty="0" sz="1800" spc="-10">
                <a:solidFill>
                  <a:srgbClr val="0C0C0C"/>
                </a:solidFill>
                <a:latin typeface="Arial"/>
                <a:cs typeface="Arial"/>
              </a:rPr>
              <a:t>than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that Plaintiff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had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not provided regular  updates.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It suggested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that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he had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provided </a:t>
            </a:r>
            <a:r>
              <a:rPr dirty="0" sz="1800" spc="-20">
                <a:solidFill>
                  <a:srgbClr val="0C0C0C"/>
                </a:solidFill>
                <a:latin typeface="Arial"/>
                <a:cs typeface="Arial"/>
              </a:rPr>
              <a:t>nothing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at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all.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No </a:t>
            </a:r>
            <a:r>
              <a:rPr dirty="0" sz="1800" spc="-25">
                <a:solidFill>
                  <a:srgbClr val="0C0C0C"/>
                </a:solidFill>
                <a:latin typeface="Arial"/>
                <a:cs typeface="Arial"/>
              </a:rPr>
              <a:t>updates,  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no </a:t>
            </a:r>
            <a:r>
              <a:rPr dirty="0" sz="1800" spc="-15">
                <a:solidFill>
                  <a:srgbClr val="0C0C0C"/>
                </a:solidFill>
                <a:latin typeface="Arial"/>
                <a:cs typeface="Arial"/>
              </a:rPr>
              <a:t>nothing.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jury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was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entitled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interpret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this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statement, </a:t>
            </a:r>
            <a:r>
              <a:rPr dirty="0" sz="1800" spc="55">
                <a:solidFill>
                  <a:srgbClr val="FF0000"/>
                </a:solidFill>
                <a:latin typeface="Arial"/>
                <a:cs typeface="Arial"/>
              </a:rPr>
              <a:t>and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they 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did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not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accept the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meaning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that Defendant urged.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They </a:t>
            </a:r>
            <a:r>
              <a:rPr dirty="0" sz="1800" spc="-20">
                <a:solidFill>
                  <a:srgbClr val="0C0C0C"/>
                </a:solidFill>
                <a:latin typeface="Arial"/>
                <a:cs typeface="Arial"/>
              </a:rPr>
              <a:t>apparently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did 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not 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believe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that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Defendant </a:t>
            </a:r>
            <a:r>
              <a:rPr dirty="0" sz="1800" spc="-10">
                <a:solidFill>
                  <a:srgbClr val="0C0C0C"/>
                </a:solidFill>
                <a:latin typeface="Arial"/>
                <a:cs typeface="Arial"/>
              </a:rPr>
              <a:t>was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telling the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television </a:t>
            </a:r>
            <a:r>
              <a:rPr dirty="0" sz="1800" spc="-10">
                <a:solidFill>
                  <a:srgbClr val="0C0C0C"/>
                </a:solidFill>
                <a:latin typeface="Arial"/>
                <a:cs typeface="Arial"/>
              </a:rPr>
              <a:t>audience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only that 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she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got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no regular</a:t>
            </a:r>
            <a:r>
              <a:rPr dirty="0" sz="1800" spc="-32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updates.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>
              <a:latin typeface="Times New Roman"/>
              <a:cs typeface="Times New Roman"/>
            </a:endParaRPr>
          </a:p>
          <a:p>
            <a:pPr algn="just" marL="16510" marR="8890">
              <a:lnSpc>
                <a:spcPct val="100000"/>
              </a:lnSpc>
              <a:spcBef>
                <a:spcPts val="5"/>
              </a:spcBef>
            </a:pP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Page 5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-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When </a:t>
            </a:r>
            <a:r>
              <a:rPr dirty="0" sz="1800" spc="-45">
                <a:solidFill>
                  <a:srgbClr val="FF0000"/>
                </a:solidFill>
                <a:latin typeface="Arial"/>
                <a:cs typeface="Arial"/>
              </a:rPr>
              <a:t>defendant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spoke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about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Plaintiff </a:t>
            </a:r>
            <a:r>
              <a:rPr dirty="0" sz="1800" spc="-15">
                <a:solidFill>
                  <a:srgbClr val="FF0000"/>
                </a:solidFill>
                <a:latin typeface="Arial"/>
                <a:cs typeface="Arial"/>
              </a:rPr>
              <a:t>on-camera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for 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approximately </a:t>
            </a:r>
            <a:r>
              <a:rPr dirty="0" sz="1800" spc="-20">
                <a:solidFill>
                  <a:srgbClr val="FF0000"/>
                </a:solidFill>
                <a:latin typeface="Arial"/>
                <a:cs typeface="Arial"/>
              </a:rPr>
              <a:t>10 </a:t>
            </a:r>
            <a:r>
              <a:rPr dirty="0" sz="1800" spc="-25">
                <a:solidFill>
                  <a:srgbClr val="FF0000"/>
                </a:solidFill>
                <a:latin typeface="Arial"/>
                <a:cs typeface="Arial"/>
              </a:rPr>
              <a:t>seconds </a:t>
            </a:r>
            <a:r>
              <a:rPr dirty="0" sz="1800" spc="-15">
                <a:solidFill>
                  <a:srgbClr val="0C0C0C"/>
                </a:solidFill>
                <a:latin typeface="Arial"/>
                <a:cs typeface="Arial"/>
              </a:rPr>
              <a:t>in </a:t>
            </a:r>
            <a:r>
              <a:rPr dirty="0" sz="1800" spc="-20">
                <a:solidFill>
                  <a:srgbClr val="0C0C0C"/>
                </a:solidFill>
                <a:latin typeface="Arial"/>
                <a:cs typeface="Arial"/>
              </a:rPr>
              <a:t>March </a:t>
            </a:r>
            <a:r>
              <a:rPr dirty="0" sz="1800" spc="-15">
                <a:solidFill>
                  <a:srgbClr val="0C0C0C"/>
                </a:solidFill>
                <a:latin typeface="Arial"/>
                <a:cs typeface="Arial"/>
              </a:rPr>
              <a:t>of </a:t>
            </a:r>
            <a:r>
              <a:rPr dirty="0" sz="1800" spc="-25">
                <a:solidFill>
                  <a:srgbClr val="0C0C0C"/>
                </a:solidFill>
                <a:latin typeface="Arial"/>
                <a:cs typeface="Arial"/>
              </a:rPr>
              <a:t>2016, Plaintiff </a:t>
            </a:r>
            <a:r>
              <a:rPr dirty="0" sz="1800" spc="-15">
                <a:solidFill>
                  <a:srgbClr val="0C0C0C"/>
                </a:solidFill>
                <a:latin typeface="Arial"/>
                <a:cs typeface="Arial"/>
              </a:rPr>
              <a:t>had </a:t>
            </a:r>
            <a:r>
              <a:rPr dirty="0" sz="1800" spc="-20">
                <a:solidFill>
                  <a:srgbClr val="0C0C0C"/>
                </a:solidFill>
                <a:latin typeface="Arial"/>
                <a:cs typeface="Arial"/>
              </a:rPr>
              <a:t>been  </a:t>
            </a:r>
            <a:r>
              <a:rPr dirty="0" sz="1800" spc="-25">
                <a:solidFill>
                  <a:srgbClr val="0C0C0C"/>
                </a:solidFill>
                <a:latin typeface="Arial"/>
                <a:cs typeface="Arial"/>
              </a:rPr>
              <a:t>bludgeoned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by </a:t>
            </a:r>
            <a:r>
              <a:rPr dirty="0" sz="1800" spc="-20">
                <a:solidFill>
                  <a:srgbClr val="0C0C0C"/>
                </a:solidFill>
                <a:latin typeface="Arial"/>
                <a:cs typeface="Arial"/>
              </a:rPr>
              <a:t>the local </a:t>
            </a:r>
            <a:r>
              <a:rPr dirty="0" sz="1800" spc="-25">
                <a:solidFill>
                  <a:srgbClr val="0C0C0C"/>
                </a:solidFill>
                <a:latin typeface="Arial"/>
                <a:cs typeface="Arial"/>
              </a:rPr>
              <a:t>newspaper 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in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above </a:t>
            </a:r>
            <a:r>
              <a:rPr dirty="0" sz="1800" spc="-15">
                <a:solidFill>
                  <a:srgbClr val="0C0C0C"/>
                </a:solidFill>
                <a:latin typeface="Arial"/>
                <a:cs typeface="Arial"/>
              </a:rPr>
              <a:t>dozen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or more  </a:t>
            </a:r>
            <a:r>
              <a:rPr dirty="0" sz="1800" spc="100">
                <a:solidFill>
                  <a:srgbClr val="0C0C0C"/>
                </a:solidFill>
                <a:latin typeface="Arial"/>
                <a:cs typeface="Arial"/>
              </a:rPr>
              <a:t>articles,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all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discussing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his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lack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productivity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and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insufficient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job 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performance.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algn="just" marL="12700" marR="16510" indent="12065">
              <a:lnSpc>
                <a:spcPct val="100000"/>
              </a:lnSpc>
            </a:pP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Page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9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-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Moreover,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it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appears 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that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they intended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punish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her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for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all 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of the </a:t>
            </a:r>
            <a:r>
              <a:rPr dirty="0" sz="1800" spc="-60">
                <a:solidFill>
                  <a:srgbClr val="FF0000"/>
                </a:solidFill>
                <a:latin typeface="Arial"/>
                <a:cs typeface="Arial"/>
              </a:rPr>
              <a:t>negative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publicity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that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Plaintiff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had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received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and not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just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the 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effects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one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interview 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in 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March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of</a:t>
            </a:r>
            <a:r>
              <a:rPr dirty="0" sz="1800" spc="34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2016.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950">
              <a:latin typeface="Times New Roman"/>
              <a:cs typeface="Times New Roman"/>
            </a:endParaRPr>
          </a:p>
          <a:p>
            <a:pPr marL="850900">
              <a:lnSpc>
                <a:spcPct val="100000"/>
              </a:lnSpc>
            </a:pP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From </a:t>
            </a:r>
            <a:r>
              <a:rPr dirty="0" sz="2400" spc="-15">
                <a:solidFill>
                  <a:srgbClr val="622322"/>
                </a:solidFill>
                <a:latin typeface="Arial"/>
                <a:cs typeface="Arial"/>
              </a:rPr>
              <a:t>Judge’s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Opinion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–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January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17,</a:t>
            </a:r>
            <a:r>
              <a:rPr dirty="0" sz="2400" spc="65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2019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31594" y="17475"/>
            <a:ext cx="541972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What the </a:t>
            </a:r>
            <a:r>
              <a:rPr dirty="0"/>
              <a:t>City </a:t>
            </a:r>
            <a:r>
              <a:rPr dirty="0" spc="-5"/>
              <a:t>Auditor got</a:t>
            </a:r>
            <a:r>
              <a:rPr dirty="0" spc="-245"/>
              <a:t> </a:t>
            </a:r>
            <a:r>
              <a:rPr dirty="0"/>
              <a:t>right</a:t>
            </a:r>
          </a:p>
        </p:txBody>
      </p:sp>
      <p:sp>
        <p:nvSpPr>
          <p:cNvPr id="5" name="object 5"/>
          <p:cNvSpPr/>
          <p:nvPr/>
        </p:nvSpPr>
        <p:spPr>
          <a:xfrm>
            <a:off x="0" y="697995"/>
            <a:ext cx="4495873" cy="51587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724400" y="697980"/>
            <a:ext cx="4419599" cy="51587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441194" y="5963208"/>
            <a:ext cx="41243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Outreach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to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ALGA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–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July</a:t>
            </a:r>
            <a:r>
              <a:rPr dirty="0" sz="2400" spc="-295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2014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16518" y="6506971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D28E27"/>
                </a:solidFill>
                <a:latin typeface="Arial"/>
                <a:cs typeface="Arial"/>
              </a:rPr>
              <a:t>14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31594" y="35178"/>
            <a:ext cx="562229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What </a:t>
            </a:r>
            <a:r>
              <a:rPr dirty="0"/>
              <a:t>the City </a:t>
            </a:r>
            <a:r>
              <a:rPr dirty="0" spc="-5"/>
              <a:t>Council got</a:t>
            </a:r>
            <a:r>
              <a:rPr dirty="0" spc="-50"/>
              <a:t> </a:t>
            </a:r>
            <a:r>
              <a:rPr dirty="0" spc="-5"/>
              <a:t>right:</a:t>
            </a:r>
          </a:p>
        </p:txBody>
      </p:sp>
      <p:sp>
        <p:nvSpPr>
          <p:cNvPr id="6" name="object 6"/>
          <p:cNvSpPr/>
          <p:nvPr/>
        </p:nvSpPr>
        <p:spPr>
          <a:xfrm>
            <a:off x="228600" y="534068"/>
            <a:ext cx="3884839" cy="49629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34416" y="648461"/>
            <a:ext cx="36671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54075" algn="l"/>
                <a:tab pos="1991995" algn="l"/>
                <a:tab pos="2818765" algn="l"/>
              </a:tabLst>
            </a:pP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Du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r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ing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	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M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o</a:t>
            </a:r>
            <a:r>
              <a:rPr dirty="0" sz="1800" spc="-15">
                <a:solidFill>
                  <a:srgbClr val="0C0C0C"/>
                </a:solidFill>
                <a:latin typeface="Arial"/>
                <a:cs typeface="Arial"/>
              </a:rPr>
              <a:t>n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da</a:t>
            </a:r>
            <a:r>
              <a:rPr dirty="0" sz="1800" spc="-25">
                <a:solidFill>
                  <a:srgbClr val="0C0C0C"/>
                </a:solidFill>
                <a:latin typeface="Arial"/>
                <a:cs typeface="Arial"/>
              </a:rPr>
              <a:t>y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's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	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cl</a:t>
            </a:r>
            <a:r>
              <a:rPr dirty="0" sz="1800" spc="-15">
                <a:solidFill>
                  <a:srgbClr val="0C0C0C"/>
                </a:solidFill>
                <a:latin typeface="Arial"/>
                <a:cs typeface="Arial"/>
              </a:rPr>
              <a:t>o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sed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	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s</a:t>
            </a:r>
            <a:r>
              <a:rPr dirty="0" sz="1800" spc="-25">
                <a:solidFill>
                  <a:srgbClr val="0C0C0C"/>
                </a:solidFill>
                <a:latin typeface="Arial"/>
                <a:cs typeface="Arial"/>
              </a:rPr>
              <a:t>e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ssi</a:t>
            </a:r>
            <a:r>
              <a:rPr dirty="0" sz="1800" spc="-15">
                <a:solidFill>
                  <a:srgbClr val="0C0C0C"/>
                </a:solidFill>
                <a:latin typeface="Arial"/>
                <a:cs typeface="Arial"/>
              </a:rPr>
              <a:t>o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n,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4772" y="925829"/>
            <a:ext cx="38633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council 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members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discussed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Thomas'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84350" y="1203197"/>
            <a:ext cx="735965" cy="57785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 indent="266700">
              <a:lnSpc>
                <a:spcPct val="101200"/>
              </a:lnSpc>
              <a:spcBef>
                <a:spcPts val="75"/>
              </a:spcBef>
            </a:pP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ov</a:t>
            </a:r>
            <a:r>
              <a:rPr dirty="0" sz="1800" spc="-15">
                <a:solidFill>
                  <a:srgbClr val="0C0C0C"/>
                </a:solidFill>
                <a:latin typeface="Arial"/>
                <a:cs typeface="Arial"/>
              </a:rPr>
              <a:t>e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r 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pe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r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i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o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d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51505" y="1203197"/>
            <a:ext cx="1551305" cy="57785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 indent="255904">
              <a:lnSpc>
                <a:spcPct val="101200"/>
              </a:lnSpc>
              <a:spcBef>
                <a:spcPts val="75"/>
              </a:spcBef>
              <a:tabLst>
                <a:tab pos="508000" algn="l"/>
                <a:tab pos="815975" algn="l"/>
                <a:tab pos="1024890" algn="l"/>
              </a:tabLst>
            </a:pP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a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		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9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0</a:t>
            </a:r>
            <a:r>
              <a:rPr dirty="0" sz="1800" spc="35">
                <a:solidFill>
                  <a:srgbClr val="0C0C0C"/>
                </a:solidFill>
                <a:latin typeface="Arial"/>
                <a:cs typeface="Arial"/>
              </a:rPr>
              <a:t>-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day  </a:t>
            </a:r>
            <a:r>
              <a:rPr dirty="0" sz="1800" spc="-15">
                <a:solidFill>
                  <a:srgbClr val="0C0C0C"/>
                </a:solidFill>
                <a:latin typeface="Arial"/>
                <a:cs typeface="Arial"/>
              </a:rPr>
              <a:t>B</a:t>
            </a:r>
            <a:r>
              <a:rPr dirty="0" sz="1800" spc="-25">
                <a:solidFill>
                  <a:srgbClr val="0C0C0C"/>
                </a:solidFill>
                <a:latin typeface="Arial"/>
                <a:cs typeface="Arial"/>
              </a:rPr>
              <a:t>u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t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	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t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alk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	oft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e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4772" y="1203197"/>
            <a:ext cx="1323975" cy="85471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12700" marR="5080">
              <a:lnSpc>
                <a:spcPct val="101200"/>
              </a:lnSpc>
              <a:spcBef>
                <a:spcPts val="75"/>
              </a:spcBef>
            </a:pP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pe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r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f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o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r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m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a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n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c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e 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probationary 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veered</a:t>
            </a:r>
            <a:r>
              <a:rPr dirty="0" sz="1800" spc="9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to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51761" y="1758188"/>
            <a:ext cx="25482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3945" algn="l"/>
                <a:tab pos="1670685" algn="l"/>
              </a:tabLst>
            </a:pP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concerns	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over	negative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4772" y="2034032"/>
            <a:ext cx="3869054" cy="85471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12700" marR="5080">
              <a:lnSpc>
                <a:spcPct val="101099"/>
              </a:lnSpc>
              <a:spcBef>
                <a:spcPts val="75"/>
              </a:spcBef>
            </a:pP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media 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attention. </a:t>
            </a:r>
            <a:r>
              <a:rPr dirty="0" sz="1800" spc="-25">
                <a:solidFill>
                  <a:srgbClr val="0C0C0C"/>
                </a:solidFill>
                <a:latin typeface="Arial"/>
                <a:cs typeface="Arial"/>
              </a:rPr>
              <a:t>Mayor Kenny </a:t>
            </a:r>
            <a:r>
              <a:rPr dirty="0" sz="1800" spc="-10">
                <a:solidFill>
                  <a:srgbClr val="0C0C0C"/>
                </a:solidFill>
                <a:latin typeface="Arial"/>
                <a:cs typeface="Arial"/>
              </a:rPr>
              <a:t>Wright 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repeatedly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expressed 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distrust </a:t>
            </a:r>
            <a:r>
              <a:rPr dirty="0" sz="1800" spc="-35">
                <a:solidFill>
                  <a:srgbClr val="0C0C0C"/>
                </a:solidFill>
                <a:latin typeface="Arial"/>
                <a:cs typeface="Arial"/>
              </a:rPr>
              <a:t>of </a:t>
            </a:r>
            <a:r>
              <a:rPr dirty="0" sz="1800" spc="-10">
                <a:solidFill>
                  <a:srgbClr val="0C0C0C"/>
                </a:solidFill>
                <a:latin typeface="Arial"/>
                <a:cs typeface="Arial"/>
              </a:rPr>
              <a:t>city  </a:t>
            </a:r>
            <a:r>
              <a:rPr dirty="0" sz="1800" spc="-20">
                <a:solidFill>
                  <a:srgbClr val="0C0C0C"/>
                </a:solidFill>
                <a:latin typeface="Arial"/>
                <a:cs typeface="Arial"/>
              </a:rPr>
              <a:t>staff 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members.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He 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argued 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that</a:t>
            </a:r>
            <a:r>
              <a:rPr dirty="0" sz="1800" spc="-2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The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4772" y="2865831"/>
            <a:ext cx="1299845" cy="577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Pilot's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manipulated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47189" y="2865831"/>
            <a:ext cx="2553970" cy="577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0955" algn="l"/>
                <a:tab pos="2027555" algn="l"/>
              </a:tabLst>
            </a:pPr>
            <a:r>
              <a:rPr dirty="0" sz="1800" spc="-15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dirty="0" sz="1800" spc="-35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1800" spc="-15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dirty="0" sz="1800" spc="-2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1800" spc="-15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1800" spc="-20">
                <a:solidFill>
                  <a:srgbClr val="FF0000"/>
                </a:solidFill>
                <a:latin typeface="Arial"/>
                <a:cs typeface="Arial"/>
              </a:rPr>
              <a:t>ag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ha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been</a:t>
            </a:r>
            <a:endParaRPr sz="1800">
              <a:latin typeface="Arial"/>
              <a:cs typeface="Arial"/>
            </a:endParaRPr>
          </a:p>
          <a:p>
            <a:pPr marL="147955">
              <a:lnSpc>
                <a:spcPct val="100000"/>
              </a:lnSpc>
              <a:spcBef>
                <a:spcPts val="25"/>
              </a:spcBef>
              <a:tabLst>
                <a:tab pos="556260" algn="l"/>
                <a:tab pos="1066800" algn="l"/>
                <a:tab pos="2336800" algn="l"/>
              </a:tabLst>
            </a:pP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b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	ci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y	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em</a:t>
            </a:r>
            <a:r>
              <a:rPr dirty="0" sz="1800" spc="-15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lo</a:t>
            </a:r>
            <a:r>
              <a:rPr dirty="0" sz="1800" spc="-25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1800" spc="-15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s	</a:t>
            </a:r>
            <a:r>
              <a:rPr dirty="0" sz="1800" spc="50">
                <a:solidFill>
                  <a:srgbClr val="FF0000"/>
                </a:solidFill>
                <a:latin typeface="Arial"/>
                <a:cs typeface="Arial"/>
              </a:rPr>
              <a:t>to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4772" y="3419602"/>
            <a:ext cx="3865245" cy="85471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12700" marR="5080">
              <a:lnSpc>
                <a:spcPct val="101099"/>
              </a:lnSpc>
              <a:spcBef>
                <a:spcPts val="75"/>
              </a:spcBef>
            </a:pP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keep Thomas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from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uncovering 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fraud,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waste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and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abuse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at </a:t>
            </a:r>
            <a:r>
              <a:rPr dirty="0" sz="1800" spc="-25">
                <a:solidFill>
                  <a:srgbClr val="FF0000"/>
                </a:solidFill>
                <a:latin typeface="Arial"/>
                <a:cs typeface="Arial"/>
              </a:rPr>
              <a:t>City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Hall.  </a:t>
            </a:r>
            <a:r>
              <a:rPr dirty="0" sz="1800" spc="-20">
                <a:solidFill>
                  <a:srgbClr val="FF0000"/>
                </a:solidFill>
                <a:latin typeface="Arial"/>
                <a:cs typeface="Arial"/>
              </a:rPr>
              <a:t>Meanwhile,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most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sensitive</a:t>
            </a:r>
            <a:r>
              <a:rPr dirty="0" sz="1800" spc="4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issue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4772" y="4251401"/>
            <a:ext cx="995680" cy="576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Thomas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be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34413" y="4251401"/>
            <a:ext cx="1025525" cy="576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sc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bed</a:t>
            </a:r>
            <a:endParaRPr sz="1800">
              <a:latin typeface="Arial"/>
              <a:cs typeface="Arial"/>
            </a:endParaRPr>
          </a:p>
          <a:p>
            <a:pPr marL="178435">
              <a:lnSpc>
                <a:spcPct val="100000"/>
              </a:lnSpc>
              <a:spcBef>
                <a:spcPts val="15"/>
              </a:spcBef>
            </a:pPr>
            <a:r>
              <a:rPr dirty="0" sz="1800" spc="-25">
                <a:solidFill>
                  <a:srgbClr val="FF0000"/>
                </a:solidFill>
                <a:latin typeface="Arial"/>
                <a:cs typeface="Arial"/>
              </a:rPr>
              <a:t>involved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901442" y="4251401"/>
            <a:ext cx="1301750" cy="576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9755" algn="l"/>
              </a:tabLst>
            </a:pP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to	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council</a:t>
            </a:r>
            <a:endParaRPr sz="1800">
              <a:latin typeface="Arial"/>
              <a:cs typeface="Arial"/>
            </a:endParaRPr>
          </a:p>
          <a:p>
            <a:pPr marL="18415">
              <a:lnSpc>
                <a:spcPct val="100000"/>
              </a:lnSpc>
              <a:spcBef>
                <a:spcPts val="15"/>
              </a:spcBef>
              <a:tabLst>
                <a:tab pos="541655" algn="l"/>
              </a:tabLst>
            </a:pP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a	</a:t>
            </a:r>
            <a:r>
              <a:rPr dirty="0" u="heavy" sz="1800" spc="4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$3,000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4772" y="4805298"/>
            <a:ext cx="3867785" cy="57721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75"/>
              </a:spcBef>
            </a:pPr>
            <a:r>
              <a:rPr dirty="0" u="heavy" sz="1800" spc="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discrepancy</a:t>
            </a:r>
            <a:r>
              <a:rPr dirty="0" sz="18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in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ticket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sales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at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Willett  Hall.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625340" y="534149"/>
            <a:ext cx="4194159" cy="55617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4728209" y="560578"/>
            <a:ext cx="4239260" cy="1304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5740">
              <a:lnSpc>
                <a:spcPct val="100000"/>
              </a:lnSpc>
              <a:spcBef>
                <a:spcPts val="100"/>
              </a:spcBef>
            </a:pP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In the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end, </a:t>
            </a:r>
            <a:r>
              <a:rPr dirty="0" sz="1800" spc="-15">
                <a:solidFill>
                  <a:srgbClr val="FF0000"/>
                </a:solidFill>
                <a:latin typeface="Arial"/>
                <a:cs typeface="Arial"/>
              </a:rPr>
              <a:t>five </a:t>
            </a:r>
            <a:r>
              <a:rPr dirty="0" sz="1800" spc="-20">
                <a:solidFill>
                  <a:srgbClr val="FF0000"/>
                </a:solidFill>
                <a:latin typeface="Arial"/>
                <a:cs typeface="Arial"/>
              </a:rPr>
              <a:t>council</a:t>
            </a:r>
            <a:r>
              <a:rPr dirty="0" sz="1800" spc="-1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members</a:t>
            </a:r>
            <a:endParaRPr sz="1800">
              <a:latin typeface="Arial"/>
              <a:cs typeface="Arial"/>
            </a:endParaRPr>
          </a:p>
          <a:p>
            <a:pPr algn="just" marL="13970" marR="5080" indent="-1905">
              <a:lnSpc>
                <a:spcPct val="101099"/>
              </a:lnSpc>
              <a:spcBef>
                <a:spcPts val="1355"/>
              </a:spcBef>
            </a:pP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-including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one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who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left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meeting </a:t>
            </a:r>
            <a:r>
              <a:rPr dirty="0" sz="1800" spc="-30">
                <a:solidFill>
                  <a:srgbClr val="FF0000"/>
                </a:solidFill>
                <a:latin typeface="Arial"/>
                <a:cs typeface="Arial"/>
              </a:rPr>
              <a:t>early, 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his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colleagues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said,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attend 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a  campaign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forum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-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put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their</a:t>
            </a:r>
            <a:r>
              <a:rPr dirty="0" sz="1800" spc="43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35">
                <a:solidFill>
                  <a:srgbClr val="FF0000"/>
                </a:solidFill>
                <a:latin typeface="Arial"/>
                <a:cs typeface="Arial"/>
              </a:rPr>
              <a:t>support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92317" y="1841957"/>
            <a:ext cx="3373120" cy="577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8000" algn="l"/>
                <a:tab pos="1440815" algn="l"/>
                <a:tab pos="2212975" algn="l"/>
                <a:tab pos="2550160" algn="l"/>
                <a:tab pos="3283585" algn="l"/>
              </a:tabLst>
            </a:pPr>
            <a:r>
              <a:rPr dirty="0" sz="1800" spc="45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z="1800" spc="5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ud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1800" spc="-65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1800" spc="35">
                <a:solidFill>
                  <a:srgbClr val="0C0C0C"/>
                </a:solidFill>
                <a:latin typeface="Arial"/>
                <a:cs typeface="Arial"/>
              </a:rPr>
              <a:t>T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h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r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e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e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	</a:t>
            </a:r>
            <a:r>
              <a:rPr dirty="0" sz="1800" spc="-55">
                <a:solidFill>
                  <a:srgbClr val="0C0C0C"/>
                </a:solidFill>
                <a:latin typeface="Arial"/>
                <a:cs typeface="Arial"/>
              </a:rPr>
              <a:t>o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f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	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t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ho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s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e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	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-</a:t>
            </a:r>
            <a:endParaRPr sz="1800">
              <a:latin typeface="Arial"/>
              <a:cs typeface="Arial"/>
            </a:endParaRPr>
          </a:p>
          <a:p>
            <a:pPr marL="32384">
              <a:lnSpc>
                <a:spcPct val="100000"/>
              </a:lnSpc>
              <a:spcBef>
                <a:spcPts val="30"/>
              </a:spcBef>
              <a:tabLst>
                <a:tab pos="864235" algn="l"/>
                <a:tab pos="1423670" algn="l"/>
                <a:tab pos="1995170" algn="l"/>
              </a:tabLst>
            </a:pPr>
            <a:r>
              <a:rPr dirty="0" sz="1800" spc="-10">
                <a:solidFill>
                  <a:srgbClr val="0C0C0C"/>
                </a:solidFill>
                <a:latin typeface="Arial"/>
                <a:cs typeface="Arial"/>
              </a:rPr>
              <a:t>Meeks	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and	</a:t>
            </a:r>
            <a:r>
              <a:rPr dirty="0" sz="1800" spc="-60">
                <a:solidFill>
                  <a:srgbClr val="0C0C0C"/>
                </a:solidFill>
                <a:latin typeface="Arial"/>
                <a:cs typeface="Arial"/>
              </a:rPr>
              <a:t>Vice	</a:t>
            </a:r>
            <a:r>
              <a:rPr dirty="0" sz="1800" spc="-10">
                <a:solidFill>
                  <a:srgbClr val="0C0C0C"/>
                </a:solidFill>
                <a:latin typeface="Arial"/>
                <a:cs typeface="Arial"/>
              </a:rPr>
              <a:t>Mayor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29734" y="1841957"/>
            <a:ext cx="744855" cy="854075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algn="just" marL="12700" marR="5080">
              <a:lnSpc>
                <a:spcPct val="100899"/>
              </a:lnSpc>
              <a:spcBef>
                <a:spcPts val="80"/>
              </a:spcBef>
            </a:pP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behind  </a:t>
            </a:r>
            <a:r>
              <a:rPr dirty="0" sz="1800" spc="-35">
                <a:solidFill>
                  <a:srgbClr val="0C0C0C"/>
                </a:solidFill>
                <a:latin typeface="Arial"/>
                <a:cs typeface="Arial"/>
              </a:rPr>
              <a:t>W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ri</a:t>
            </a:r>
            <a:r>
              <a:rPr dirty="0" sz="1800" spc="-15">
                <a:solidFill>
                  <a:srgbClr val="0C0C0C"/>
                </a:solidFill>
                <a:latin typeface="Arial"/>
                <a:cs typeface="Arial"/>
              </a:rPr>
              <a:t>g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ht, 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Cherry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53278" y="2395854"/>
            <a:ext cx="24917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7660" algn="l"/>
                <a:tab pos="905510" algn="l"/>
                <a:tab pos="1332230" algn="l"/>
                <a:tab pos="1906905" algn="l"/>
              </a:tabLst>
            </a:pP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-	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l</a:t>
            </a:r>
            <a:r>
              <a:rPr dirty="0" sz="1800" spc="-25">
                <a:solidFill>
                  <a:srgbClr val="0C0C0C"/>
                </a:solidFill>
                <a:latin typeface="Arial"/>
                <a:cs typeface="Arial"/>
              </a:rPr>
              <a:t>i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ve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	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i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n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	</a:t>
            </a:r>
            <a:r>
              <a:rPr dirty="0" sz="1800" spc="50">
                <a:solidFill>
                  <a:srgbClr val="0C0C0C"/>
                </a:solidFill>
                <a:latin typeface="Arial"/>
                <a:cs typeface="Arial"/>
              </a:rPr>
              <a:t>t</a:t>
            </a:r>
            <a:r>
              <a:rPr dirty="0" sz="1800" spc="35">
                <a:solidFill>
                  <a:srgbClr val="0C0C0C"/>
                </a:solidFill>
                <a:latin typeface="Arial"/>
                <a:cs typeface="Arial"/>
              </a:rPr>
              <a:t>h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e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	</a:t>
            </a:r>
            <a:r>
              <a:rPr dirty="0" sz="1800" spc="30">
                <a:solidFill>
                  <a:srgbClr val="0C0C0C"/>
                </a:solidFill>
                <a:latin typeface="Arial"/>
                <a:cs typeface="Arial"/>
              </a:rPr>
              <a:t>s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a</a:t>
            </a:r>
            <a:r>
              <a:rPr dirty="0" sz="1800" spc="30">
                <a:solidFill>
                  <a:srgbClr val="0C0C0C"/>
                </a:solidFill>
                <a:latin typeface="Arial"/>
                <a:cs typeface="Arial"/>
              </a:rPr>
              <a:t>m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63457" y="2120010"/>
            <a:ext cx="607060" cy="5759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 indent="4445">
              <a:lnSpc>
                <a:spcPct val="100600"/>
              </a:lnSpc>
              <a:spcBef>
                <a:spcPts val="85"/>
              </a:spcBef>
            </a:pPr>
            <a:r>
              <a:rPr dirty="0" sz="1800" spc="-15">
                <a:solidFill>
                  <a:srgbClr val="0C0C0C"/>
                </a:solidFill>
                <a:latin typeface="Arial"/>
                <a:cs typeface="Arial"/>
              </a:rPr>
              <a:t>P</a:t>
            </a:r>
            <a:r>
              <a:rPr dirty="0" sz="1800" spc="-25">
                <a:solidFill>
                  <a:srgbClr val="0C0C0C"/>
                </a:solidFill>
                <a:latin typeface="Arial"/>
                <a:cs typeface="Arial"/>
              </a:rPr>
              <a:t>a</a:t>
            </a:r>
            <a:r>
              <a:rPr dirty="0" sz="1800" spc="-25">
                <a:solidFill>
                  <a:srgbClr val="0C0C0C"/>
                </a:solidFill>
                <a:latin typeface="Arial"/>
                <a:cs typeface="Arial"/>
              </a:rPr>
              <a:t>i</a:t>
            </a:r>
            <a:r>
              <a:rPr dirty="0" sz="1800" spc="-25">
                <a:solidFill>
                  <a:srgbClr val="0C0C0C"/>
                </a:solidFill>
                <a:latin typeface="Arial"/>
                <a:cs typeface="Arial"/>
              </a:rPr>
              <a:t>g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e 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ga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t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e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d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subdivision </a:t>
            </a:r>
            <a:r>
              <a:rPr dirty="0" spc="5"/>
              <a:t>as</a:t>
            </a:r>
            <a:r>
              <a:rPr dirty="0" spc="-70"/>
              <a:t> </a:t>
            </a:r>
            <a:r>
              <a:rPr dirty="0" spc="15"/>
              <a:t>Thomas.</a:t>
            </a:r>
          </a:p>
          <a:p>
            <a:pPr algn="just" marL="13970" marR="5080" indent="-1905">
              <a:lnSpc>
                <a:spcPct val="101000"/>
              </a:lnSpc>
              <a:spcBef>
                <a:spcPts val="1500"/>
              </a:spcBef>
            </a:pPr>
            <a:r>
              <a:rPr dirty="0"/>
              <a:t>- </a:t>
            </a:r>
            <a:r>
              <a:rPr dirty="0" spc="-40"/>
              <a:t>Cherry, </a:t>
            </a:r>
            <a:r>
              <a:rPr dirty="0" spc="-5"/>
              <a:t>who </a:t>
            </a:r>
            <a:r>
              <a:rPr dirty="0" spc="5"/>
              <a:t>only </a:t>
            </a:r>
            <a:r>
              <a:rPr dirty="0" spc="-10"/>
              <a:t>briefly </a:t>
            </a:r>
            <a:r>
              <a:rPr dirty="0" spc="25"/>
              <a:t>attended </a:t>
            </a:r>
            <a:r>
              <a:rPr dirty="0" spc="30"/>
              <a:t>the  </a:t>
            </a:r>
            <a:r>
              <a:rPr dirty="0"/>
              <a:t>meeting </a:t>
            </a:r>
            <a:r>
              <a:rPr dirty="0" spc="25"/>
              <a:t>and </a:t>
            </a:r>
            <a:r>
              <a:rPr dirty="0" spc="-5"/>
              <a:t>left </a:t>
            </a:r>
            <a:r>
              <a:rPr dirty="0" spc="15"/>
              <a:t>through </a:t>
            </a:r>
            <a:r>
              <a:rPr dirty="0"/>
              <a:t>a </a:t>
            </a:r>
            <a:r>
              <a:rPr dirty="0" spc="5"/>
              <a:t>side </a:t>
            </a:r>
            <a:r>
              <a:rPr dirty="0" spc="-25"/>
              <a:t>door,  </a:t>
            </a:r>
            <a:r>
              <a:rPr dirty="0" spc="-15"/>
              <a:t>lives </a:t>
            </a:r>
            <a:r>
              <a:rPr dirty="0"/>
              <a:t>two </a:t>
            </a:r>
            <a:r>
              <a:rPr dirty="0" spc="20"/>
              <a:t>doors </a:t>
            </a:r>
            <a:r>
              <a:rPr dirty="0"/>
              <a:t>from </a:t>
            </a:r>
            <a:r>
              <a:rPr dirty="0" spc="15"/>
              <a:t>Thomas </a:t>
            </a:r>
            <a:r>
              <a:rPr dirty="0"/>
              <a:t>in </a:t>
            </a:r>
            <a:r>
              <a:rPr dirty="0" spc="25"/>
              <a:t>the</a:t>
            </a:r>
            <a:r>
              <a:rPr dirty="0" spc="-75"/>
              <a:t> </a:t>
            </a:r>
            <a:r>
              <a:rPr dirty="0" spc="10"/>
              <a:t>same  </a:t>
            </a:r>
            <a:r>
              <a:rPr dirty="0" spc="-5"/>
              <a:t>cul-de-sac.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4731258" y="4455032"/>
            <a:ext cx="4250690" cy="1397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257175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solidFill>
                  <a:srgbClr val="FF0000"/>
                </a:solidFill>
                <a:latin typeface="Arial"/>
                <a:cs typeface="Arial"/>
              </a:rPr>
              <a:t>Only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one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council member, </a:t>
            </a:r>
            <a:r>
              <a:rPr dirty="0" sz="1800" spc="-45">
                <a:solidFill>
                  <a:srgbClr val="FF0000"/>
                </a:solidFill>
                <a:latin typeface="Arial"/>
                <a:cs typeface="Arial"/>
              </a:rPr>
              <a:t>Bill </a:t>
            </a:r>
            <a:r>
              <a:rPr dirty="0" sz="1800" spc="-50">
                <a:solidFill>
                  <a:srgbClr val="FF0000"/>
                </a:solidFill>
                <a:latin typeface="Arial"/>
                <a:cs typeface="Arial"/>
              </a:rPr>
              <a:t>Moody, 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advocated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to fire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Thomas. </a:t>
            </a:r>
            <a:r>
              <a:rPr dirty="0" sz="1800" spc="-20">
                <a:solidFill>
                  <a:srgbClr val="FF0000"/>
                </a:solidFill>
                <a:latin typeface="Arial"/>
                <a:cs typeface="Arial"/>
              </a:rPr>
              <a:t>Councilwoman 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Elizabeth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Psimas, </a:t>
            </a:r>
            <a:r>
              <a:rPr dirty="0" sz="1800" spc="-15">
                <a:solidFill>
                  <a:srgbClr val="FF0000"/>
                </a:solidFill>
                <a:latin typeface="Arial"/>
                <a:cs typeface="Arial"/>
              </a:rPr>
              <a:t>who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also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had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said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she 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wanted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let Thomas </a:t>
            </a:r>
            <a:r>
              <a:rPr dirty="0" sz="1800" spc="-30">
                <a:solidFill>
                  <a:srgbClr val="FF0000"/>
                </a:solidFill>
                <a:latin typeface="Arial"/>
                <a:cs typeface="Arial"/>
              </a:rPr>
              <a:t>go,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was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attending  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an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out-of-state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funeral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on</a:t>
            </a:r>
            <a:r>
              <a:rPr dirty="0" sz="1800" spc="4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30">
                <a:solidFill>
                  <a:srgbClr val="0C0C0C"/>
                </a:solidFill>
                <a:latin typeface="Arial"/>
                <a:cs typeface="Arial"/>
              </a:rPr>
              <a:t>the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day </a:t>
            </a:r>
            <a:r>
              <a:rPr dirty="0" sz="1800" spc="-30">
                <a:solidFill>
                  <a:srgbClr val="0C0C0C"/>
                </a:solidFill>
                <a:latin typeface="Arial"/>
                <a:cs typeface="Arial"/>
              </a:rPr>
              <a:t>of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the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306192" y="5826963"/>
            <a:ext cx="4834890" cy="890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37765">
              <a:lnSpc>
                <a:spcPts val="1960"/>
              </a:lnSpc>
              <a:spcBef>
                <a:spcPts val="100"/>
              </a:spcBef>
            </a:pP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meeting.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ts val="2680"/>
              </a:lnSpc>
            </a:pP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City Council support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for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City</a:t>
            </a:r>
            <a:r>
              <a:rPr dirty="0" sz="2400" spc="-114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Auditor</a:t>
            </a:r>
            <a:endParaRPr sz="2400">
              <a:latin typeface="Arial"/>
              <a:cs typeface="Arial"/>
            </a:endParaRPr>
          </a:p>
          <a:p>
            <a:pPr algn="ctr" marL="2540">
              <a:lnSpc>
                <a:spcPct val="100000"/>
              </a:lnSpc>
              <a:spcBef>
                <a:spcPts val="10"/>
              </a:spcBef>
            </a:pPr>
            <a:r>
              <a:rPr dirty="0" sz="1800" spc="-10" i="1">
                <a:solidFill>
                  <a:srgbClr val="622322"/>
                </a:solidFill>
                <a:latin typeface="Arial"/>
                <a:cs typeface="Arial"/>
              </a:rPr>
              <a:t>Virginian </a:t>
            </a:r>
            <a:r>
              <a:rPr dirty="0" sz="1800" spc="-5" i="1">
                <a:solidFill>
                  <a:srgbClr val="622322"/>
                </a:solidFill>
                <a:latin typeface="Arial"/>
                <a:cs typeface="Arial"/>
              </a:rPr>
              <a:t>Pilot</a:t>
            </a:r>
            <a:r>
              <a:rPr dirty="0" sz="1800" spc="35" i="1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9-28-14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12594" y="246075"/>
            <a:ext cx="476440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What </a:t>
            </a:r>
            <a:r>
              <a:rPr dirty="0"/>
              <a:t>they </a:t>
            </a:r>
            <a:r>
              <a:rPr dirty="0" spc="-5"/>
              <a:t>both got</a:t>
            </a:r>
            <a:r>
              <a:rPr dirty="0" spc="-95"/>
              <a:t> </a:t>
            </a:r>
            <a:r>
              <a:rPr dirty="0"/>
              <a:t>wrong:</a:t>
            </a:r>
          </a:p>
        </p:txBody>
      </p:sp>
      <p:sp>
        <p:nvSpPr>
          <p:cNvPr id="5" name="object 5"/>
          <p:cNvSpPr/>
          <p:nvPr/>
        </p:nvSpPr>
        <p:spPr>
          <a:xfrm>
            <a:off x="1371600" y="1073449"/>
            <a:ext cx="6258908" cy="41080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706626" y="1091310"/>
            <a:ext cx="5830570" cy="5414645"/>
          </a:xfrm>
          <a:prstGeom prst="rect">
            <a:avLst/>
          </a:prstGeom>
        </p:spPr>
        <p:txBody>
          <a:bodyPr wrap="square" lIns="0" tIns="635" rIns="0" bIns="0" rtlCol="0" vert="horz">
            <a:spAutoFit/>
          </a:bodyPr>
          <a:lstStyle/>
          <a:p>
            <a:pPr marL="12700" marR="48895" indent="187325">
              <a:lnSpc>
                <a:spcPct val="104400"/>
              </a:lnSpc>
              <a:spcBef>
                <a:spcPts val="5"/>
              </a:spcBef>
              <a:tabLst>
                <a:tab pos="1931670" algn="l"/>
              </a:tabLst>
            </a:pPr>
            <a:r>
              <a:rPr dirty="0" sz="1800" spc="15">
                <a:solidFill>
                  <a:srgbClr val="0D0D0D"/>
                </a:solidFill>
                <a:latin typeface="Arial"/>
                <a:cs typeface="Arial"/>
              </a:rPr>
              <a:t>Thomas </a:t>
            </a:r>
            <a:r>
              <a:rPr dirty="0" sz="1800" spc="20">
                <a:solidFill>
                  <a:srgbClr val="0D0D0D"/>
                </a:solidFill>
                <a:latin typeface="Arial"/>
                <a:cs typeface="Arial"/>
              </a:rPr>
              <a:t>did </a:t>
            </a:r>
            <a:r>
              <a:rPr dirty="0" sz="1800" spc="15">
                <a:solidFill>
                  <a:srgbClr val="0D0D0D"/>
                </a:solidFill>
                <a:latin typeface="Arial"/>
                <a:cs typeface="Arial"/>
              </a:rPr>
              <a:t>concede </a:t>
            </a:r>
            <a:r>
              <a:rPr dirty="0" sz="1800" spc="40">
                <a:solidFill>
                  <a:srgbClr val="0D0D0D"/>
                </a:solidFill>
                <a:latin typeface="Arial"/>
                <a:cs typeface="Arial"/>
              </a:rPr>
              <a:t>one </a:t>
            </a:r>
            <a:r>
              <a:rPr dirty="0" sz="1800" spc="30">
                <a:solidFill>
                  <a:srgbClr val="0D0D0D"/>
                </a:solidFill>
                <a:latin typeface="Arial"/>
                <a:cs typeface="Arial"/>
              </a:rPr>
              <a:t>area where </a:t>
            </a:r>
            <a:r>
              <a:rPr dirty="0" sz="1800" spc="25">
                <a:solidFill>
                  <a:srgbClr val="0D0D0D"/>
                </a:solidFill>
                <a:latin typeface="Arial"/>
                <a:cs typeface="Arial"/>
              </a:rPr>
              <a:t>he has </a:t>
            </a:r>
            <a:r>
              <a:rPr dirty="0" sz="1800" spc="15">
                <a:solidFill>
                  <a:srgbClr val="0D0D0D"/>
                </a:solidFill>
                <a:latin typeface="Arial"/>
                <a:cs typeface="Arial"/>
              </a:rPr>
              <a:t>room  </a:t>
            </a:r>
            <a:r>
              <a:rPr dirty="0" sz="1800" spc="20">
                <a:solidFill>
                  <a:srgbClr val="0D0D0D"/>
                </a:solidFill>
                <a:latin typeface="Arial"/>
                <a:cs typeface="Arial"/>
              </a:rPr>
              <a:t>for</a:t>
            </a:r>
            <a:r>
              <a:rPr dirty="0" sz="1800" spc="65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1800" spc="25">
                <a:solidFill>
                  <a:srgbClr val="0D0D0D"/>
                </a:solidFill>
                <a:latin typeface="Arial"/>
                <a:cs typeface="Arial"/>
              </a:rPr>
              <a:t>improvement:	</a:t>
            </a:r>
            <a:r>
              <a:rPr dirty="0" u="heavy" sz="1800" spc="3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communication.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>
              <a:latin typeface="Times New Roman"/>
              <a:cs typeface="Times New Roman"/>
            </a:endParaRPr>
          </a:p>
          <a:p>
            <a:pPr marL="208915" marR="218440">
              <a:lnSpc>
                <a:spcPct val="100000"/>
              </a:lnSpc>
            </a:pP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"That's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something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I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need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do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a </a:t>
            </a:r>
            <a:r>
              <a:rPr dirty="0" sz="1800" spc="45">
                <a:solidFill>
                  <a:srgbClr val="FF0000"/>
                </a:solidFill>
                <a:latin typeface="Arial"/>
                <a:cs typeface="Arial"/>
              </a:rPr>
              <a:t>better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job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with," he 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said.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750">
              <a:latin typeface="Times New Roman"/>
              <a:cs typeface="Times New Roman"/>
            </a:endParaRPr>
          </a:p>
          <a:p>
            <a:pPr algn="just" marL="12700" marR="5080" indent="7620">
              <a:lnSpc>
                <a:spcPct val="104000"/>
              </a:lnSpc>
            </a:pPr>
            <a:r>
              <a:rPr dirty="0" sz="1800" spc="-5">
                <a:solidFill>
                  <a:srgbClr val="0D0D0D"/>
                </a:solidFill>
                <a:latin typeface="Arial"/>
                <a:cs typeface="Arial"/>
              </a:rPr>
              <a:t>Meeks, however, offered </a:t>
            </a:r>
            <a:r>
              <a:rPr dirty="0" sz="1800" spc="25">
                <a:solidFill>
                  <a:srgbClr val="0D0D0D"/>
                </a:solidFill>
                <a:latin typeface="Arial"/>
                <a:cs typeface="Arial"/>
              </a:rPr>
              <a:t>Thomas </a:t>
            </a:r>
            <a:r>
              <a:rPr dirty="0" sz="1800" spc="35">
                <a:solidFill>
                  <a:srgbClr val="0D0D0D"/>
                </a:solidFill>
                <a:latin typeface="Arial"/>
                <a:cs typeface="Arial"/>
              </a:rPr>
              <a:t>some  </a:t>
            </a:r>
            <a:r>
              <a:rPr dirty="0" sz="1800" spc="15">
                <a:solidFill>
                  <a:srgbClr val="0D0D0D"/>
                </a:solidFill>
                <a:latin typeface="Arial"/>
                <a:cs typeface="Arial"/>
              </a:rPr>
              <a:t>additional  feedback </a:t>
            </a:r>
            <a:r>
              <a:rPr dirty="0" sz="1800" spc="25">
                <a:solidFill>
                  <a:srgbClr val="0D0D0D"/>
                </a:solidFill>
                <a:latin typeface="Arial"/>
                <a:cs typeface="Arial"/>
              </a:rPr>
              <a:t>before </a:t>
            </a:r>
            <a:r>
              <a:rPr dirty="0" sz="1800" spc="35">
                <a:solidFill>
                  <a:srgbClr val="0D0D0D"/>
                </a:solidFill>
                <a:latin typeface="Arial"/>
                <a:cs typeface="Arial"/>
              </a:rPr>
              <a:t>the</a:t>
            </a:r>
            <a:r>
              <a:rPr dirty="0" sz="1800" spc="57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1800" spc="25">
                <a:solidFill>
                  <a:srgbClr val="0D0D0D"/>
                </a:solidFill>
                <a:latin typeface="Arial"/>
                <a:cs typeface="Arial"/>
              </a:rPr>
              <a:t>auditor </a:t>
            </a:r>
            <a:r>
              <a:rPr dirty="0" sz="1800" spc="-5">
                <a:solidFill>
                  <a:srgbClr val="0D0D0D"/>
                </a:solidFill>
                <a:latin typeface="Arial"/>
                <a:cs typeface="Arial"/>
              </a:rPr>
              <a:t>left </a:t>
            </a:r>
            <a:r>
              <a:rPr dirty="0" sz="1800">
                <a:solidFill>
                  <a:srgbClr val="0D0D0D"/>
                </a:solidFill>
                <a:latin typeface="Arial"/>
                <a:cs typeface="Arial"/>
              </a:rPr>
              <a:t>the </a:t>
            </a:r>
            <a:r>
              <a:rPr dirty="0" sz="1800" spc="20">
                <a:solidFill>
                  <a:srgbClr val="0D0D0D"/>
                </a:solidFill>
                <a:latin typeface="Arial"/>
                <a:cs typeface="Arial"/>
              </a:rPr>
              <a:t>room. </a:t>
            </a:r>
            <a:r>
              <a:rPr dirty="0" sz="1800" spc="10">
                <a:solidFill>
                  <a:srgbClr val="0D0D0D"/>
                </a:solidFill>
                <a:latin typeface="Arial"/>
                <a:cs typeface="Arial"/>
              </a:rPr>
              <a:t>"Can </a:t>
            </a:r>
            <a:r>
              <a:rPr dirty="0" sz="1800">
                <a:solidFill>
                  <a:srgbClr val="0D0D0D"/>
                </a:solidFill>
                <a:latin typeface="Arial"/>
                <a:cs typeface="Arial"/>
              </a:rPr>
              <a:t>I </a:t>
            </a:r>
            <a:r>
              <a:rPr dirty="0" sz="1800" spc="-15">
                <a:solidFill>
                  <a:srgbClr val="0D0D0D"/>
                </a:solidFill>
                <a:latin typeface="Arial"/>
                <a:cs typeface="Arial"/>
              </a:rPr>
              <a:t>give  </a:t>
            </a:r>
            <a:r>
              <a:rPr dirty="0" sz="1800">
                <a:solidFill>
                  <a:srgbClr val="0D0D0D"/>
                </a:solidFill>
                <a:latin typeface="Arial"/>
                <a:cs typeface="Arial"/>
              </a:rPr>
              <a:t>you a </a:t>
            </a:r>
            <a:r>
              <a:rPr dirty="0" sz="1800" spc="15">
                <a:solidFill>
                  <a:srgbClr val="0D0D0D"/>
                </a:solidFill>
                <a:latin typeface="Arial"/>
                <a:cs typeface="Arial"/>
              </a:rPr>
              <a:t>little </a:t>
            </a:r>
            <a:r>
              <a:rPr dirty="0" sz="1800" spc="20">
                <a:solidFill>
                  <a:srgbClr val="0D0D0D"/>
                </a:solidFill>
                <a:latin typeface="Arial"/>
                <a:cs typeface="Arial"/>
              </a:rPr>
              <a:t>bit </a:t>
            </a:r>
            <a:r>
              <a:rPr dirty="0" sz="1800" spc="30">
                <a:solidFill>
                  <a:srgbClr val="0D0D0D"/>
                </a:solidFill>
                <a:latin typeface="Arial"/>
                <a:cs typeface="Arial"/>
              </a:rPr>
              <a:t>more </a:t>
            </a:r>
            <a:r>
              <a:rPr dirty="0" sz="1800">
                <a:solidFill>
                  <a:srgbClr val="0D0D0D"/>
                </a:solidFill>
                <a:latin typeface="Arial"/>
                <a:cs typeface="Arial"/>
              </a:rPr>
              <a:t>advice?" </a:t>
            </a:r>
            <a:r>
              <a:rPr dirty="0" sz="1800" spc="10">
                <a:solidFill>
                  <a:srgbClr val="0D0D0D"/>
                </a:solidFill>
                <a:latin typeface="Arial"/>
                <a:cs typeface="Arial"/>
              </a:rPr>
              <a:t>Sure, </a:t>
            </a:r>
            <a:r>
              <a:rPr dirty="0" sz="1800" spc="20">
                <a:solidFill>
                  <a:srgbClr val="0D0D0D"/>
                </a:solidFill>
                <a:latin typeface="Arial"/>
                <a:cs typeface="Arial"/>
              </a:rPr>
              <a:t>Thomas said.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"The  newspaper </a:t>
            </a:r>
            <a:r>
              <a:rPr dirty="0" sz="1800" spc="-55">
                <a:solidFill>
                  <a:srgbClr val="FF0000"/>
                </a:solidFill>
                <a:latin typeface="Arial"/>
                <a:cs typeface="Arial"/>
              </a:rPr>
              <a:t>guy,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I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wouldn't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talk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him,"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Meeks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said.  "Don't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even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say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a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word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him,"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Randall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added. </a:t>
            </a:r>
            <a:r>
              <a:rPr dirty="0" sz="1800" spc="35">
                <a:solidFill>
                  <a:srgbClr val="FF0000"/>
                </a:solidFill>
                <a:latin typeface="Arial"/>
                <a:cs typeface="Arial"/>
              </a:rPr>
              <a:t>"I'm 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just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saying,"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Meeks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said.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"That's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how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it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all </a:t>
            </a:r>
            <a:r>
              <a:rPr dirty="0" sz="1800" spc="35">
                <a:solidFill>
                  <a:srgbClr val="FF0000"/>
                </a:solidFill>
                <a:latin typeface="Arial"/>
                <a:cs typeface="Arial"/>
              </a:rPr>
              <a:t>started."  </a:t>
            </a:r>
            <a:r>
              <a:rPr dirty="0" sz="1800" spc="60">
                <a:solidFill>
                  <a:srgbClr val="FF0000"/>
                </a:solidFill>
                <a:latin typeface="Arial"/>
                <a:cs typeface="Arial"/>
              </a:rPr>
              <a:t>"Just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simply </a:t>
            </a:r>
            <a:r>
              <a:rPr dirty="0" sz="1800" spc="-25">
                <a:solidFill>
                  <a:srgbClr val="FF0000"/>
                </a:solidFill>
                <a:latin typeface="Arial"/>
                <a:cs typeface="Arial"/>
              </a:rPr>
              <a:t>say,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'No </a:t>
            </a:r>
            <a:r>
              <a:rPr dirty="0" sz="1800" spc="35">
                <a:solidFill>
                  <a:srgbClr val="FF0000"/>
                </a:solidFill>
                <a:latin typeface="Arial"/>
                <a:cs typeface="Arial"/>
              </a:rPr>
              <a:t>comment,'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"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Edmonds said.  </a:t>
            </a:r>
            <a:r>
              <a:rPr dirty="0" sz="1800" spc="30">
                <a:solidFill>
                  <a:srgbClr val="0D0D0D"/>
                </a:solidFill>
                <a:latin typeface="Arial"/>
                <a:cs typeface="Arial"/>
              </a:rPr>
              <a:t>When </a:t>
            </a:r>
            <a:r>
              <a:rPr dirty="0" sz="1800" spc="25">
                <a:solidFill>
                  <a:srgbClr val="0D0D0D"/>
                </a:solidFill>
                <a:latin typeface="Arial"/>
                <a:cs typeface="Arial"/>
              </a:rPr>
              <a:t>Thomas </a:t>
            </a:r>
            <a:r>
              <a:rPr dirty="0" sz="1800" spc="-5">
                <a:solidFill>
                  <a:srgbClr val="0D0D0D"/>
                </a:solidFill>
                <a:latin typeface="Arial"/>
                <a:cs typeface="Arial"/>
              </a:rPr>
              <a:t>left </a:t>
            </a:r>
            <a:r>
              <a:rPr dirty="0" sz="1800">
                <a:solidFill>
                  <a:srgbClr val="0D0D0D"/>
                </a:solidFill>
                <a:latin typeface="Arial"/>
                <a:cs typeface="Arial"/>
              </a:rPr>
              <a:t>the </a:t>
            </a:r>
            <a:r>
              <a:rPr dirty="0" sz="1800" spc="30">
                <a:solidFill>
                  <a:srgbClr val="0D0D0D"/>
                </a:solidFill>
                <a:latin typeface="Arial"/>
                <a:cs typeface="Arial"/>
              </a:rPr>
              <a:t>room, </a:t>
            </a:r>
            <a:r>
              <a:rPr dirty="0" sz="1800" spc="45">
                <a:solidFill>
                  <a:srgbClr val="0D0D0D"/>
                </a:solidFill>
                <a:latin typeface="Arial"/>
                <a:cs typeface="Arial"/>
              </a:rPr>
              <a:t>that's </a:t>
            </a:r>
            <a:r>
              <a:rPr dirty="0" sz="1800" spc="-5">
                <a:solidFill>
                  <a:srgbClr val="0D0D0D"/>
                </a:solidFill>
                <a:latin typeface="Arial"/>
                <a:cs typeface="Arial"/>
              </a:rPr>
              <a:t>exactly </a:t>
            </a:r>
            <a:r>
              <a:rPr dirty="0" sz="1800" spc="10">
                <a:solidFill>
                  <a:srgbClr val="0D0D0D"/>
                </a:solidFill>
                <a:latin typeface="Arial"/>
                <a:cs typeface="Arial"/>
              </a:rPr>
              <a:t>what he</a:t>
            </a:r>
            <a:r>
              <a:rPr dirty="0" sz="1800" spc="145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1800" spc="35">
                <a:solidFill>
                  <a:srgbClr val="0D0D0D"/>
                </a:solidFill>
                <a:latin typeface="Arial"/>
                <a:cs typeface="Arial"/>
              </a:rPr>
              <a:t>did.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algn="ctr" marL="650240" marR="833755">
              <a:lnSpc>
                <a:spcPct val="100000"/>
              </a:lnSpc>
              <a:spcBef>
                <a:spcPts val="1180"/>
              </a:spcBef>
            </a:pP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Communication (or lack thereof)  by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City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Auditor and City</a:t>
            </a:r>
            <a:r>
              <a:rPr dirty="0" sz="2400" spc="-135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Council</a:t>
            </a:r>
            <a:endParaRPr sz="2400">
              <a:latin typeface="Arial"/>
              <a:cs typeface="Arial"/>
            </a:endParaRPr>
          </a:p>
          <a:p>
            <a:pPr algn="ctr" marR="181610">
              <a:lnSpc>
                <a:spcPct val="100000"/>
              </a:lnSpc>
              <a:spcBef>
                <a:spcPts val="10"/>
              </a:spcBef>
            </a:pPr>
            <a:r>
              <a:rPr dirty="0" sz="1800" spc="-10" i="1">
                <a:solidFill>
                  <a:srgbClr val="622322"/>
                </a:solidFill>
                <a:latin typeface="Arial"/>
                <a:cs typeface="Arial"/>
              </a:rPr>
              <a:t>Virginian </a:t>
            </a:r>
            <a:r>
              <a:rPr dirty="0" sz="1800" spc="-5" i="1">
                <a:solidFill>
                  <a:srgbClr val="622322"/>
                </a:solidFill>
                <a:latin typeface="Arial"/>
                <a:cs typeface="Arial"/>
              </a:rPr>
              <a:t>Pilot</a:t>
            </a:r>
            <a:r>
              <a:rPr dirty="0" sz="1800" spc="35" i="1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9-28-14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2044" y="627633"/>
            <a:ext cx="659066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0"/>
              <a:t>Now, </a:t>
            </a:r>
            <a:r>
              <a:rPr dirty="0" spc="-10"/>
              <a:t>about </a:t>
            </a:r>
            <a:r>
              <a:rPr dirty="0" spc="-5"/>
              <a:t>those “Cropped”</a:t>
            </a:r>
            <a:r>
              <a:rPr dirty="0" spc="5"/>
              <a:t> </a:t>
            </a:r>
            <a:r>
              <a:rPr dirty="0" spc="-5"/>
              <a:t>reports,</a:t>
            </a:r>
          </a:p>
        </p:txBody>
      </p:sp>
      <p:sp>
        <p:nvSpPr>
          <p:cNvPr id="3" name="object 3"/>
          <p:cNvSpPr/>
          <p:nvPr/>
        </p:nvSpPr>
        <p:spPr>
          <a:xfrm>
            <a:off x="1371600" y="1408010"/>
            <a:ext cx="6469079" cy="51055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04800" y="619348"/>
            <a:ext cx="8201328" cy="44860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64994" y="20523"/>
            <a:ext cx="4359910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“Guidance and</a:t>
            </a:r>
            <a:r>
              <a:rPr dirty="0" spc="-260"/>
              <a:t> </a:t>
            </a:r>
            <a:r>
              <a:rPr dirty="0"/>
              <a:t>Advice”?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  <p:sp>
        <p:nvSpPr>
          <p:cNvPr id="6" name="object 6"/>
          <p:cNvSpPr txBox="1"/>
          <p:nvPr/>
        </p:nvSpPr>
        <p:spPr>
          <a:xfrm>
            <a:off x="471931" y="627186"/>
            <a:ext cx="8152765" cy="55714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15265" marR="5080" indent="-58419">
              <a:lnSpc>
                <a:spcPct val="149800"/>
              </a:lnSpc>
              <a:spcBef>
                <a:spcPts val="95"/>
              </a:spcBef>
              <a:tabLst>
                <a:tab pos="7633334" algn="l"/>
              </a:tabLst>
            </a:pPr>
            <a:r>
              <a:rPr dirty="0" sz="1800" spc="30">
                <a:solidFill>
                  <a:srgbClr val="0C0C0C"/>
                </a:solidFill>
                <a:latin typeface="Arial"/>
                <a:cs typeface="Arial"/>
              </a:rPr>
              <a:t>"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H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e</a:t>
            </a:r>
            <a:r>
              <a:rPr dirty="0" sz="1800" spc="5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a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sk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ed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35">
                <a:solidFill>
                  <a:srgbClr val="0C0C0C"/>
                </a:solidFill>
                <a:latin typeface="Arial"/>
                <a:cs typeface="Arial"/>
              </a:rPr>
              <a:t>f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o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r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a</a:t>
            </a:r>
            <a:r>
              <a:rPr dirty="0" sz="1800" spc="8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c</a:t>
            </a:r>
            <a:r>
              <a:rPr dirty="0" sz="1800" spc="-10">
                <a:solidFill>
                  <a:srgbClr val="0C0C0C"/>
                </a:solidFill>
                <a:latin typeface="Arial"/>
                <a:cs typeface="Arial"/>
              </a:rPr>
              <a:t>o</a:t>
            </a:r>
            <a:r>
              <a:rPr dirty="0" sz="1800" spc="-10">
                <a:solidFill>
                  <a:srgbClr val="0C0C0C"/>
                </a:solidFill>
                <a:latin typeface="Arial"/>
                <a:cs typeface="Arial"/>
              </a:rPr>
              <a:t>p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y</a:t>
            </a:r>
            <a:r>
              <a:rPr dirty="0" sz="1800" spc="-6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-20">
                <a:solidFill>
                  <a:srgbClr val="0C0C0C"/>
                </a:solidFill>
                <a:latin typeface="Arial"/>
                <a:cs typeface="Arial"/>
              </a:rPr>
              <a:t>o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f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50">
                <a:solidFill>
                  <a:srgbClr val="0C0C0C"/>
                </a:solidFill>
                <a:latin typeface="Arial"/>
                <a:cs typeface="Arial"/>
              </a:rPr>
              <a:t>ou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r</a:t>
            </a:r>
            <a:r>
              <a:rPr dirty="0" sz="1800" spc="11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aud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i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t</a:t>
            </a:r>
            <a:r>
              <a:rPr dirty="0" sz="1800" spc="10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35">
                <a:solidFill>
                  <a:srgbClr val="0C0C0C"/>
                </a:solidFill>
                <a:latin typeface="Arial"/>
                <a:cs typeface="Arial"/>
              </a:rPr>
              <a:t>p</a:t>
            </a:r>
            <a:r>
              <a:rPr dirty="0" sz="1800" spc="40">
                <a:solidFill>
                  <a:srgbClr val="0C0C0C"/>
                </a:solidFill>
                <a:latin typeface="Arial"/>
                <a:cs typeface="Arial"/>
              </a:rPr>
              <a:t>l</a:t>
            </a:r>
            <a:r>
              <a:rPr dirty="0" sz="1800" spc="35">
                <a:solidFill>
                  <a:srgbClr val="0C0C0C"/>
                </a:solidFill>
                <a:latin typeface="Arial"/>
                <a:cs typeface="Arial"/>
              </a:rPr>
              <a:t>a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n</a:t>
            </a:r>
            <a:r>
              <a:rPr dirty="0" sz="1800" spc="10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60">
                <a:solidFill>
                  <a:srgbClr val="0C0C0C"/>
                </a:solidFill>
                <a:latin typeface="Arial"/>
                <a:cs typeface="Arial"/>
              </a:rPr>
              <a:t>t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o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45">
                <a:solidFill>
                  <a:srgbClr val="0C0C0C"/>
                </a:solidFill>
                <a:latin typeface="Arial"/>
                <a:cs typeface="Arial"/>
              </a:rPr>
              <a:t>s</a:t>
            </a:r>
            <a:r>
              <a:rPr dirty="0" sz="1800" spc="40">
                <a:solidFill>
                  <a:srgbClr val="0C0C0C"/>
                </a:solidFill>
                <a:latin typeface="Arial"/>
                <a:cs typeface="Arial"/>
              </a:rPr>
              <a:t>e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e</a:t>
            </a:r>
            <a:r>
              <a:rPr dirty="0" sz="1800" spc="-1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w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h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a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t</a:t>
            </a:r>
            <a:r>
              <a:rPr dirty="0" sz="1800" spc="10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i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t</a:t>
            </a:r>
            <a:r>
              <a:rPr dirty="0" sz="1800" spc="5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l</a:t>
            </a:r>
            <a:r>
              <a:rPr dirty="0" sz="1800" spc="-15">
                <a:solidFill>
                  <a:srgbClr val="0C0C0C"/>
                </a:solidFill>
                <a:latin typeface="Arial"/>
                <a:cs typeface="Arial"/>
              </a:rPr>
              <a:t>o</a:t>
            </a:r>
            <a:r>
              <a:rPr dirty="0" sz="1800" spc="-10">
                <a:solidFill>
                  <a:srgbClr val="0C0C0C"/>
                </a:solidFill>
                <a:latin typeface="Arial"/>
                <a:cs typeface="Arial"/>
              </a:rPr>
              <a:t>o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k</a:t>
            </a:r>
            <a:r>
              <a:rPr dirty="0" sz="1800" spc="-10">
                <a:solidFill>
                  <a:srgbClr val="0C0C0C"/>
                </a:solidFill>
                <a:latin typeface="Arial"/>
                <a:cs typeface="Arial"/>
              </a:rPr>
              <a:t>e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d</a:t>
            </a:r>
            <a:r>
              <a:rPr dirty="0" sz="1800" spc="4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li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k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e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,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"</a:t>
            </a:r>
            <a:r>
              <a:rPr dirty="0" sz="1800" spc="4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P</a:t>
            </a:r>
            <a:r>
              <a:rPr dirty="0" sz="1800" spc="-10">
                <a:solidFill>
                  <a:srgbClr val="0C0C0C"/>
                </a:solidFill>
                <a:latin typeface="Arial"/>
                <a:cs typeface="Arial"/>
              </a:rPr>
              <a:t>o</a:t>
            </a:r>
            <a:r>
              <a:rPr dirty="0" sz="1800" spc="-10">
                <a:solidFill>
                  <a:srgbClr val="0C0C0C"/>
                </a:solidFill>
                <a:latin typeface="Arial"/>
                <a:cs typeface="Arial"/>
              </a:rPr>
              <a:t>o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le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	</a:t>
            </a:r>
            <a:r>
              <a:rPr dirty="0" sz="1800" spc="45">
                <a:solidFill>
                  <a:srgbClr val="0C0C0C"/>
                </a:solidFill>
                <a:latin typeface="Arial"/>
                <a:cs typeface="Arial"/>
              </a:rPr>
              <a:t>s</a:t>
            </a:r>
            <a:r>
              <a:rPr dirty="0" sz="1800" spc="35">
                <a:solidFill>
                  <a:srgbClr val="0C0C0C"/>
                </a:solidFill>
                <a:latin typeface="Arial"/>
                <a:cs typeface="Arial"/>
              </a:rPr>
              <a:t>a</a:t>
            </a:r>
            <a:r>
              <a:rPr dirty="0" sz="1800" spc="40">
                <a:solidFill>
                  <a:srgbClr val="0C0C0C"/>
                </a:solidFill>
                <a:latin typeface="Arial"/>
                <a:cs typeface="Arial"/>
              </a:rPr>
              <a:t>i</a:t>
            </a:r>
            <a:r>
              <a:rPr dirty="0" sz="1800" spc="45">
                <a:solidFill>
                  <a:srgbClr val="0C0C0C"/>
                </a:solidFill>
                <a:latin typeface="Arial"/>
                <a:cs typeface="Arial"/>
              </a:rPr>
              <a:t>d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.  </a:t>
            </a:r>
            <a:r>
              <a:rPr dirty="0" sz="1800" spc="-5">
                <a:solidFill>
                  <a:srgbClr val="0D0D0D"/>
                </a:solidFill>
                <a:latin typeface="Arial"/>
                <a:cs typeface="Arial"/>
              </a:rPr>
              <a:t>Four days </a:t>
            </a:r>
            <a:r>
              <a:rPr dirty="0" sz="1800" spc="-15">
                <a:solidFill>
                  <a:srgbClr val="0D0D0D"/>
                </a:solidFill>
                <a:latin typeface="Arial"/>
                <a:cs typeface="Arial"/>
              </a:rPr>
              <a:t>later, </a:t>
            </a:r>
            <a:r>
              <a:rPr dirty="0" sz="1800" spc="5">
                <a:solidFill>
                  <a:srgbClr val="0D0D0D"/>
                </a:solidFill>
                <a:latin typeface="Arial"/>
                <a:cs typeface="Arial"/>
              </a:rPr>
              <a:t>Thomas </a:t>
            </a:r>
            <a:r>
              <a:rPr dirty="0" sz="1800" spc="20">
                <a:solidFill>
                  <a:srgbClr val="0D0D0D"/>
                </a:solidFill>
                <a:latin typeface="Arial"/>
                <a:cs typeface="Arial"/>
              </a:rPr>
              <a:t>shared </a:t>
            </a:r>
            <a:r>
              <a:rPr dirty="0" sz="1800" spc="15">
                <a:solidFill>
                  <a:srgbClr val="0D0D0D"/>
                </a:solidFill>
                <a:latin typeface="Arial"/>
                <a:cs typeface="Arial"/>
              </a:rPr>
              <a:t>his </a:t>
            </a:r>
            <a:r>
              <a:rPr dirty="0" sz="1800" spc="10">
                <a:solidFill>
                  <a:srgbClr val="0D0D0D"/>
                </a:solidFill>
                <a:latin typeface="Arial"/>
                <a:cs typeface="Arial"/>
              </a:rPr>
              <a:t>audit </a:t>
            </a:r>
            <a:r>
              <a:rPr dirty="0" sz="1800">
                <a:solidFill>
                  <a:srgbClr val="0D0D0D"/>
                </a:solidFill>
                <a:latin typeface="Arial"/>
                <a:cs typeface="Arial"/>
              </a:rPr>
              <a:t>plan</a:t>
            </a:r>
            <a:r>
              <a:rPr dirty="0" sz="1800" spc="35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1800" spc="-15">
                <a:solidFill>
                  <a:srgbClr val="0D0D0D"/>
                </a:solidFill>
                <a:latin typeface="Arial"/>
                <a:cs typeface="Arial"/>
              </a:rPr>
              <a:t>with </a:t>
            </a:r>
            <a:r>
              <a:rPr dirty="0" sz="1800" spc="-25">
                <a:solidFill>
                  <a:srgbClr val="0D0D0D"/>
                </a:solidFill>
                <a:latin typeface="Arial"/>
                <a:cs typeface="Arial"/>
              </a:rPr>
              <a:t>City </a:t>
            </a:r>
            <a:r>
              <a:rPr dirty="0" sz="1800" spc="-20">
                <a:solidFill>
                  <a:srgbClr val="0D0D0D"/>
                </a:solidFill>
                <a:latin typeface="Arial"/>
                <a:cs typeface="Arial"/>
              </a:rPr>
              <a:t>Council </a:t>
            </a:r>
            <a:r>
              <a:rPr dirty="0" sz="1800" spc="5">
                <a:solidFill>
                  <a:srgbClr val="0D0D0D"/>
                </a:solidFill>
                <a:latin typeface="Arial"/>
                <a:cs typeface="Arial"/>
              </a:rPr>
              <a:t>members.</a:t>
            </a:r>
            <a:endParaRPr sz="1800">
              <a:latin typeface="Arial"/>
              <a:cs typeface="Arial"/>
            </a:endParaRPr>
          </a:p>
          <a:p>
            <a:pPr marL="218440">
              <a:lnSpc>
                <a:spcPct val="100000"/>
              </a:lnSpc>
              <a:spcBef>
                <a:spcPts val="1745"/>
              </a:spcBef>
            </a:pPr>
            <a:r>
              <a:rPr dirty="0" sz="1800" spc="-5">
                <a:solidFill>
                  <a:srgbClr val="0D0D0D"/>
                </a:solidFill>
                <a:latin typeface="Arial"/>
                <a:cs typeface="Arial"/>
              </a:rPr>
              <a:t>He </a:t>
            </a:r>
            <a:r>
              <a:rPr dirty="0" sz="1800" spc="-20">
                <a:solidFill>
                  <a:srgbClr val="0D0D0D"/>
                </a:solidFill>
                <a:latin typeface="Arial"/>
                <a:cs typeface="Arial"/>
              </a:rPr>
              <a:t>publicly </a:t>
            </a:r>
            <a:r>
              <a:rPr dirty="0" sz="1800" spc="15">
                <a:solidFill>
                  <a:srgbClr val="0D0D0D"/>
                </a:solidFill>
                <a:latin typeface="Arial"/>
                <a:cs typeface="Arial"/>
              </a:rPr>
              <a:t>presented </a:t>
            </a:r>
            <a:r>
              <a:rPr dirty="0" sz="1800" spc="10">
                <a:solidFill>
                  <a:srgbClr val="0D0D0D"/>
                </a:solidFill>
                <a:latin typeface="Arial"/>
                <a:cs typeface="Arial"/>
              </a:rPr>
              <a:t>it </a:t>
            </a:r>
            <a:r>
              <a:rPr dirty="0" sz="1800" spc="15">
                <a:solidFill>
                  <a:srgbClr val="0D0D0D"/>
                </a:solidFill>
                <a:latin typeface="Arial"/>
                <a:cs typeface="Arial"/>
              </a:rPr>
              <a:t>to </a:t>
            </a:r>
            <a:r>
              <a:rPr dirty="0" sz="1800" spc="25">
                <a:solidFill>
                  <a:srgbClr val="0D0D0D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0D0D0D"/>
                </a:solidFill>
                <a:latin typeface="Arial"/>
                <a:cs typeface="Arial"/>
              </a:rPr>
              <a:t>council </a:t>
            </a:r>
            <a:r>
              <a:rPr dirty="0" sz="1800" spc="5">
                <a:solidFill>
                  <a:srgbClr val="0D0D0D"/>
                </a:solidFill>
                <a:latin typeface="Arial"/>
                <a:cs typeface="Arial"/>
              </a:rPr>
              <a:t>on </a:t>
            </a:r>
            <a:r>
              <a:rPr dirty="0" sz="1800" spc="20">
                <a:solidFill>
                  <a:srgbClr val="0D0D0D"/>
                </a:solidFill>
                <a:latin typeface="Arial"/>
                <a:cs typeface="Arial"/>
              </a:rPr>
              <a:t>July</a:t>
            </a:r>
            <a:r>
              <a:rPr dirty="0" sz="1800" spc="-6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1800" spc="30">
                <a:solidFill>
                  <a:srgbClr val="0D0D0D"/>
                </a:solidFill>
                <a:latin typeface="Arial"/>
                <a:cs typeface="Arial"/>
              </a:rPr>
              <a:t>8.</a:t>
            </a:r>
            <a:endParaRPr sz="1800">
              <a:latin typeface="Arial"/>
              <a:cs typeface="Arial"/>
            </a:endParaRPr>
          </a:p>
          <a:p>
            <a:pPr algn="just" marL="12700" marR="182880" indent="205740">
              <a:lnSpc>
                <a:spcPct val="100899"/>
              </a:lnSpc>
              <a:spcBef>
                <a:spcPts val="1470"/>
              </a:spcBef>
            </a:pPr>
            <a:r>
              <a:rPr dirty="0" sz="1800" spc="-20">
                <a:solidFill>
                  <a:srgbClr val="0D0D0D"/>
                </a:solidFill>
                <a:latin typeface="Arial"/>
                <a:cs typeface="Arial"/>
              </a:rPr>
              <a:t>Poole, </a:t>
            </a:r>
            <a:r>
              <a:rPr dirty="0" sz="1800" spc="-15">
                <a:solidFill>
                  <a:srgbClr val="FF0000"/>
                </a:solidFill>
                <a:latin typeface="Arial"/>
                <a:cs typeface="Arial"/>
              </a:rPr>
              <a:t>who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has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provided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guidance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and </a:t>
            </a:r>
            <a:r>
              <a:rPr dirty="0" sz="1800" spc="-20">
                <a:solidFill>
                  <a:srgbClr val="FF0000"/>
                </a:solidFill>
                <a:latin typeface="Arial"/>
                <a:cs typeface="Arial"/>
              </a:rPr>
              <a:t>advice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Thomas, </a:t>
            </a:r>
            <a:r>
              <a:rPr dirty="0" sz="1800" spc="-35">
                <a:solidFill>
                  <a:srgbClr val="0D0D0D"/>
                </a:solidFill>
                <a:latin typeface="Arial"/>
                <a:cs typeface="Arial"/>
              </a:rPr>
              <a:t>reviewed </a:t>
            </a:r>
            <a:r>
              <a:rPr dirty="0" sz="1800" spc="35">
                <a:solidFill>
                  <a:srgbClr val="0D0D0D"/>
                </a:solidFill>
                <a:latin typeface="Arial"/>
                <a:cs typeface="Arial"/>
              </a:rPr>
              <a:t>the </a:t>
            </a:r>
            <a:r>
              <a:rPr dirty="0" sz="1800" spc="57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1800" spc="15">
                <a:solidFill>
                  <a:srgbClr val="0D0D0D"/>
                </a:solidFill>
                <a:latin typeface="Arial"/>
                <a:cs typeface="Arial"/>
              </a:rPr>
              <a:t>documents </a:t>
            </a:r>
            <a:r>
              <a:rPr dirty="0" sz="1800" spc="-15">
                <a:solidFill>
                  <a:srgbClr val="0D0D0D"/>
                </a:solidFill>
                <a:latin typeface="Arial"/>
                <a:cs typeface="Arial"/>
              </a:rPr>
              <a:t>Tuesday </a:t>
            </a:r>
            <a:r>
              <a:rPr dirty="0" sz="1800" spc="20">
                <a:solidFill>
                  <a:srgbClr val="0D0D0D"/>
                </a:solidFill>
                <a:latin typeface="Arial"/>
                <a:cs typeface="Arial"/>
              </a:rPr>
              <a:t>at </a:t>
            </a:r>
            <a:r>
              <a:rPr dirty="0" sz="1800">
                <a:solidFill>
                  <a:srgbClr val="0D0D0D"/>
                </a:solidFill>
                <a:latin typeface="Arial"/>
                <a:cs typeface="Arial"/>
              </a:rPr>
              <a:t>The Pilot's </a:t>
            </a:r>
            <a:r>
              <a:rPr dirty="0" sz="1800" spc="10">
                <a:solidFill>
                  <a:srgbClr val="0D0D0D"/>
                </a:solidFill>
                <a:latin typeface="Arial"/>
                <a:cs typeface="Arial"/>
              </a:rPr>
              <a:t>request. </a:t>
            </a:r>
            <a:r>
              <a:rPr dirty="0" sz="1800" spc="-30">
                <a:solidFill>
                  <a:srgbClr val="0D0D0D"/>
                </a:solidFill>
                <a:latin typeface="Arial"/>
                <a:cs typeface="Arial"/>
              </a:rPr>
              <a:t>Poole </a:t>
            </a:r>
            <a:r>
              <a:rPr dirty="0" sz="1800" spc="-5">
                <a:solidFill>
                  <a:srgbClr val="0D0D0D"/>
                </a:solidFill>
                <a:latin typeface="Arial"/>
                <a:cs typeface="Arial"/>
              </a:rPr>
              <a:t>acknowledged </a:t>
            </a:r>
            <a:r>
              <a:rPr dirty="0" sz="1800">
                <a:solidFill>
                  <a:srgbClr val="0D0D0D"/>
                </a:solidFill>
                <a:latin typeface="Arial"/>
                <a:cs typeface="Arial"/>
              </a:rPr>
              <a:t>similarities  </a:t>
            </a:r>
            <a:r>
              <a:rPr dirty="0" sz="1800" spc="15">
                <a:solidFill>
                  <a:srgbClr val="0D0D0D"/>
                </a:solidFill>
                <a:latin typeface="Arial"/>
                <a:cs typeface="Arial"/>
              </a:rPr>
              <a:t>but </a:t>
            </a:r>
            <a:r>
              <a:rPr dirty="0" sz="1800">
                <a:solidFill>
                  <a:srgbClr val="0D0D0D"/>
                </a:solidFill>
                <a:latin typeface="Arial"/>
                <a:cs typeface="Arial"/>
              </a:rPr>
              <a:t>said </a:t>
            </a:r>
            <a:r>
              <a:rPr dirty="0" sz="1800" spc="25">
                <a:solidFill>
                  <a:srgbClr val="0D0D0D"/>
                </a:solidFill>
                <a:latin typeface="Arial"/>
                <a:cs typeface="Arial"/>
              </a:rPr>
              <a:t>he </a:t>
            </a:r>
            <a:r>
              <a:rPr dirty="0" sz="1800" spc="-5">
                <a:solidFill>
                  <a:srgbClr val="0D0D0D"/>
                </a:solidFill>
                <a:latin typeface="Arial"/>
                <a:cs typeface="Arial"/>
              </a:rPr>
              <a:t>wasn't </a:t>
            </a:r>
            <a:r>
              <a:rPr dirty="0" sz="1800" spc="-10">
                <a:solidFill>
                  <a:srgbClr val="0D0D0D"/>
                </a:solidFill>
                <a:latin typeface="Arial"/>
                <a:cs typeface="Arial"/>
              </a:rPr>
              <a:t>offended </a:t>
            </a:r>
            <a:r>
              <a:rPr dirty="0" sz="1800" spc="-5">
                <a:solidFill>
                  <a:srgbClr val="0D0D0D"/>
                </a:solidFill>
                <a:latin typeface="Arial"/>
                <a:cs typeface="Arial"/>
              </a:rPr>
              <a:t>by</a:t>
            </a:r>
            <a:r>
              <a:rPr dirty="0" sz="1800" spc="-15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1800" spc="15">
                <a:solidFill>
                  <a:srgbClr val="0D0D0D"/>
                </a:solidFill>
                <a:latin typeface="Arial"/>
                <a:cs typeface="Arial"/>
              </a:rPr>
              <a:t>them.</a:t>
            </a:r>
            <a:endParaRPr sz="1800">
              <a:latin typeface="Arial"/>
              <a:cs typeface="Arial"/>
            </a:endParaRPr>
          </a:p>
          <a:p>
            <a:pPr marL="207645">
              <a:lnSpc>
                <a:spcPct val="100000"/>
              </a:lnSpc>
              <a:spcBef>
                <a:spcPts val="1740"/>
              </a:spcBef>
            </a:pPr>
            <a:r>
              <a:rPr dirty="0" sz="1800" spc="25">
                <a:solidFill>
                  <a:srgbClr val="0D0D0D"/>
                </a:solidFill>
                <a:latin typeface="Arial"/>
                <a:cs typeface="Arial"/>
              </a:rPr>
              <a:t>"It's </a:t>
            </a:r>
            <a:r>
              <a:rPr dirty="0" sz="1800">
                <a:solidFill>
                  <a:srgbClr val="0D0D0D"/>
                </a:solidFill>
                <a:latin typeface="Arial"/>
                <a:cs typeface="Arial"/>
              </a:rPr>
              <a:t>not </a:t>
            </a:r>
            <a:r>
              <a:rPr dirty="0" sz="1800" spc="-10">
                <a:solidFill>
                  <a:srgbClr val="0D0D0D"/>
                </a:solidFill>
                <a:latin typeface="Arial"/>
                <a:cs typeface="Arial"/>
              </a:rPr>
              <a:t>copywritten," </a:t>
            </a:r>
            <a:r>
              <a:rPr dirty="0" sz="1800" spc="10">
                <a:solidFill>
                  <a:srgbClr val="0D0D0D"/>
                </a:solidFill>
                <a:latin typeface="Arial"/>
                <a:cs typeface="Arial"/>
              </a:rPr>
              <a:t>he </a:t>
            </a:r>
            <a:r>
              <a:rPr dirty="0" sz="1800">
                <a:solidFill>
                  <a:srgbClr val="0D0D0D"/>
                </a:solidFill>
                <a:latin typeface="Arial"/>
                <a:cs typeface="Arial"/>
              </a:rPr>
              <a:t>said. </a:t>
            </a:r>
            <a:r>
              <a:rPr dirty="0" sz="1800" spc="10">
                <a:solidFill>
                  <a:srgbClr val="0D0D0D"/>
                </a:solidFill>
                <a:latin typeface="Arial"/>
                <a:cs typeface="Arial"/>
              </a:rPr>
              <a:t>"He's </a:t>
            </a:r>
            <a:r>
              <a:rPr dirty="0" sz="1800" spc="-5">
                <a:solidFill>
                  <a:srgbClr val="0D0D0D"/>
                </a:solidFill>
                <a:latin typeface="Arial"/>
                <a:cs typeface="Arial"/>
              </a:rPr>
              <a:t>perfectly </a:t>
            </a:r>
            <a:r>
              <a:rPr dirty="0" sz="1800" spc="-25">
                <a:solidFill>
                  <a:srgbClr val="0D0D0D"/>
                </a:solidFill>
                <a:latin typeface="Arial"/>
                <a:cs typeface="Arial"/>
              </a:rPr>
              <a:t>welcome </a:t>
            </a:r>
            <a:r>
              <a:rPr dirty="0" sz="1800" spc="25">
                <a:solidFill>
                  <a:srgbClr val="0D0D0D"/>
                </a:solidFill>
                <a:latin typeface="Arial"/>
                <a:cs typeface="Arial"/>
              </a:rPr>
              <a:t>to </a:t>
            </a:r>
            <a:r>
              <a:rPr dirty="0" sz="1800" spc="15">
                <a:solidFill>
                  <a:srgbClr val="0D0D0D"/>
                </a:solidFill>
                <a:latin typeface="Arial"/>
                <a:cs typeface="Arial"/>
              </a:rPr>
              <a:t>use</a:t>
            </a:r>
            <a:r>
              <a:rPr dirty="0" sz="1800" spc="-5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D0D0D"/>
                </a:solidFill>
                <a:latin typeface="Arial"/>
                <a:cs typeface="Arial"/>
              </a:rPr>
              <a:t>it."</a:t>
            </a:r>
            <a:endParaRPr sz="1800">
              <a:latin typeface="Arial"/>
              <a:cs typeface="Arial"/>
            </a:endParaRPr>
          </a:p>
          <a:p>
            <a:pPr marL="21590" marR="191770" indent="196215">
              <a:lnSpc>
                <a:spcPct val="100600"/>
              </a:lnSpc>
              <a:spcBef>
                <a:spcPts val="1475"/>
              </a:spcBef>
            </a:pPr>
            <a:r>
              <a:rPr dirty="0" sz="1800" spc="-25">
                <a:solidFill>
                  <a:srgbClr val="0D0D0D"/>
                </a:solidFill>
                <a:latin typeface="Arial"/>
                <a:cs typeface="Arial"/>
              </a:rPr>
              <a:t>Poole </a:t>
            </a:r>
            <a:r>
              <a:rPr dirty="0" sz="1800">
                <a:solidFill>
                  <a:srgbClr val="0D0D0D"/>
                </a:solidFill>
                <a:latin typeface="Arial"/>
                <a:cs typeface="Arial"/>
              </a:rPr>
              <a:t>also said new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auditors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commonly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rely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on </a:t>
            </a:r>
            <a:r>
              <a:rPr dirty="0" sz="1800" spc="35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work </a:t>
            </a:r>
            <a:r>
              <a:rPr dirty="0" sz="1800" spc="-3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other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auditors  </a:t>
            </a:r>
            <a:r>
              <a:rPr dirty="0" sz="1800" spc="25">
                <a:solidFill>
                  <a:srgbClr val="0D0D0D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0D0D0D"/>
                </a:solidFill>
                <a:latin typeface="Arial"/>
                <a:cs typeface="Arial"/>
              </a:rPr>
              <a:t>guide</a:t>
            </a:r>
            <a:r>
              <a:rPr dirty="0" sz="1800" spc="-105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1800" spc="25">
                <a:solidFill>
                  <a:srgbClr val="0D0D0D"/>
                </a:solidFill>
                <a:latin typeface="Arial"/>
                <a:cs typeface="Arial"/>
              </a:rPr>
              <a:t>them.</a:t>
            </a:r>
            <a:endParaRPr sz="1800">
              <a:latin typeface="Arial"/>
              <a:cs typeface="Arial"/>
            </a:endParaRPr>
          </a:p>
          <a:p>
            <a:pPr marL="15240" marR="182880" indent="191770">
              <a:lnSpc>
                <a:spcPct val="100600"/>
              </a:lnSpc>
              <a:spcBef>
                <a:spcPts val="1620"/>
              </a:spcBef>
            </a:pPr>
            <a:r>
              <a:rPr dirty="0" sz="1800" spc="-25">
                <a:solidFill>
                  <a:srgbClr val="0D0D0D"/>
                </a:solidFill>
                <a:latin typeface="Arial"/>
                <a:cs typeface="Arial"/>
              </a:rPr>
              <a:t>"And </a:t>
            </a:r>
            <a:r>
              <a:rPr dirty="0" sz="1800" spc="25">
                <a:solidFill>
                  <a:srgbClr val="0D0D0D"/>
                </a:solidFill>
                <a:latin typeface="Arial"/>
                <a:cs typeface="Arial"/>
              </a:rPr>
              <a:t>then, </a:t>
            </a:r>
            <a:r>
              <a:rPr dirty="0" sz="1800" spc="5">
                <a:solidFill>
                  <a:srgbClr val="0D0D0D"/>
                </a:solidFill>
                <a:latin typeface="Arial"/>
                <a:cs typeface="Arial"/>
              </a:rPr>
              <a:t>as </a:t>
            </a:r>
            <a:r>
              <a:rPr dirty="0" sz="1800">
                <a:solidFill>
                  <a:srgbClr val="0D0D0D"/>
                </a:solidFill>
                <a:latin typeface="Arial"/>
                <a:cs typeface="Arial"/>
              </a:rPr>
              <a:t>circumstances </a:t>
            </a:r>
            <a:r>
              <a:rPr dirty="0" sz="1800" spc="-5">
                <a:solidFill>
                  <a:srgbClr val="0D0D0D"/>
                </a:solidFill>
                <a:latin typeface="Arial"/>
                <a:cs typeface="Arial"/>
              </a:rPr>
              <a:t>change, </a:t>
            </a:r>
            <a:r>
              <a:rPr dirty="0" sz="1800" spc="15">
                <a:solidFill>
                  <a:srgbClr val="0D0D0D"/>
                </a:solidFill>
                <a:latin typeface="Arial"/>
                <a:cs typeface="Arial"/>
              </a:rPr>
              <a:t>they </a:t>
            </a:r>
            <a:r>
              <a:rPr dirty="0" sz="1800" spc="-45">
                <a:solidFill>
                  <a:srgbClr val="0D0D0D"/>
                </a:solidFill>
                <a:latin typeface="Arial"/>
                <a:cs typeface="Arial"/>
              </a:rPr>
              <a:t>will </a:t>
            </a:r>
            <a:r>
              <a:rPr dirty="0" sz="1800" spc="25">
                <a:solidFill>
                  <a:srgbClr val="0D0D0D"/>
                </a:solidFill>
                <a:latin typeface="Arial"/>
                <a:cs typeface="Arial"/>
              </a:rPr>
              <a:t>adapt </a:t>
            </a:r>
            <a:r>
              <a:rPr dirty="0" sz="1800" spc="10">
                <a:solidFill>
                  <a:srgbClr val="0D0D0D"/>
                </a:solidFill>
                <a:latin typeface="Arial"/>
                <a:cs typeface="Arial"/>
              </a:rPr>
              <a:t>or </a:t>
            </a:r>
            <a:r>
              <a:rPr dirty="0" sz="1800" spc="-10">
                <a:solidFill>
                  <a:srgbClr val="0D0D0D"/>
                </a:solidFill>
                <a:latin typeface="Arial"/>
                <a:cs typeface="Arial"/>
              </a:rPr>
              <a:t>make </a:t>
            </a:r>
            <a:r>
              <a:rPr dirty="0" sz="1800" spc="5">
                <a:solidFill>
                  <a:srgbClr val="0D0D0D"/>
                </a:solidFill>
                <a:latin typeface="Arial"/>
                <a:cs typeface="Arial"/>
              </a:rPr>
              <a:t>adjustments  </a:t>
            </a:r>
            <a:r>
              <a:rPr dirty="0" sz="1800" spc="10">
                <a:solidFill>
                  <a:srgbClr val="0D0D0D"/>
                </a:solidFill>
                <a:latin typeface="Arial"/>
                <a:cs typeface="Arial"/>
              </a:rPr>
              <a:t>in</a:t>
            </a:r>
            <a:r>
              <a:rPr dirty="0" sz="1800" spc="6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1800" spc="15">
                <a:solidFill>
                  <a:srgbClr val="0D0D0D"/>
                </a:solidFill>
                <a:latin typeface="Arial"/>
                <a:cs typeface="Arial"/>
              </a:rPr>
              <a:t>the</a:t>
            </a:r>
            <a:r>
              <a:rPr dirty="0" sz="1800" spc="55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1800" spc="-30">
                <a:solidFill>
                  <a:srgbClr val="0D0D0D"/>
                </a:solidFill>
                <a:latin typeface="Arial"/>
                <a:cs typeface="Arial"/>
              </a:rPr>
              <a:t>way</a:t>
            </a:r>
            <a:r>
              <a:rPr dirty="0" sz="1800" spc="1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D0D0D"/>
                </a:solidFill>
                <a:latin typeface="Arial"/>
                <a:cs typeface="Arial"/>
              </a:rPr>
              <a:t>they</a:t>
            </a:r>
            <a:r>
              <a:rPr dirty="0" sz="1800" spc="25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1800" spc="20">
                <a:solidFill>
                  <a:srgbClr val="0D0D0D"/>
                </a:solidFill>
                <a:latin typeface="Arial"/>
                <a:cs typeface="Arial"/>
              </a:rPr>
              <a:t>present</a:t>
            </a:r>
            <a:r>
              <a:rPr dirty="0" sz="1800" spc="7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1800" spc="10">
                <a:solidFill>
                  <a:srgbClr val="0D0D0D"/>
                </a:solidFill>
                <a:latin typeface="Arial"/>
                <a:cs typeface="Arial"/>
              </a:rPr>
              <a:t>their</a:t>
            </a:r>
            <a:r>
              <a:rPr dirty="0" sz="1800" spc="75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1800" spc="10">
                <a:solidFill>
                  <a:srgbClr val="0D0D0D"/>
                </a:solidFill>
                <a:latin typeface="Arial"/>
                <a:cs typeface="Arial"/>
              </a:rPr>
              <a:t>audit</a:t>
            </a:r>
            <a:r>
              <a:rPr dirty="0" sz="1800" spc="8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0D0D0D"/>
                </a:solidFill>
                <a:latin typeface="Arial"/>
                <a:cs typeface="Arial"/>
              </a:rPr>
              <a:t>plan,"</a:t>
            </a:r>
            <a:r>
              <a:rPr dirty="0" sz="1800" spc="55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1800" spc="10">
                <a:solidFill>
                  <a:srgbClr val="0D0D0D"/>
                </a:solidFill>
                <a:latin typeface="Arial"/>
                <a:cs typeface="Arial"/>
              </a:rPr>
              <a:t>he</a:t>
            </a:r>
            <a:r>
              <a:rPr dirty="0" sz="1800" spc="8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1800" spc="20">
                <a:solidFill>
                  <a:srgbClr val="0D0D0D"/>
                </a:solidFill>
                <a:latin typeface="Arial"/>
                <a:cs typeface="Arial"/>
              </a:rPr>
              <a:t>said.</a:t>
            </a:r>
            <a:r>
              <a:rPr dirty="0" sz="1800" spc="8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D0D0D"/>
                </a:solidFill>
                <a:latin typeface="Arial"/>
                <a:cs typeface="Arial"/>
              </a:rPr>
              <a:t>"There's</a:t>
            </a:r>
            <a:r>
              <a:rPr dirty="0" sz="1800" spc="35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0D0D0D"/>
                </a:solidFill>
                <a:latin typeface="Arial"/>
                <a:cs typeface="Arial"/>
              </a:rPr>
              <a:t>a</a:t>
            </a:r>
            <a:r>
              <a:rPr dirty="0" sz="1800" spc="12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D0D0D"/>
                </a:solidFill>
                <a:latin typeface="Arial"/>
                <a:cs typeface="Arial"/>
              </a:rPr>
              <a:t>learning</a:t>
            </a:r>
            <a:r>
              <a:rPr dirty="0" sz="1800" spc="8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0D0D0D"/>
                </a:solidFill>
                <a:latin typeface="Arial"/>
                <a:cs typeface="Arial"/>
              </a:rPr>
              <a:t>curve."</a:t>
            </a:r>
            <a:endParaRPr sz="1800">
              <a:latin typeface="Arial"/>
              <a:cs typeface="Arial"/>
            </a:endParaRPr>
          </a:p>
          <a:p>
            <a:pPr algn="ctr" marL="353060">
              <a:lnSpc>
                <a:spcPct val="100000"/>
              </a:lnSpc>
              <a:spcBef>
                <a:spcPts val="1664"/>
              </a:spcBef>
            </a:pP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Something is definitely missing</a:t>
            </a:r>
            <a:r>
              <a:rPr dirty="0" sz="2400" spc="45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here…</a:t>
            </a:r>
            <a:endParaRPr sz="2400">
              <a:latin typeface="Arial"/>
              <a:cs typeface="Arial"/>
            </a:endParaRPr>
          </a:p>
          <a:p>
            <a:pPr algn="ctr" marL="352425">
              <a:lnSpc>
                <a:spcPct val="100000"/>
              </a:lnSpc>
              <a:spcBef>
                <a:spcPts val="5"/>
              </a:spcBef>
            </a:pP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Who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are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these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“other</a:t>
            </a:r>
            <a:r>
              <a:rPr dirty="0" sz="2400" spc="-20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auditors”?</a:t>
            </a:r>
            <a:endParaRPr sz="2400">
              <a:latin typeface="Arial"/>
              <a:cs typeface="Arial"/>
            </a:endParaRPr>
          </a:p>
          <a:p>
            <a:pPr algn="ctr" marL="353695">
              <a:lnSpc>
                <a:spcPct val="100000"/>
              </a:lnSpc>
              <a:spcBef>
                <a:spcPts val="10"/>
              </a:spcBef>
            </a:pPr>
            <a:r>
              <a:rPr dirty="0" sz="1800" spc="-10" i="1">
                <a:solidFill>
                  <a:srgbClr val="622322"/>
                </a:solidFill>
                <a:latin typeface="Arial"/>
                <a:cs typeface="Arial"/>
              </a:rPr>
              <a:t>Virginian </a:t>
            </a:r>
            <a:r>
              <a:rPr dirty="0" sz="1800" spc="-5" i="1">
                <a:solidFill>
                  <a:srgbClr val="622322"/>
                </a:solidFill>
                <a:latin typeface="Arial"/>
                <a:cs typeface="Arial"/>
              </a:rPr>
              <a:t>Pilot</a:t>
            </a:r>
            <a:r>
              <a:rPr dirty="0" sz="1800" spc="40" i="1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7-16-14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14400" y="1143544"/>
            <a:ext cx="6927964" cy="40380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7340" y="478282"/>
            <a:ext cx="841057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30"/>
              <a:t>We </a:t>
            </a:r>
            <a:r>
              <a:rPr dirty="0" spc="-10"/>
              <a:t>need </a:t>
            </a:r>
            <a:r>
              <a:rPr dirty="0" spc="-5"/>
              <a:t>“greater collaboration between</a:t>
            </a:r>
            <a:r>
              <a:rPr dirty="0" spc="5"/>
              <a:t> </a:t>
            </a:r>
            <a:r>
              <a:rPr dirty="0" spc="-5"/>
              <a:t>cities”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  <p:sp>
        <p:nvSpPr>
          <p:cNvPr id="6" name="object 6"/>
          <p:cNvSpPr txBox="1"/>
          <p:nvPr/>
        </p:nvSpPr>
        <p:spPr>
          <a:xfrm>
            <a:off x="1054404" y="1398778"/>
            <a:ext cx="7112000" cy="4827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7645">
              <a:lnSpc>
                <a:spcPct val="100000"/>
              </a:lnSpc>
              <a:spcBef>
                <a:spcPts val="100"/>
              </a:spcBef>
            </a:pPr>
            <a:r>
              <a:rPr dirty="0" sz="1800" spc="-95">
                <a:solidFill>
                  <a:srgbClr val="FF0000"/>
                </a:solidFill>
                <a:latin typeface="Arial"/>
                <a:cs typeface="Arial"/>
              </a:rPr>
              <a:t>JAY </a:t>
            </a:r>
            <a:r>
              <a:rPr dirty="0" sz="1800" spc="-60">
                <a:solidFill>
                  <a:srgbClr val="FF0000"/>
                </a:solidFill>
                <a:latin typeface="Arial"/>
                <a:cs typeface="Arial"/>
              </a:rPr>
              <a:t>POOLE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doesn't </a:t>
            </a:r>
            <a:r>
              <a:rPr dirty="0" sz="1800" spc="-25">
                <a:solidFill>
                  <a:srgbClr val="FF0000"/>
                </a:solidFill>
                <a:latin typeface="Arial"/>
                <a:cs typeface="Arial"/>
              </a:rPr>
              <a:t>work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for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Portsmouth,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but perhaps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he</a:t>
            </a:r>
            <a:r>
              <a:rPr dirty="0" sz="1800" spc="7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should.</a:t>
            </a:r>
            <a:endParaRPr sz="1800">
              <a:latin typeface="Arial"/>
              <a:cs typeface="Arial"/>
            </a:endParaRPr>
          </a:p>
          <a:p>
            <a:pPr algn="just" marL="15240" marR="5080" indent="-3175">
              <a:lnSpc>
                <a:spcPct val="101899"/>
              </a:lnSpc>
              <a:spcBef>
                <a:spcPts val="1360"/>
              </a:spcBef>
            </a:pPr>
            <a:r>
              <a:rPr dirty="0" sz="1800" spc="5">
                <a:solidFill>
                  <a:srgbClr val="121212"/>
                </a:solidFill>
                <a:latin typeface="Arial"/>
                <a:cs typeface="Arial"/>
              </a:rPr>
              <a:t>The </a:t>
            </a:r>
            <a:r>
              <a:rPr dirty="0" sz="1800" spc="-25">
                <a:solidFill>
                  <a:srgbClr val="121212"/>
                </a:solidFill>
                <a:latin typeface="Arial"/>
                <a:cs typeface="Arial"/>
              </a:rPr>
              <a:t>City </a:t>
            </a:r>
            <a:r>
              <a:rPr dirty="0" sz="1800" spc="-20">
                <a:solidFill>
                  <a:srgbClr val="121212"/>
                </a:solidFill>
                <a:latin typeface="Arial"/>
                <a:cs typeface="Arial"/>
              </a:rPr>
              <a:t>Council </a:t>
            </a:r>
            <a:r>
              <a:rPr dirty="0" sz="1800">
                <a:solidFill>
                  <a:srgbClr val="121212"/>
                </a:solidFill>
                <a:latin typeface="Arial"/>
                <a:cs typeface="Arial"/>
              </a:rPr>
              <a:t>might </a:t>
            </a:r>
            <a:r>
              <a:rPr dirty="0" sz="1800" spc="-10">
                <a:solidFill>
                  <a:srgbClr val="121212"/>
                </a:solidFill>
                <a:latin typeface="Arial"/>
                <a:cs typeface="Arial"/>
              </a:rPr>
              <a:t>get </a:t>
            </a:r>
            <a:r>
              <a:rPr dirty="0" sz="1800">
                <a:solidFill>
                  <a:srgbClr val="121212"/>
                </a:solidFill>
                <a:latin typeface="Arial"/>
                <a:cs typeface="Arial"/>
              </a:rPr>
              <a:t>a </a:t>
            </a:r>
            <a:r>
              <a:rPr dirty="0" sz="1800" spc="15">
                <a:solidFill>
                  <a:srgbClr val="121212"/>
                </a:solidFill>
                <a:latin typeface="Arial"/>
                <a:cs typeface="Arial"/>
              </a:rPr>
              <a:t>better </a:t>
            </a:r>
            <a:r>
              <a:rPr dirty="0" sz="1800" spc="35">
                <a:solidFill>
                  <a:srgbClr val="121212"/>
                </a:solidFill>
                <a:latin typeface="Arial"/>
                <a:cs typeface="Arial"/>
              </a:rPr>
              <a:t>return, </a:t>
            </a:r>
            <a:r>
              <a:rPr dirty="0" sz="1800" spc="20">
                <a:solidFill>
                  <a:srgbClr val="121212"/>
                </a:solidFill>
                <a:latin typeface="Arial"/>
                <a:cs typeface="Arial"/>
              </a:rPr>
              <a:t>and </a:t>
            </a:r>
            <a:r>
              <a:rPr dirty="0" sz="1800" spc="5">
                <a:solidFill>
                  <a:srgbClr val="121212"/>
                </a:solidFill>
                <a:latin typeface="Arial"/>
                <a:cs typeface="Arial"/>
              </a:rPr>
              <a:t>more </a:t>
            </a:r>
            <a:r>
              <a:rPr dirty="0" sz="1800">
                <a:solidFill>
                  <a:srgbClr val="121212"/>
                </a:solidFill>
                <a:latin typeface="Arial"/>
                <a:cs typeface="Arial"/>
              </a:rPr>
              <a:t>credible </a:t>
            </a:r>
            <a:r>
              <a:rPr dirty="0" sz="1800" spc="25">
                <a:solidFill>
                  <a:srgbClr val="121212"/>
                </a:solidFill>
                <a:latin typeface="Arial"/>
                <a:cs typeface="Arial"/>
              </a:rPr>
              <a:t>and  </a:t>
            </a:r>
            <a:r>
              <a:rPr dirty="0" sz="1800" spc="-5">
                <a:solidFill>
                  <a:srgbClr val="121212"/>
                </a:solidFill>
                <a:latin typeface="Arial"/>
                <a:cs typeface="Arial"/>
              </a:rPr>
              <a:t>comprehensive </a:t>
            </a:r>
            <a:r>
              <a:rPr dirty="0" sz="1800" spc="5">
                <a:solidFill>
                  <a:srgbClr val="121212"/>
                </a:solidFill>
                <a:latin typeface="Arial"/>
                <a:cs typeface="Arial"/>
              </a:rPr>
              <a:t>information, by </a:t>
            </a:r>
            <a:r>
              <a:rPr dirty="0" sz="1800" spc="-20">
                <a:solidFill>
                  <a:srgbClr val="121212"/>
                </a:solidFill>
                <a:latin typeface="Arial"/>
                <a:cs typeface="Arial"/>
              </a:rPr>
              <a:t>offering </a:t>
            </a:r>
            <a:r>
              <a:rPr dirty="0" sz="1800" spc="-5">
                <a:solidFill>
                  <a:srgbClr val="121212"/>
                </a:solidFill>
                <a:latin typeface="Arial"/>
                <a:cs typeface="Arial"/>
              </a:rPr>
              <a:t>to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compensate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the 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Chesapeake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auditor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directly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for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his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work,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rather </a:t>
            </a:r>
            <a:r>
              <a:rPr dirty="0" sz="1800" spc="35">
                <a:solidFill>
                  <a:srgbClr val="FF0000"/>
                </a:solidFill>
                <a:latin typeface="Arial"/>
                <a:cs typeface="Arial"/>
              </a:rPr>
              <a:t>than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finding it </a:t>
            </a:r>
            <a:r>
              <a:rPr dirty="0" sz="1800" spc="-15">
                <a:solidFill>
                  <a:srgbClr val="FF0000"/>
                </a:solidFill>
                <a:latin typeface="Arial"/>
                <a:cs typeface="Arial"/>
              </a:rPr>
              <a:t>slightly 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altered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and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submitted </a:t>
            </a:r>
            <a:r>
              <a:rPr dirty="0" sz="1800" spc="-20">
                <a:solidFill>
                  <a:srgbClr val="FF0000"/>
                </a:solidFill>
                <a:latin typeface="Arial"/>
                <a:cs typeface="Arial"/>
              </a:rPr>
              <a:t>by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Portsmouth's </a:t>
            </a:r>
            <a:r>
              <a:rPr dirty="0" sz="1800" spc="-20">
                <a:solidFill>
                  <a:srgbClr val="FF0000"/>
                </a:solidFill>
                <a:latin typeface="Arial"/>
                <a:cs typeface="Arial"/>
              </a:rPr>
              <a:t>own</a:t>
            </a:r>
            <a:r>
              <a:rPr dirty="0" sz="1800" spc="3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auditor.</a:t>
            </a:r>
            <a:endParaRPr sz="1800">
              <a:latin typeface="Arial"/>
              <a:cs typeface="Arial"/>
            </a:endParaRPr>
          </a:p>
          <a:p>
            <a:pPr marL="220979">
              <a:lnSpc>
                <a:spcPct val="100000"/>
              </a:lnSpc>
              <a:spcBef>
                <a:spcPts val="1755"/>
              </a:spcBef>
            </a:pPr>
            <a:r>
              <a:rPr dirty="0" sz="1800" spc="-20">
                <a:solidFill>
                  <a:srgbClr val="121212"/>
                </a:solidFill>
                <a:latin typeface="Arial"/>
                <a:cs typeface="Arial"/>
              </a:rPr>
              <a:t>Because </a:t>
            </a:r>
            <a:r>
              <a:rPr dirty="0" sz="1800" spc="20">
                <a:solidFill>
                  <a:srgbClr val="121212"/>
                </a:solidFill>
                <a:latin typeface="Arial"/>
                <a:cs typeface="Arial"/>
              </a:rPr>
              <a:t>that </a:t>
            </a:r>
            <a:r>
              <a:rPr dirty="0" sz="1800" spc="10">
                <a:solidFill>
                  <a:srgbClr val="121212"/>
                </a:solidFill>
                <a:latin typeface="Arial"/>
                <a:cs typeface="Arial"/>
              </a:rPr>
              <a:t>appears to be </a:t>
            </a:r>
            <a:r>
              <a:rPr dirty="0" sz="1800" spc="-10">
                <a:solidFill>
                  <a:srgbClr val="121212"/>
                </a:solidFill>
                <a:latin typeface="Arial"/>
                <a:cs typeface="Arial"/>
              </a:rPr>
              <a:t>what</a:t>
            </a:r>
            <a:r>
              <a:rPr dirty="0" sz="1800" spc="40">
                <a:solidFill>
                  <a:srgbClr val="121212"/>
                </a:solidFill>
                <a:latin typeface="Arial"/>
                <a:cs typeface="Arial"/>
              </a:rPr>
              <a:t> </a:t>
            </a:r>
            <a:r>
              <a:rPr dirty="0" sz="1800" spc="25">
                <a:solidFill>
                  <a:srgbClr val="121212"/>
                </a:solidFill>
                <a:latin typeface="Arial"/>
                <a:cs typeface="Arial"/>
              </a:rPr>
              <a:t>happened….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00">
              <a:latin typeface="Times New Roman"/>
              <a:cs typeface="Times New Roman"/>
            </a:endParaRPr>
          </a:p>
          <a:p>
            <a:pPr algn="just" marL="40005" marR="19050" indent="205104">
              <a:lnSpc>
                <a:spcPct val="105000"/>
              </a:lnSpc>
            </a:pPr>
            <a:r>
              <a:rPr dirty="0" sz="1800" spc="20">
                <a:solidFill>
                  <a:srgbClr val="0D0D0D"/>
                </a:solidFill>
                <a:latin typeface="Arial"/>
                <a:cs typeface="Arial"/>
              </a:rPr>
              <a:t>Indeed, </a:t>
            </a:r>
            <a:r>
              <a:rPr dirty="0" sz="1800" spc="25">
                <a:solidFill>
                  <a:srgbClr val="0D0D0D"/>
                </a:solidFill>
                <a:latin typeface="Arial"/>
                <a:cs typeface="Arial"/>
              </a:rPr>
              <a:t>it's </a:t>
            </a:r>
            <a:r>
              <a:rPr dirty="0" sz="1800" spc="-5">
                <a:solidFill>
                  <a:srgbClr val="0D0D0D"/>
                </a:solidFill>
                <a:latin typeface="Arial"/>
                <a:cs typeface="Arial"/>
              </a:rPr>
              <a:t>difficult </a:t>
            </a:r>
            <a:r>
              <a:rPr dirty="0" sz="1800">
                <a:solidFill>
                  <a:srgbClr val="0D0D0D"/>
                </a:solidFill>
                <a:latin typeface="Arial"/>
                <a:cs typeface="Arial"/>
              </a:rPr>
              <a:t>to </a:t>
            </a:r>
            <a:r>
              <a:rPr dirty="0" sz="1800" spc="25">
                <a:solidFill>
                  <a:srgbClr val="0D0D0D"/>
                </a:solidFill>
                <a:latin typeface="Arial"/>
                <a:cs typeface="Arial"/>
              </a:rPr>
              <a:t>see </a:t>
            </a:r>
            <a:r>
              <a:rPr dirty="0" sz="1800" spc="20">
                <a:solidFill>
                  <a:srgbClr val="0D0D0D"/>
                </a:solidFill>
                <a:latin typeface="Arial"/>
                <a:cs typeface="Arial"/>
              </a:rPr>
              <a:t>how </a:t>
            </a:r>
            <a:r>
              <a:rPr dirty="0" sz="1800" spc="30">
                <a:solidFill>
                  <a:srgbClr val="0D0D0D"/>
                </a:solidFill>
                <a:latin typeface="Arial"/>
                <a:cs typeface="Arial"/>
              </a:rPr>
              <a:t>Portsmouth </a:t>
            </a:r>
            <a:r>
              <a:rPr dirty="0" sz="1800" spc="10">
                <a:solidFill>
                  <a:srgbClr val="0D0D0D"/>
                </a:solidFill>
                <a:latin typeface="Arial"/>
                <a:cs typeface="Arial"/>
              </a:rPr>
              <a:t>could </a:t>
            </a:r>
            <a:r>
              <a:rPr dirty="0" sz="1800" spc="5">
                <a:solidFill>
                  <a:srgbClr val="0D0D0D"/>
                </a:solidFill>
                <a:latin typeface="Arial"/>
                <a:cs typeface="Arial"/>
              </a:rPr>
              <a:t>be worse </a:t>
            </a:r>
            <a:r>
              <a:rPr dirty="0" sz="1800" spc="-40">
                <a:solidFill>
                  <a:srgbClr val="0D0D0D"/>
                </a:solidFill>
                <a:latin typeface="Arial"/>
                <a:cs typeface="Arial"/>
              </a:rPr>
              <a:t>off  </a:t>
            </a:r>
            <a:r>
              <a:rPr dirty="0" sz="1800" spc="20">
                <a:solidFill>
                  <a:srgbClr val="0D0D0D"/>
                </a:solidFill>
                <a:latin typeface="Arial"/>
                <a:cs typeface="Arial"/>
              </a:rPr>
              <a:t>without </a:t>
            </a:r>
            <a:r>
              <a:rPr dirty="0" sz="1800" spc="25">
                <a:solidFill>
                  <a:srgbClr val="0D0D0D"/>
                </a:solidFill>
                <a:latin typeface="Arial"/>
                <a:cs typeface="Arial"/>
              </a:rPr>
              <a:t>Thomas.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His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greatest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contribution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as auditor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Portsmouth 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so far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may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be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highlight </a:t>
            </a:r>
            <a:r>
              <a:rPr dirty="0" sz="1800" spc="35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office </a:t>
            </a:r>
            <a:r>
              <a:rPr dirty="0" sz="1800" spc="-25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municipal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auditor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as </a:t>
            </a:r>
            <a:r>
              <a:rPr dirty="0" sz="1800" spc="60">
                <a:solidFill>
                  <a:srgbClr val="FF0000"/>
                </a:solidFill>
                <a:latin typeface="Arial"/>
                <a:cs typeface="Arial"/>
              </a:rPr>
              <a:t>one 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area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for </a:t>
            </a:r>
            <a:r>
              <a:rPr dirty="0" u="heavy" sz="1800" spc="3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greater </a:t>
            </a:r>
            <a:r>
              <a:rPr dirty="0" u="heavy" sz="1800" spc="1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collaboration </a:t>
            </a:r>
            <a:r>
              <a:rPr dirty="0" u="heavy" sz="1800" spc="2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between</a:t>
            </a:r>
            <a:r>
              <a:rPr dirty="0" u="heavy" sz="1800" spc="40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800" spc="1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cities.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algn="ctr" marR="4445">
              <a:lnSpc>
                <a:spcPct val="100000"/>
              </a:lnSpc>
              <a:spcBef>
                <a:spcPts val="1340"/>
              </a:spcBef>
            </a:pPr>
            <a:r>
              <a:rPr dirty="0" sz="3200" spc="-5">
                <a:solidFill>
                  <a:srgbClr val="622322"/>
                </a:solidFill>
                <a:latin typeface="Arial"/>
                <a:cs typeface="Arial"/>
              </a:rPr>
              <a:t>Hmmm… </a:t>
            </a:r>
            <a:r>
              <a:rPr dirty="0" sz="3200">
                <a:solidFill>
                  <a:srgbClr val="622322"/>
                </a:solidFill>
                <a:latin typeface="Arial"/>
                <a:cs typeface="Arial"/>
              </a:rPr>
              <a:t>Ever </a:t>
            </a:r>
            <a:r>
              <a:rPr dirty="0" sz="3200" spc="-5">
                <a:solidFill>
                  <a:srgbClr val="622322"/>
                </a:solidFill>
                <a:latin typeface="Arial"/>
                <a:cs typeface="Arial"/>
              </a:rPr>
              <a:t>heard</a:t>
            </a:r>
            <a:r>
              <a:rPr dirty="0" sz="3200" spc="-65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622322"/>
                </a:solidFill>
                <a:latin typeface="Arial"/>
                <a:cs typeface="Arial"/>
              </a:rPr>
              <a:t>of…</a:t>
            </a:r>
            <a:endParaRPr sz="3200">
              <a:latin typeface="Arial"/>
              <a:cs typeface="Arial"/>
            </a:endParaRPr>
          </a:p>
          <a:p>
            <a:pPr algn="ctr" marL="51435">
              <a:lnSpc>
                <a:spcPct val="100000"/>
              </a:lnSpc>
              <a:spcBef>
                <a:spcPts val="45"/>
              </a:spcBef>
            </a:pPr>
            <a:r>
              <a:rPr dirty="0" sz="1800" spc="-10" i="1">
                <a:solidFill>
                  <a:srgbClr val="622322"/>
                </a:solidFill>
                <a:latin typeface="Arial"/>
                <a:cs typeface="Arial"/>
              </a:rPr>
              <a:t>Virginian </a:t>
            </a:r>
            <a:r>
              <a:rPr dirty="0" sz="1800" spc="-5" i="1">
                <a:solidFill>
                  <a:srgbClr val="622322"/>
                </a:solidFill>
                <a:latin typeface="Arial"/>
                <a:cs typeface="Arial"/>
              </a:rPr>
              <a:t>Pilot Editorial</a:t>
            </a:r>
            <a:r>
              <a:rPr dirty="0" sz="1800" spc="55" i="1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7-17-14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71500" y="1364504"/>
            <a:ext cx="7338030" cy="38886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37435" y="249123"/>
            <a:ext cx="5238750" cy="10020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 indent="1207135">
              <a:lnSpc>
                <a:spcPct val="100000"/>
              </a:lnSpc>
              <a:spcBef>
                <a:spcPts val="105"/>
              </a:spcBef>
            </a:pPr>
            <a:r>
              <a:rPr dirty="0"/>
              <a:t>What’d </a:t>
            </a:r>
            <a:r>
              <a:rPr dirty="0" spc="-5"/>
              <a:t>he </a:t>
            </a:r>
            <a:r>
              <a:rPr dirty="0"/>
              <a:t>say?  </a:t>
            </a:r>
            <a:r>
              <a:rPr dirty="0" spc="-5"/>
              <a:t>(w/apologies </a:t>
            </a:r>
            <a:r>
              <a:rPr dirty="0" spc="-10"/>
              <a:t>to </a:t>
            </a:r>
            <a:r>
              <a:rPr dirty="0" spc="-5"/>
              <a:t>Ray Charles)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13256" y="1392682"/>
            <a:ext cx="7134859" cy="471170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algn="just" marL="12700" marR="12065" indent="213360">
              <a:lnSpc>
                <a:spcPts val="2270"/>
              </a:lnSpc>
              <a:spcBef>
                <a:spcPts val="80"/>
              </a:spcBef>
            </a:pP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He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also </a:t>
            </a:r>
            <a:r>
              <a:rPr dirty="0" sz="1800" spc="35">
                <a:solidFill>
                  <a:srgbClr val="0C0C0C"/>
                </a:solidFill>
                <a:latin typeface="Arial"/>
                <a:cs typeface="Arial"/>
              </a:rPr>
              <a:t>noted </a:t>
            </a:r>
            <a:r>
              <a:rPr dirty="0" sz="1800" spc="50">
                <a:solidFill>
                  <a:srgbClr val="0C0C0C"/>
                </a:solidFill>
                <a:latin typeface="Arial"/>
                <a:cs typeface="Arial"/>
              </a:rPr>
              <a:t>that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Poole's </a:t>
            </a:r>
            <a:r>
              <a:rPr dirty="0" sz="1800" spc="-15">
                <a:solidFill>
                  <a:srgbClr val="0C0C0C"/>
                </a:solidFill>
                <a:latin typeface="Arial"/>
                <a:cs typeface="Arial"/>
              </a:rPr>
              <a:t>cover </a:t>
            </a:r>
            <a:r>
              <a:rPr dirty="0" sz="1800" spc="45">
                <a:solidFill>
                  <a:srgbClr val="0C0C0C"/>
                </a:solidFill>
                <a:latin typeface="Arial"/>
                <a:cs typeface="Arial"/>
              </a:rPr>
              <a:t>letter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was 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not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an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original. </a:t>
            </a:r>
            <a:r>
              <a:rPr dirty="0" sz="1800" spc="60">
                <a:solidFill>
                  <a:srgbClr val="0C0C0C"/>
                </a:solidFill>
                <a:latin typeface="Arial"/>
                <a:cs typeface="Arial"/>
              </a:rPr>
              <a:t>He  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said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it 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was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derived </a:t>
            </a:r>
            <a:r>
              <a:rPr dirty="0" sz="1800" spc="30">
                <a:solidFill>
                  <a:srgbClr val="0C0C0C"/>
                </a:solidFill>
                <a:latin typeface="Arial"/>
                <a:cs typeface="Arial"/>
              </a:rPr>
              <a:t>from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an </a:t>
            </a:r>
            <a:r>
              <a:rPr dirty="0" sz="1800" spc="50">
                <a:solidFill>
                  <a:srgbClr val="0C0C0C"/>
                </a:solidFill>
                <a:latin typeface="Arial"/>
                <a:cs typeface="Arial"/>
              </a:rPr>
              <a:t>Institute</a:t>
            </a:r>
            <a:r>
              <a:rPr dirty="0" sz="1800" spc="39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0C0C0C"/>
                </a:solidFill>
                <a:latin typeface="Arial"/>
                <a:cs typeface="Arial"/>
              </a:rPr>
              <a:t>of </a:t>
            </a:r>
            <a:r>
              <a:rPr dirty="0" sz="1800" spc="40">
                <a:solidFill>
                  <a:srgbClr val="0C0C0C"/>
                </a:solidFill>
                <a:latin typeface="Arial"/>
                <a:cs typeface="Arial"/>
              </a:rPr>
              <a:t>Internal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Auditors' </a:t>
            </a:r>
            <a:r>
              <a:rPr dirty="0" sz="1800" spc="35">
                <a:solidFill>
                  <a:srgbClr val="0C0C0C"/>
                </a:solidFill>
                <a:latin typeface="Arial"/>
                <a:cs typeface="Arial"/>
              </a:rPr>
              <a:t>template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800" spc="35">
                <a:solidFill>
                  <a:srgbClr val="0C0C0C"/>
                </a:solidFill>
                <a:latin typeface="Arial"/>
                <a:cs typeface="Arial"/>
              </a:rPr>
              <a:t>document.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algn="just" marL="12700" marR="5080" indent="200660">
              <a:lnSpc>
                <a:spcPct val="104099"/>
              </a:lnSpc>
            </a:pP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As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Thomas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spoke, </a:t>
            </a:r>
            <a:r>
              <a:rPr dirty="0" sz="1800" spc="-15">
                <a:solidFill>
                  <a:srgbClr val="0C0C0C"/>
                </a:solidFill>
                <a:latin typeface="Arial"/>
                <a:cs typeface="Arial"/>
              </a:rPr>
              <a:t>City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Councilman </a:t>
            </a:r>
            <a:r>
              <a:rPr dirty="0" sz="1800" spc="-30">
                <a:solidFill>
                  <a:srgbClr val="0C0C0C"/>
                </a:solidFill>
                <a:latin typeface="Arial"/>
                <a:cs typeface="Arial"/>
              </a:rPr>
              <a:t>Bill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Moody </a:t>
            </a:r>
            <a:r>
              <a:rPr dirty="0" sz="1800" spc="45">
                <a:solidFill>
                  <a:srgbClr val="0C0C0C"/>
                </a:solidFill>
                <a:latin typeface="Arial"/>
                <a:cs typeface="Arial"/>
              </a:rPr>
              <a:t>interrupted </a:t>
            </a:r>
            <a:r>
              <a:rPr dirty="0" sz="1800" spc="35">
                <a:solidFill>
                  <a:srgbClr val="0C0C0C"/>
                </a:solidFill>
                <a:latin typeface="Arial"/>
                <a:cs typeface="Arial"/>
              </a:rPr>
              <a:t>him. 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"Quite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frankly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-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and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I'm speaking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for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me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- I </a:t>
            </a:r>
            <a:r>
              <a:rPr dirty="0" sz="1800" spc="40">
                <a:solidFill>
                  <a:srgbClr val="FF0000"/>
                </a:solidFill>
                <a:latin typeface="Arial"/>
                <a:cs typeface="Arial"/>
              </a:rPr>
              <a:t>don't think </a:t>
            </a:r>
            <a:r>
              <a:rPr dirty="0" sz="1800" spc="35">
                <a:solidFill>
                  <a:srgbClr val="FF0000"/>
                </a:solidFill>
                <a:latin typeface="Arial"/>
                <a:cs typeface="Arial"/>
              </a:rPr>
              <a:t>it's </a:t>
            </a:r>
            <a:r>
              <a:rPr dirty="0" sz="1800" spc="50">
                <a:solidFill>
                  <a:srgbClr val="FF0000"/>
                </a:solidFill>
                <a:latin typeface="Arial"/>
                <a:cs typeface="Arial"/>
              </a:rPr>
              <a:t>an 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efficient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use </a:t>
            </a:r>
            <a:r>
              <a:rPr dirty="0" sz="1800" spc="-25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dirty="0" sz="1800" spc="-35">
                <a:solidFill>
                  <a:srgbClr val="FF0000"/>
                </a:solidFill>
                <a:latin typeface="Arial"/>
                <a:cs typeface="Arial"/>
              </a:rPr>
              <a:t>our </a:t>
            </a:r>
            <a:r>
              <a:rPr dirty="0" sz="1800" spc="35">
                <a:solidFill>
                  <a:srgbClr val="FF0000"/>
                </a:solidFill>
                <a:latin typeface="Arial"/>
                <a:cs typeface="Arial"/>
              </a:rPr>
              <a:t>time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dirty="0" sz="1800" spc="35">
                <a:solidFill>
                  <a:srgbClr val="FF0000"/>
                </a:solidFill>
                <a:latin typeface="Arial"/>
                <a:cs typeface="Arial"/>
              </a:rPr>
              <a:t>rebut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a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week-old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newspaper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(article),"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he 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said.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"I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think </a:t>
            </a:r>
            <a:r>
              <a:rPr dirty="0" sz="1800" spc="45">
                <a:solidFill>
                  <a:srgbClr val="FF0000"/>
                </a:solidFill>
                <a:latin typeface="Arial"/>
                <a:cs typeface="Arial"/>
              </a:rPr>
              <a:t>there's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a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lot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we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do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need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discuss, but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I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don't </a:t>
            </a:r>
            <a:r>
              <a:rPr dirty="0" sz="1800" spc="40">
                <a:solidFill>
                  <a:srgbClr val="FF0000"/>
                </a:solidFill>
                <a:latin typeface="Arial"/>
                <a:cs typeface="Arial"/>
              </a:rPr>
              <a:t>think 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now's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dirty="0" sz="1800" spc="50">
                <a:solidFill>
                  <a:srgbClr val="FF0000"/>
                </a:solidFill>
                <a:latin typeface="Arial"/>
                <a:cs typeface="Arial"/>
              </a:rPr>
              <a:t>time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do</a:t>
            </a:r>
            <a:r>
              <a:rPr dirty="0" sz="1800" spc="-6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it”.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>
              <a:latin typeface="Times New Roman"/>
              <a:cs typeface="Times New Roman"/>
            </a:endParaRPr>
          </a:p>
          <a:p>
            <a:pPr algn="just" marL="19685" marR="9525" indent="196215">
              <a:lnSpc>
                <a:spcPct val="104200"/>
              </a:lnSpc>
            </a:pPr>
            <a:r>
              <a:rPr dirty="0" sz="1800" spc="-35">
                <a:solidFill>
                  <a:srgbClr val="FF0000"/>
                </a:solidFill>
                <a:latin typeface="Arial"/>
                <a:cs typeface="Arial"/>
              </a:rPr>
              <a:t>Two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other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council </a:t>
            </a:r>
            <a:r>
              <a:rPr dirty="0" sz="1800" spc="45">
                <a:solidFill>
                  <a:srgbClr val="FF0000"/>
                </a:solidFill>
                <a:latin typeface="Arial"/>
                <a:cs typeface="Arial"/>
              </a:rPr>
              <a:t>members,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however,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encouraged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Thomas to 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finish his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presentation, 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during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which 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he also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revealed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the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risk  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assessment </a:t>
            </a:r>
            <a:r>
              <a:rPr dirty="0" sz="1800" spc="40">
                <a:solidFill>
                  <a:srgbClr val="0C0C0C"/>
                </a:solidFill>
                <a:latin typeface="Arial"/>
                <a:cs typeface="Arial"/>
              </a:rPr>
              <a:t>that </a:t>
            </a:r>
            <a:r>
              <a:rPr dirty="0" sz="1800" spc="30">
                <a:solidFill>
                  <a:srgbClr val="0C0C0C"/>
                </a:solidFill>
                <a:latin typeface="Arial"/>
                <a:cs typeface="Arial"/>
              </a:rPr>
              <a:t>he 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created </a:t>
            </a:r>
            <a:r>
              <a:rPr dirty="0" sz="1800" spc="30">
                <a:solidFill>
                  <a:srgbClr val="0C0C0C"/>
                </a:solidFill>
                <a:latin typeface="Arial"/>
                <a:cs typeface="Arial"/>
              </a:rPr>
              <a:t>to 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decide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which </a:t>
            </a:r>
            <a:r>
              <a:rPr dirty="0" sz="1800" spc="30">
                <a:solidFill>
                  <a:srgbClr val="0C0C0C"/>
                </a:solidFill>
                <a:latin typeface="Arial"/>
                <a:cs typeface="Arial"/>
              </a:rPr>
              <a:t>audits to</a:t>
            </a:r>
            <a:r>
              <a:rPr dirty="0" sz="1800" spc="19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35">
                <a:solidFill>
                  <a:srgbClr val="0C0C0C"/>
                </a:solidFill>
                <a:latin typeface="Arial"/>
                <a:cs typeface="Arial"/>
              </a:rPr>
              <a:t>do.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50">
              <a:latin typeface="Times New Roman"/>
              <a:cs typeface="Times New Roman"/>
            </a:endParaRPr>
          </a:p>
          <a:p>
            <a:pPr algn="ctr" marR="237490">
              <a:lnSpc>
                <a:spcPct val="100000"/>
              </a:lnSpc>
            </a:pP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What </a:t>
            </a:r>
            <a:r>
              <a:rPr dirty="0" sz="2400" spc="-10">
                <a:solidFill>
                  <a:srgbClr val="622322"/>
                </a:solidFill>
                <a:latin typeface="Arial"/>
                <a:cs typeface="Arial"/>
              </a:rPr>
              <a:t>did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the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Council Members </a:t>
            </a:r>
            <a:r>
              <a:rPr dirty="0" u="heavy" sz="2400" spc="-5">
                <a:solidFill>
                  <a:srgbClr val="622322"/>
                </a:solidFill>
                <a:uFill>
                  <a:solidFill>
                    <a:srgbClr val="622322"/>
                  </a:solidFill>
                </a:uFill>
                <a:latin typeface="Arial"/>
                <a:cs typeface="Arial"/>
              </a:rPr>
              <a:t>actually</a:t>
            </a:r>
            <a:r>
              <a:rPr dirty="0" sz="2400" spc="80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say?</a:t>
            </a:r>
            <a:endParaRPr sz="2400">
              <a:latin typeface="Arial"/>
              <a:cs typeface="Arial"/>
            </a:endParaRPr>
          </a:p>
          <a:p>
            <a:pPr algn="ctr" marR="173990">
              <a:lnSpc>
                <a:spcPct val="100000"/>
              </a:lnSpc>
              <a:spcBef>
                <a:spcPts val="15"/>
              </a:spcBef>
            </a:pPr>
            <a:r>
              <a:rPr dirty="0" sz="1800" spc="-10" i="1">
                <a:solidFill>
                  <a:srgbClr val="622322"/>
                </a:solidFill>
                <a:latin typeface="Arial"/>
                <a:cs typeface="Arial"/>
              </a:rPr>
              <a:t>Virginian </a:t>
            </a:r>
            <a:r>
              <a:rPr dirty="0" sz="1800" spc="-5" i="1">
                <a:solidFill>
                  <a:srgbClr val="622322"/>
                </a:solidFill>
                <a:latin typeface="Arial"/>
                <a:cs typeface="Arial"/>
              </a:rPr>
              <a:t>Pilot</a:t>
            </a:r>
            <a:r>
              <a:rPr dirty="0" sz="1800" spc="30" i="1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7-17-14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467600" y="443483"/>
            <a:ext cx="609600" cy="609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409180" y="1057401"/>
            <a:ext cx="596900" cy="2209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91440">
              <a:lnSpc>
                <a:spcPct val="106700"/>
              </a:lnSpc>
              <a:spcBef>
                <a:spcPts val="100"/>
              </a:spcBef>
            </a:pPr>
            <a:r>
              <a:rPr dirty="0" sz="600" spc="-5">
                <a:latin typeface="Calibri"/>
                <a:cs typeface="Calibri"/>
              </a:rPr>
              <a:t>What’d </a:t>
            </a:r>
            <a:r>
              <a:rPr dirty="0" sz="600">
                <a:latin typeface="Calibri"/>
                <a:cs typeface="Calibri"/>
              </a:rPr>
              <a:t>I </a:t>
            </a:r>
            <a:r>
              <a:rPr dirty="0" sz="600" spc="-5">
                <a:latin typeface="Calibri"/>
                <a:cs typeface="Calibri"/>
              </a:rPr>
              <a:t>Say  </a:t>
            </a:r>
            <a:r>
              <a:rPr dirty="0" sz="600">
                <a:latin typeface="Calibri"/>
                <a:cs typeface="Calibri"/>
              </a:rPr>
              <a:t>Ray </a:t>
            </a:r>
            <a:r>
              <a:rPr dirty="0" sz="600" spc="-5">
                <a:latin typeface="Calibri"/>
                <a:cs typeface="Calibri"/>
              </a:rPr>
              <a:t>Charles </a:t>
            </a:r>
            <a:r>
              <a:rPr dirty="0" sz="600">
                <a:latin typeface="Calibri"/>
                <a:cs typeface="Calibri"/>
              </a:rPr>
              <a:t>-</a:t>
            </a:r>
            <a:r>
              <a:rPr dirty="0" sz="600" spc="-55">
                <a:latin typeface="Calibri"/>
                <a:cs typeface="Calibri"/>
              </a:rPr>
              <a:t> </a:t>
            </a:r>
            <a:r>
              <a:rPr dirty="0" sz="600" spc="-5">
                <a:latin typeface="Calibri"/>
                <a:cs typeface="Calibri"/>
              </a:rPr>
              <a:t>1959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333500" y="1058067"/>
            <a:ext cx="6079083" cy="30566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968754" y="1170178"/>
            <a:ext cx="5255260" cy="2609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0495">
              <a:lnSpc>
                <a:spcPct val="100000"/>
              </a:lnSpc>
              <a:spcBef>
                <a:spcPts val="100"/>
              </a:spcBef>
            </a:pPr>
            <a:r>
              <a:rPr dirty="0" u="heavy" sz="1800" spc="-10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5"/>
              </a:rPr>
              <a:t>https://www.youtube.com/watch?v=j5BdJ_IUzNk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algn="just" marL="15240" marR="5080" indent="-3175">
              <a:lnSpc>
                <a:spcPct val="102000"/>
              </a:lnSpc>
              <a:spcBef>
                <a:spcPts val="1165"/>
              </a:spcBef>
            </a:pPr>
            <a:r>
              <a:rPr dirty="0" sz="1800" spc="5">
                <a:solidFill>
                  <a:srgbClr val="121212"/>
                </a:solidFill>
                <a:latin typeface="Arial"/>
                <a:cs typeface="Arial"/>
              </a:rPr>
              <a:t>“I respect </a:t>
            </a:r>
            <a:r>
              <a:rPr dirty="0" sz="1800" spc="-5">
                <a:solidFill>
                  <a:srgbClr val="121212"/>
                </a:solidFill>
                <a:latin typeface="Arial"/>
                <a:cs typeface="Arial"/>
              </a:rPr>
              <a:t>what </a:t>
            </a:r>
            <a:r>
              <a:rPr dirty="0" sz="1800" spc="5">
                <a:solidFill>
                  <a:srgbClr val="121212"/>
                </a:solidFill>
                <a:latin typeface="Arial"/>
                <a:cs typeface="Arial"/>
              </a:rPr>
              <a:t>Councilman Moody </a:t>
            </a:r>
            <a:r>
              <a:rPr dirty="0" sz="1800">
                <a:solidFill>
                  <a:srgbClr val="121212"/>
                </a:solidFill>
                <a:latin typeface="Arial"/>
                <a:cs typeface="Arial"/>
              </a:rPr>
              <a:t>is saying but I  think </a:t>
            </a:r>
            <a:r>
              <a:rPr dirty="0" sz="1800" spc="-5">
                <a:solidFill>
                  <a:srgbClr val="121212"/>
                </a:solidFill>
                <a:latin typeface="Arial"/>
                <a:cs typeface="Arial"/>
              </a:rPr>
              <a:t>it’s a </a:t>
            </a:r>
            <a:r>
              <a:rPr dirty="0" sz="1800">
                <a:solidFill>
                  <a:srgbClr val="121212"/>
                </a:solidFill>
                <a:latin typeface="Arial"/>
                <a:cs typeface="Arial"/>
              </a:rPr>
              <a:t>good idea </a:t>
            </a:r>
            <a:r>
              <a:rPr dirty="0" sz="1800" spc="5">
                <a:solidFill>
                  <a:srgbClr val="121212"/>
                </a:solidFill>
                <a:latin typeface="Arial"/>
                <a:cs typeface="Arial"/>
              </a:rPr>
              <a:t>to board </a:t>
            </a:r>
            <a:r>
              <a:rPr dirty="0" sz="1800">
                <a:solidFill>
                  <a:srgbClr val="121212"/>
                </a:solidFill>
                <a:latin typeface="Arial"/>
                <a:cs typeface="Arial"/>
              </a:rPr>
              <a:t>it up – </a:t>
            </a:r>
            <a:r>
              <a:rPr dirty="0" sz="1800" spc="5">
                <a:solidFill>
                  <a:srgbClr val="121212"/>
                </a:solidFill>
                <a:latin typeface="Arial"/>
                <a:cs typeface="Arial"/>
              </a:rPr>
              <a:t>since </a:t>
            </a:r>
            <a:r>
              <a:rPr dirty="0" sz="1800" spc="-5">
                <a:solidFill>
                  <a:srgbClr val="121212"/>
                </a:solidFill>
                <a:latin typeface="Arial"/>
                <a:cs typeface="Arial"/>
              </a:rPr>
              <a:t>it’s  </a:t>
            </a:r>
            <a:r>
              <a:rPr dirty="0" sz="1800">
                <a:solidFill>
                  <a:srgbClr val="121212"/>
                </a:solidFill>
                <a:latin typeface="Arial"/>
                <a:cs typeface="Arial"/>
              </a:rPr>
              <a:t>going </a:t>
            </a:r>
            <a:r>
              <a:rPr dirty="0" sz="1800" spc="5">
                <a:solidFill>
                  <a:srgbClr val="121212"/>
                </a:solidFill>
                <a:latin typeface="Arial"/>
                <a:cs typeface="Arial"/>
              </a:rPr>
              <a:t>to </a:t>
            </a:r>
            <a:r>
              <a:rPr dirty="0" sz="1800">
                <a:solidFill>
                  <a:srgbClr val="121212"/>
                </a:solidFill>
                <a:latin typeface="Arial"/>
                <a:cs typeface="Arial"/>
              </a:rPr>
              <a:t>be written up </a:t>
            </a:r>
            <a:r>
              <a:rPr dirty="0" sz="1800" spc="5">
                <a:solidFill>
                  <a:srgbClr val="121212"/>
                </a:solidFill>
                <a:latin typeface="Arial"/>
                <a:cs typeface="Arial"/>
              </a:rPr>
              <a:t>from </a:t>
            </a:r>
            <a:r>
              <a:rPr dirty="0" sz="1800" spc="-5">
                <a:solidFill>
                  <a:srgbClr val="121212"/>
                </a:solidFill>
                <a:latin typeface="Arial"/>
                <a:cs typeface="Arial"/>
              </a:rPr>
              <a:t>a </a:t>
            </a:r>
            <a:r>
              <a:rPr dirty="0" sz="1800">
                <a:solidFill>
                  <a:srgbClr val="121212"/>
                </a:solidFill>
                <a:latin typeface="Arial"/>
                <a:cs typeface="Arial"/>
              </a:rPr>
              <a:t>different </a:t>
            </a:r>
            <a:r>
              <a:rPr dirty="0" sz="1800" spc="5">
                <a:solidFill>
                  <a:srgbClr val="121212"/>
                </a:solidFill>
                <a:latin typeface="Arial"/>
                <a:cs typeface="Arial"/>
              </a:rPr>
              <a:t>perspective,  </a:t>
            </a:r>
            <a:r>
              <a:rPr dirty="0" sz="1800">
                <a:solidFill>
                  <a:srgbClr val="121212"/>
                </a:solidFill>
                <a:latin typeface="Arial"/>
                <a:cs typeface="Arial"/>
              </a:rPr>
              <a:t>it needs </a:t>
            </a:r>
            <a:r>
              <a:rPr dirty="0" sz="1800" spc="5">
                <a:solidFill>
                  <a:srgbClr val="121212"/>
                </a:solidFill>
                <a:latin typeface="Arial"/>
                <a:cs typeface="Arial"/>
              </a:rPr>
              <a:t>to </a:t>
            </a:r>
            <a:r>
              <a:rPr dirty="0" sz="1800">
                <a:solidFill>
                  <a:srgbClr val="121212"/>
                </a:solidFill>
                <a:latin typeface="Arial"/>
                <a:cs typeface="Arial"/>
              </a:rPr>
              <a:t>be </a:t>
            </a:r>
            <a:r>
              <a:rPr dirty="0" u="heavy" sz="1800" spc="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corrected </a:t>
            </a:r>
            <a:r>
              <a:rPr dirty="0" sz="1800">
                <a:solidFill>
                  <a:srgbClr val="121212"/>
                </a:solidFill>
                <a:latin typeface="Arial"/>
                <a:cs typeface="Arial"/>
              </a:rPr>
              <a:t>so </a:t>
            </a:r>
            <a:r>
              <a:rPr dirty="0" sz="1800" spc="5">
                <a:solidFill>
                  <a:srgbClr val="121212"/>
                </a:solidFill>
                <a:latin typeface="Arial"/>
                <a:cs typeface="Arial"/>
              </a:rPr>
              <a:t>that </a:t>
            </a:r>
            <a:r>
              <a:rPr dirty="0" sz="1800">
                <a:solidFill>
                  <a:srgbClr val="121212"/>
                </a:solidFill>
                <a:latin typeface="Arial"/>
                <a:cs typeface="Arial"/>
              </a:rPr>
              <a:t>all watching will  know the right</a:t>
            </a:r>
            <a:r>
              <a:rPr dirty="0" sz="1800" spc="60">
                <a:solidFill>
                  <a:srgbClr val="121212"/>
                </a:solidFill>
                <a:latin typeface="Arial"/>
                <a:cs typeface="Arial"/>
              </a:rPr>
              <a:t> </a:t>
            </a:r>
            <a:r>
              <a:rPr dirty="0" sz="1800" spc="-30">
                <a:solidFill>
                  <a:srgbClr val="121212"/>
                </a:solidFill>
                <a:latin typeface="Arial"/>
                <a:cs typeface="Arial"/>
              </a:rPr>
              <a:t>way.”</a:t>
            </a:r>
            <a:endParaRPr sz="1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1545"/>
              </a:spcBef>
            </a:pPr>
            <a:r>
              <a:rPr dirty="0" sz="1800">
                <a:solidFill>
                  <a:srgbClr val="121212"/>
                </a:solidFill>
                <a:latin typeface="Arial"/>
                <a:cs typeface="Arial"/>
              </a:rPr>
              <a:t>Council </a:t>
            </a:r>
            <a:r>
              <a:rPr dirty="0" sz="1800" spc="5">
                <a:solidFill>
                  <a:srgbClr val="121212"/>
                </a:solidFill>
                <a:latin typeface="Arial"/>
                <a:cs typeface="Arial"/>
              </a:rPr>
              <a:t>Member Curtis </a:t>
            </a:r>
            <a:r>
              <a:rPr dirty="0" sz="1800">
                <a:solidFill>
                  <a:srgbClr val="121212"/>
                </a:solidFill>
                <a:latin typeface="Arial"/>
                <a:cs typeface="Arial"/>
              </a:rPr>
              <a:t>Edmonds ,</a:t>
            </a:r>
            <a:r>
              <a:rPr dirty="0" sz="1800" spc="120">
                <a:solidFill>
                  <a:srgbClr val="121212"/>
                </a:solidFill>
                <a:latin typeface="Arial"/>
                <a:cs typeface="Arial"/>
              </a:rPr>
              <a:t> </a:t>
            </a:r>
            <a:r>
              <a:rPr dirty="0" sz="1800" spc="5">
                <a:solidFill>
                  <a:srgbClr val="121212"/>
                </a:solidFill>
                <a:latin typeface="Arial"/>
                <a:cs typeface="Arial"/>
              </a:rPr>
              <a:t>7-21-14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11755" y="249123"/>
            <a:ext cx="454977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What he </a:t>
            </a:r>
            <a:r>
              <a:rPr dirty="0" u="heavy" spc="-30">
                <a:uFill>
                  <a:solidFill>
                    <a:srgbClr val="7B4A3A"/>
                  </a:solidFill>
                </a:uFill>
              </a:rPr>
              <a:t>ACTUALLY</a:t>
            </a:r>
            <a:r>
              <a:rPr dirty="0" spc="-320"/>
              <a:t> </a:t>
            </a:r>
            <a:r>
              <a:rPr dirty="0"/>
              <a:t>said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38097" y="4513326"/>
            <a:ext cx="6029960" cy="6673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400" spc="-15">
                <a:solidFill>
                  <a:srgbClr val="622322"/>
                </a:solidFill>
                <a:latin typeface="Arial"/>
                <a:cs typeface="Arial"/>
              </a:rPr>
              <a:t>Wonder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why they </a:t>
            </a:r>
            <a:r>
              <a:rPr dirty="0" sz="2400" spc="-10">
                <a:solidFill>
                  <a:srgbClr val="622322"/>
                </a:solidFill>
                <a:latin typeface="Arial"/>
                <a:cs typeface="Arial"/>
              </a:rPr>
              <a:t>didn’t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quote </a:t>
            </a:r>
            <a:r>
              <a:rPr dirty="0" u="heavy" sz="2400" spc="-5">
                <a:solidFill>
                  <a:srgbClr val="622322"/>
                </a:solidFill>
                <a:uFill>
                  <a:solidFill>
                    <a:srgbClr val="622322"/>
                  </a:solidFill>
                </a:uFill>
                <a:latin typeface="Arial"/>
                <a:cs typeface="Arial"/>
              </a:rPr>
              <a:t>THIS</a:t>
            </a:r>
            <a:r>
              <a:rPr dirty="0" sz="2400" spc="45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directly?</a:t>
            </a:r>
            <a:endParaRPr sz="2400">
              <a:latin typeface="Arial"/>
              <a:cs typeface="Arial"/>
            </a:endParaRPr>
          </a:p>
          <a:p>
            <a:pPr algn="ctr" marL="65405">
              <a:lnSpc>
                <a:spcPct val="100000"/>
              </a:lnSpc>
              <a:spcBef>
                <a:spcPts val="10"/>
              </a:spcBef>
            </a:pP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Portsmouth </a:t>
            </a:r>
            <a:r>
              <a:rPr dirty="0" sz="1800">
                <a:solidFill>
                  <a:srgbClr val="622322"/>
                </a:solidFill>
                <a:latin typeface="Arial"/>
                <a:cs typeface="Arial"/>
              </a:rPr>
              <a:t>City 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Council </a:t>
            </a:r>
            <a:r>
              <a:rPr dirty="0" sz="1800" spc="-10">
                <a:solidFill>
                  <a:srgbClr val="622322"/>
                </a:solidFill>
                <a:latin typeface="Arial"/>
                <a:cs typeface="Arial"/>
              </a:rPr>
              <a:t>Work 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session</a:t>
            </a:r>
            <a:r>
              <a:rPr dirty="0" sz="1800" spc="25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7-21-14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16518" y="6506971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D28E27"/>
                </a:solidFill>
                <a:latin typeface="Arial"/>
                <a:cs typeface="Arial"/>
              </a:rPr>
              <a:t>21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46403" y="723101"/>
            <a:ext cx="6876166" cy="53804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93444" y="98247"/>
            <a:ext cx="7017384" cy="497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100" spc="-5"/>
              <a:t>When the Jury </a:t>
            </a:r>
            <a:r>
              <a:rPr dirty="0" sz="3100" spc="-20"/>
              <a:t>Award </a:t>
            </a:r>
            <a:r>
              <a:rPr dirty="0" sz="3100" spc="-10"/>
              <a:t>was</a:t>
            </a:r>
            <a:r>
              <a:rPr dirty="0" sz="3100" spc="-105"/>
              <a:t> </a:t>
            </a:r>
            <a:r>
              <a:rPr dirty="0" sz="3100" spc="-10"/>
              <a:t>announced…</a:t>
            </a:r>
            <a:endParaRPr sz="3100"/>
          </a:p>
        </p:txBody>
      </p:sp>
      <p:sp>
        <p:nvSpPr>
          <p:cNvPr id="7" name="object 7"/>
          <p:cNvSpPr txBox="1"/>
          <p:nvPr/>
        </p:nvSpPr>
        <p:spPr>
          <a:xfrm>
            <a:off x="1679194" y="665226"/>
            <a:ext cx="5802630" cy="118618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700" marR="5080" indent="-137160">
              <a:lnSpc>
                <a:spcPct val="100299"/>
              </a:lnSpc>
              <a:spcBef>
                <a:spcPts val="90"/>
              </a:spcBef>
              <a:tabLst>
                <a:tab pos="2812415" algn="l"/>
              </a:tabLst>
            </a:pPr>
            <a:r>
              <a:rPr dirty="0" sz="2900" spc="90" b="1">
                <a:solidFill>
                  <a:srgbClr val="151515"/>
                </a:solidFill>
                <a:latin typeface="Times New Roman"/>
                <a:cs typeface="Times New Roman"/>
              </a:rPr>
              <a:t>Portsmouth</a:t>
            </a:r>
            <a:r>
              <a:rPr dirty="0" sz="2900" spc="215" b="1">
                <a:solidFill>
                  <a:srgbClr val="151515"/>
                </a:solidFill>
                <a:latin typeface="Times New Roman"/>
                <a:cs typeface="Times New Roman"/>
              </a:rPr>
              <a:t> </a:t>
            </a:r>
            <a:r>
              <a:rPr dirty="0" sz="2900" spc="155" b="1">
                <a:solidFill>
                  <a:srgbClr val="151515"/>
                </a:solidFill>
                <a:latin typeface="Times New Roman"/>
                <a:cs typeface="Times New Roman"/>
              </a:rPr>
              <a:t>vice	</a:t>
            </a:r>
            <a:r>
              <a:rPr dirty="0" sz="2900" spc="105" b="1">
                <a:solidFill>
                  <a:srgbClr val="151515"/>
                </a:solidFill>
                <a:latin typeface="Times New Roman"/>
                <a:cs typeface="Times New Roman"/>
              </a:rPr>
              <a:t>mayor </a:t>
            </a:r>
            <a:r>
              <a:rPr dirty="0" sz="2900" spc="90" b="1">
                <a:solidFill>
                  <a:srgbClr val="151515"/>
                </a:solidFill>
                <a:latin typeface="Times New Roman"/>
                <a:cs typeface="Times New Roman"/>
              </a:rPr>
              <a:t>must </a:t>
            </a:r>
            <a:r>
              <a:rPr dirty="0" sz="2900" spc="80" b="1">
                <a:solidFill>
                  <a:srgbClr val="151515"/>
                </a:solidFill>
                <a:latin typeface="Times New Roman"/>
                <a:cs typeface="Times New Roman"/>
              </a:rPr>
              <a:t>pay  </a:t>
            </a:r>
            <a:r>
              <a:rPr dirty="0" sz="2900" spc="140" b="1">
                <a:solidFill>
                  <a:srgbClr val="151515"/>
                </a:solidFill>
                <a:latin typeface="Times New Roman"/>
                <a:cs typeface="Times New Roman"/>
              </a:rPr>
              <a:t>ex-city </a:t>
            </a:r>
            <a:r>
              <a:rPr dirty="0" sz="2900" spc="190" b="1">
                <a:solidFill>
                  <a:srgbClr val="151515"/>
                </a:solidFill>
                <a:latin typeface="Times New Roman"/>
                <a:cs typeface="Times New Roman"/>
              </a:rPr>
              <a:t>auditor </a:t>
            </a:r>
            <a:r>
              <a:rPr dirty="0" sz="2900" spc="95" b="1">
                <a:solidFill>
                  <a:srgbClr val="151515"/>
                </a:solidFill>
                <a:latin typeface="Times New Roman"/>
                <a:cs typeface="Times New Roman"/>
              </a:rPr>
              <a:t>$775K, </a:t>
            </a:r>
            <a:r>
              <a:rPr dirty="0" sz="2900" spc="140" b="1">
                <a:solidFill>
                  <a:srgbClr val="151515"/>
                </a:solidFill>
                <a:latin typeface="Times New Roman"/>
                <a:cs typeface="Times New Roman"/>
              </a:rPr>
              <a:t>jury</a:t>
            </a:r>
            <a:r>
              <a:rPr dirty="0" sz="2900" spc="20" b="1">
                <a:solidFill>
                  <a:srgbClr val="151515"/>
                </a:solidFill>
                <a:latin typeface="Times New Roman"/>
                <a:cs typeface="Times New Roman"/>
              </a:rPr>
              <a:t> </a:t>
            </a:r>
            <a:r>
              <a:rPr dirty="0" sz="2900" spc="185" b="1">
                <a:solidFill>
                  <a:srgbClr val="151515"/>
                </a:solidFill>
                <a:latin typeface="Times New Roman"/>
                <a:cs typeface="Times New Roman"/>
              </a:rPr>
              <a:t>rules</a:t>
            </a:r>
            <a:endParaRPr sz="2900">
              <a:latin typeface="Times New Roman"/>
              <a:cs typeface="Times New Roman"/>
            </a:endParaRPr>
          </a:p>
          <a:p>
            <a:pPr algn="ctr" marL="37465">
              <a:lnSpc>
                <a:spcPct val="100000"/>
              </a:lnSpc>
            </a:pPr>
            <a:r>
              <a:rPr dirty="0" sz="1800" spc="45">
                <a:solidFill>
                  <a:srgbClr val="0C0C0C"/>
                </a:solidFill>
                <a:latin typeface="Arial"/>
                <a:cs typeface="Arial"/>
              </a:rPr>
              <a:t>Thomas </a:t>
            </a:r>
            <a:r>
              <a:rPr dirty="0" sz="1800" spc="30">
                <a:solidFill>
                  <a:srgbClr val="0C0C0C"/>
                </a:solidFill>
                <a:latin typeface="Arial"/>
                <a:cs typeface="Arial"/>
              </a:rPr>
              <a:t>was </a:t>
            </a:r>
            <a:r>
              <a:rPr dirty="0" sz="1800" spc="40">
                <a:solidFill>
                  <a:srgbClr val="0C0C0C"/>
                </a:solidFill>
                <a:latin typeface="Arial"/>
                <a:cs typeface="Arial"/>
              </a:rPr>
              <a:t>hired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in</a:t>
            </a:r>
            <a:r>
              <a:rPr dirty="0" sz="1800" spc="-21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April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47186" y="1823318"/>
            <a:ext cx="1837689" cy="621030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85"/>
              </a:spcBef>
              <a:tabLst>
                <a:tab pos="842644" algn="l"/>
                <a:tab pos="1461770" algn="l"/>
              </a:tabLst>
            </a:pPr>
            <a:r>
              <a:rPr dirty="0" sz="1800" spc="150">
                <a:solidFill>
                  <a:srgbClr val="0C0C0C"/>
                </a:solidFill>
                <a:latin typeface="Arial"/>
                <a:cs typeface="Arial"/>
              </a:rPr>
              <a:t>201</a:t>
            </a:r>
            <a:r>
              <a:rPr dirty="0" sz="1800" spc="145">
                <a:solidFill>
                  <a:srgbClr val="0C0C0C"/>
                </a:solidFill>
                <a:latin typeface="Arial"/>
                <a:cs typeface="Arial"/>
              </a:rPr>
              <a:t>3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,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	</a:t>
            </a:r>
            <a:r>
              <a:rPr dirty="0" sz="1800" spc="195">
                <a:solidFill>
                  <a:srgbClr val="0C0C0C"/>
                </a:solidFill>
                <a:latin typeface="Arial"/>
                <a:cs typeface="Arial"/>
              </a:rPr>
              <a:t>an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d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	</a:t>
            </a:r>
            <a:r>
              <a:rPr dirty="0" sz="1800" spc="180">
                <a:solidFill>
                  <a:srgbClr val="0C0C0C"/>
                </a:solidFill>
                <a:latin typeface="Arial"/>
                <a:cs typeface="Arial"/>
              </a:rPr>
              <a:t>t</a:t>
            </a:r>
            <a:r>
              <a:rPr dirty="0" sz="1800" spc="170">
                <a:solidFill>
                  <a:srgbClr val="0C0C0C"/>
                </a:solidFill>
                <a:latin typeface="Arial"/>
                <a:cs typeface="Arial"/>
              </a:rPr>
              <a:t>h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  <a:tabLst>
                <a:tab pos="1193165" algn="l"/>
              </a:tabLst>
            </a:pPr>
            <a:r>
              <a:rPr dirty="0" sz="1800" spc="50">
                <a:solidFill>
                  <a:srgbClr val="0C0C0C"/>
                </a:solidFill>
                <a:latin typeface="Arial"/>
                <a:cs typeface="Arial"/>
              </a:rPr>
              <a:t>three	</a:t>
            </a:r>
            <a:r>
              <a:rPr dirty="0" sz="1800" spc="40">
                <a:solidFill>
                  <a:srgbClr val="0C0C0C"/>
                </a:solidFill>
                <a:latin typeface="Arial"/>
                <a:cs typeface="Arial"/>
              </a:rPr>
              <a:t>years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43880" y="1823318"/>
            <a:ext cx="927100" cy="621030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following</a:t>
            </a:r>
            <a:endParaRPr sz="1800">
              <a:latin typeface="Arial"/>
              <a:cs typeface="Arial"/>
            </a:endParaRPr>
          </a:p>
          <a:p>
            <a:pPr marL="407034">
              <a:lnSpc>
                <a:spcPct val="100000"/>
              </a:lnSpc>
              <a:spcBef>
                <a:spcPts val="180"/>
              </a:spcBef>
            </a:pP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were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47186" y="2417191"/>
            <a:ext cx="2099945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  <a:tabLst>
                <a:tab pos="1135380" algn="l"/>
                <a:tab pos="1542415" algn="l"/>
                <a:tab pos="1665605" algn="l"/>
              </a:tabLst>
            </a:pPr>
            <a:r>
              <a:rPr dirty="0" sz="1800" spc="70">
                <a:solidFill>
                  <a:srgbClr val="0C0C0C"/>
                </a:solidFill>
                <a:latin typeface="Arial"/>
                <a:cs typeface="Arial"/>
              </a:rPr>
              <a:t>t</a:t>
            </a:r>
            <a:r>
              <a:rPr dirty="0" sz="1800" spc="55">
                <a:solidFill>
                  <a:srgbClr val="0C0C0C"/>
                </a:solidFill>
                <a:latin typeface="Arial"/>
                <a:cs typeface="Arial"/>
              </a:rPr>
              <a:t>u</a:t>
            </a:r>
            <a:r>
              <a:rPr dirty="0" sz="1800" spc="70">
                <a:solidFill>
                  <a:srgbClr val="0C0C0C"/>
                </a:solidFill>
                <a:latin typeface="Arial"/>
                <a:cs typeface="Arial"/>
              </a:rPr>
              <a:t>m</a:t>
            </a:r>
            <a:r>
              <a:rPr dirty="0" sz="1800" spc="70">
                <a:solidFill>
                  <a:srgbClr val="0C0C0C"/>
                </a:solidFill>
                <a:latin typeface="Arial"/>
                <a:cs typeface="Arial"/>
              </a:rPr>
              <a:t>u</a:t>
            </a:r>
            <a:r>
              <a:rPr dirty="0" sz="1800" spc="60">
                <a:solidFill>
                  <a:srgbClr val="0C0C0C"/>
                </a:solidFill>
                <a:latin typeface="Arial"/>
                <a:cs typeface="Arial"/>
              </a:rPr>
              <a:t>l</a:t>
            </a:r>
            <a:r>
              <a:rPr dirty="0" sz="1800" spc="70">
                <a:solidFill>
                  <a:srgbClr val="0C0C0C"/>
                </a:solidFill>
                <a:latin typeface="Arial"/>
                <a:cs typeface="Arial"/>
              </a:rPr>
              <a:t>t</a:t>
            </a:r>
            <a:r>
              <a:rPr dirty="0" sz="1800" spc="70">
                <a:solidFill>
                  <a:srgbClr val="0C0C0C"/>
                </a:solidFill>
                <a:latin typeface="Arial"/>
                <a:cs typeface="Arial"/>
              </a:rPr>
              <a:t>uo</a:t>
            </a:r>
            <a:r>
              <a:rPr dirty="0" sz="1800" spc="55">
                <a:solidFill>
                  <a:srgbClr val="0C0C0C"/>
                </a:solidFill>
                <a:latin typeface="Arial"/>
                <a:cs typeface="Arial"/>
              </a:rPr>
              <a:t>u</a:t>
            </a:r>
            <a:r>
              <a:rPr dirty="0" sz="1800" spc="90">
                <a:solidFill>
                  <a:srgbClr val="0C0C0C"/>
                </a:solidFill>
                <a:latin typeface="Arial"/>
                <a:cs typeface="Arial"/>
              </a:rPr>
              <a:t>s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.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		</a:t>
            </a:r>
            <a:r>
              <a:rPr dirty="0" sz="1800" spc="95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z="1800" spc="7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e  </a:t>
            </a:r>
            <a:r>
              <a:rPr dirty="0" sz="1800" spc="55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1800" spc="45">
                <a:solidFill>
                  <a:srgbClr val="FF0000"/>
                </a:solidFill>
                <a:latin typeface="Arial"/>
                <a:cs typeface="Arial"/>
              </a:rPr>
              <a:t>epo</a:t>
            </a:r>
            <a:r>
              <a:rPr dirty="0" sz="1800" spc="55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1800" spc="6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z="1800" spc="45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1800" spc="5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1800" spc="125">
                <a:solidFill>
                  <a:srgbClr val="FF0000"/>
                </a:solidFill>
                <a:latin typeface="Arial"/>
                <a:cs typeface="Arial"/>
              </a:rPr>
              <a:t>J</a:t>
            </a:r>
            <a:r>
              <a:rPr dirty="0" sz="1800" spc="120">
                <a:solidFill>
                  <a:srgbClr val="FF0000"/>
                </a:solidFill>
                <a:latin typeface="Arial"/>
                <a:cs typeface="Arial"/>
              </a:rPr>
              <a:t>un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51728" y="2417191"/>
            <a:ext cx="622935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44780">
              <a:lnSpc>
                <a:spcPct val="108300"/>
              </a:lnSpc>
              <a:spcBef>
                <a:spcPts val="100"/>
              </a:spcBef>
            </a:pP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il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t  </a:t>
            </a:r>
            <a:r>
              <a:rPr dirty="0" sz="1800" spc="130">
                <a:solidFill>
                  <a:srgbClr val="FF0000"/>
                </a:solidFill>
                <a:latin typeface="Arial"/>
                <a:cs typeface="Arial"/>
              </a:rPr>
              <a:t>2014</a:t>
            </a:r>
            <a:r>
              <a:rPr dirty="0" sz="1800" spc="-330">
                <a:solidFill>
                  <a:srgbClr val="FF0000"/>
                </a:solidFill>
                <a:latin typeface="Arial"/>
                <a:cs typeface="Arial"/>
              </a:rPr>
              <a:t> 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47186" y="3011883"/>
            <a:ext cx="2927985" cy="20980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08000"/>
              </a:lnSpc>
              <a:spcBef>
                <a:spcPts val="90"/>
              </a:spcBef>
            </a:pPr>
            <a:r>
              <a:rPr dirty="0" sz="1800" spc="65">
                <a:solidFill>
                  <a:srgbClr val="FF0000"/>
                </a:solidFill>
                <a:latin typeface="Arial"/>
                <a:cs typeface="Arial"/>
              </a:rPr>
              <a:t>that </a:t>
            </a:r>
            <a:r>
              <a:rPr dirty="0" sz="1800" spc="60">
                <a:solidFill>
                  <a:srgbClr val="FF0000"/>
                </a:solidFill>
                <a:latin typeface="Arial"/>
                <a:cs typeface="Arial"/>
              </a:rPr>
              <a:t>he </a:t>
            </a:r>
            <a:r>
              <a:rPr dirty="0" sz="1800" spc="80">
                <a:solidFill>
                  <a:srgbClr val="FF0000"/>
                </a:solidFill>
                <a:latin typeface="Arial"/>
                <a:cs typeface="Arial"/>
              </a:rPr>
              <a:t>had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logged </a:t>
            </a:r>
            <a:r>
              <a:rPr dirty="0" sz="1800" spc="35">
                <a:solidFill>
                  <a:srgbClr val="FF0000"/>
                </a:solidFill>
                <a:latin typeface="Arial"/>
                <a:cs typeface="Arial"/>
              </a:rPr>
              <a:t>into  </a:t>
            </a:r>
            <a:r>
              <a:rPr dirty="0" sz="1800" spc="4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city's </a:t>
            </a:r>
            <a:r>
              <a:rPr dirty="0" sz="1800" spc="35">
                <a:solidFill>
                  <a:srgbClr val="FF0000"/>
                </a:solidFill>
                <a:latin typeface="Arial"/>
                <a:cs typeface="Arial"/>
              </a:rPr>
              <a:t>financial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system 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twice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in his </a:t>
            </a:r>
            <a:r>
              <a:rPr dirty="0" sz="1800" spc="40">
                <a:solidFill>
                  <a:srgbClr val="FF0000"/>
                </a:solidFill>
                <a:latin typeface="Arial"/>
                <a:cs typeface="Arial"/>
              </a:rPr>
              <a:t>first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14 </a:t>
            </a:r>
            <a:r>
              <a:rPr dirty="0" sz="1800" spc="60">
                <a:solidFill>
                  <a:srgbClr val="FF0000"/>
                </a:solidFill>
                <a:latin typeface="Arial"/>
                <a:cs typeface="Arial"/>
              </a:rPr>
              <a:t>months  </a:t>
            </a:r>
            <a:r>
              <a:rPr dirty="0" sz="1800" spc="35">
                <a:solidFill>
                  <a:srgbClr val="FF0000"/>
                </a:solidFill>
                <a:latin typeface="Arial"/>
                <a:cs typeface="Arial"/>
              </a:rPr>
              <a:t>on </a:t>
            </a:r>
            <a:r>
              <a:rPr dirty="0" sz="1800" spc="4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job. </a:t>
            </a:r>
            <a:r>
              <a:rPr dirty="0" sz="1800" spc="40">
                <a:solidFill>
                  <a:srgbClr val="FF0000"/>
                </a:solidFill>
                <a:latin typeface="Arial"/>
                <a:cs typeface="Arial"/>
              </a:rPr>
              <a:t>When </a:t>
            </a:r>
            <a:r>
              <a:rPr dirty="0" sz="1800" spc="35">
                <a:solidFill>
                  <a:srgbClr val="FF0000"/>
                </a:solidFill>
                <a:latin typeface="Arial"/>
                <a:cs typeface="Arial"/>
              </a:rPr>
              <a:t>he  </a:t>
            </a:r>
            <a:r>
              <a:rPr dirty="0" sz="1800" spc="45">
                <a:solidFill>
                  <a:srgbClr val="FF0000"/>
                </a:solidFill>
                <a:latin typeface="Arial"/>
                <a:cs typeface="Arial"/>
              </a:rPr>
              <a:t>produced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an </a:t>
            </a:r>
            <a:r>
              <a:rPr dirty="0" sz="1800" spc="35">
                <a:solidFill>
                  <a:srgbClr val="FF0000"/>
                </a:solidFill>
                <a:latin typeface="Arial"/>
                <a:cs typeface="Arial"/>
              </a:rPr>
              <a:t>audit </a:t>
            </a:r>
            <a:r>
              <a:rPr dirty="0" sz="1800" spc="45">
                <a:solidFill>
                  <a:srgbClr val="FF0000"/>
                </a:solidFill>
                <a:latin typeface="Arial"/>
                <a:cs typeface="Arial"/>
              </a:rPr>
              <a:t>plan,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15  </a:t>
            </a:r>
            <a:r>
              <a:rPr dirty="0" sz="1800" spc="60">
                <a:solidFill>
                  <a:srgbClr val="FF0000"/>
                </a:solidFill>
                <a:latin typeface="Arial"/>
                <a:cs typeface="Arial"/>
              </a:rPr>
              <a:t>months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into his </a:t>
            </a:r>
            <a:r>
              <a:rPr dirty="0" sz="1800" spc="40">
                <a:solidFill>
                  <a:srgbClr val="FF0000"/>
                </a:solidFill>
                <a:latin typeface="Arial"/>
                <a:cs typeface="Arial"/>
              </a:rPr>
              <a:t>tenure,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it  </a:t>
            </a:r>
            <a:r>
              <a:rPr dirty="0" sz="1800" spc="35">
                <a:solidFill>
                  <a:srgbClr val="FF0000"/>
                </a:solidFill>
                <a:latin typeface="Arial"/>
                <a:cs typeface="Arial"/>
              </a:rPr>
              <a:t>resembled</a:t>
            </a:r>
            <a:r>
              <a:rPr dirty="0" sz="1800" spc="57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60">
                <a:solidFill>
                  <a:srgbClr val="FF0000"/>
                </a:solidFill>
                <a:latin typeface="Arial"/>
                <a:cs typeface="Arial"/>
              </a:rPr>
              <a:t>documents</a:t>
            </a:r>
            <a:r>
              <a:rPr dirty="0" sz="1800" spc="39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65">
                <a:solidFill>
                  <a:srgbClr val="FF0000"/>
                </a:solidFill>
                <a:latin typeface="Arial"/>
                <a:cs typeface="Arial"/>
              </a:rPr>
              <a:t>he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2886" y="5086400"/>
            <a:ext cx="7483475" cy="16871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2366645" marR="2210435">
              <a:lnSpc>
                <a:spcPct val="108000"/>
              </a:lnSpc>
              <a:spcBef>
                <a:spcPts val="95"/>
              </a:spcBef>
            </a:pPr>
            <a:r>
              <a:rPr dirty="0" sz="1800" spc="40">
                <a:solidFill>
                  <a:srgbClr val="FF0000"/>
                </a:solidFill>
                <a:latin typeface="Arial"/>
                <a:cs typeface="Arial"/>
              </a:rPr>
              <a:t>had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received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from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the 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Chesapeake </a:t>
            </a:r>
            <a:r>
              <a:rPr dirty="0" sz="1800" spc="45">
                <a:solidFill>
                  <a:srgbClr val="FF0000"/>
                </a:solidFill>
                <a:latin typeface="Arial"/>
                <a:cs typeface="Arial"/>
              </a:rPr>
              <a:t>auditor's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staff  days</a:t>
            </a:r>
            <a:r>
              <a:rPr dirty="0" sz="1800" spc="10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35">
                <a:solidFill>
                  <a:srgbClr val="FF0000"/>
                </a:solidFill>
                <a:latin typeface="Arial"/>
                <a:cs typeface="Arial"/>
              </a:rPr>
              <a:t>before.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30"/>
              </a:spcBef>
            </a:pP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The newspaper revisited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these two front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page</a:t>
            </a:r>
            <a:r>
              <a:rPr dirty="0" sz="2400" spc="10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stories…</a:t>
            </a:r>
            <a:endParaRPr sz="2400">
              <a:latin typeface="Arial"/>
              <a:cs typeface="Arial"/>
            </a:endParaRPr>
          </a:p>
          <a:p>
            <a:pPr algn="ctr" marL="62230">
              <a:lnSpc>
                <a:spcPct val="100000"/>
              </a:lnSpc>
              <a:spcBef>
                <a:spcPts val="15"/>
              </a:spcBef>
            </a:pPr>
            <a:r>
              <a:rPr dirty="0" sz="1800" spc="-10" i="1">
                <a:solidFill>
                  <a:srgbClr val="622322"/>
                </a:solidFill>
                <a:latin typeface="Arial"/>
                <a:cs typeface="Arial"/>
              </a:rPr>
              <a:t>Virginian </a:t>
            </a:r>
            <a:r>
              <a:rPr dirty="0" sz="1800" spc="-5" i="1">
                <a:solidFill>
                  <a:srgbClr val="622322"/>
                </a:solidFill>
                <a:latin typeface="Arial"/>
                <a:cs typeface="Arial"/>
              </a:rPr>
              <a:t>Pilot</a:t>
            </a:r>
            <a:r>
              <a:rPr dirty="0" sz="1800" spc="30" i="1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622322"/>
                </a:solidFill>
                <a:latin typeface="Arial"/>
                <a:cs typeface="Arial"/>
              </a:rPr>
              <a:t>11-21-18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1630679"/>
            <a:ext cx="2781300" cy="44729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419088" y="1630679"/>
            <a:ext cx="2724911" cy="44729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16518" y="6506971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D28E27"/>
                </a:solidFill>
                <a:latin typeface="Arial"/>
                <a:cs typeface="Arial"/>
              </a:rPr>
              <a:t>22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14400" y="686568"/>
            <a:ext cx="6906381" cy="57004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31594" y="172923"/>
            <a:ext cx="530542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But </a:t>
            </a:r>
            <a:r>
              <a:rPr dirty="0" spc="-5"/>
              <a:t>completely ignored</a:t>
            </a:r>
            <a:r>
              <a:rPr dirty="0" spc="-100"/>
              <a:t> </a:t>
            </a:r>
            <a:r>
              <a:rPr dirty="0" spc="-5"/>
              <a:t>this…</a:t>
            </a:r>
          </a:p>
        </p:txBody>
      </p:sp>
      <p:sp>
        <p:nvSpPr>
          <p:cNvPr id="7" name="object 7"/>
          <p:cNvSpPr/>
          <p:nvPr/>
        </p:nvSpPr>
        <p:spPr>
          <a:xfrm>
            <a:off x="1219200" y="1202493"/>
            <a:ext cx="3162166" cy="50823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145844" y="757885"/>
            <a:ext cx="6729730" cy="476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716020" algn="l"/>
                <a:tab pos="5854700" algn="l"/>
              </a:tabLst>
            </a:pPr>
            <a:r>
              <a:rPr dirty="0" sz="2950" spc="155" b="1">
                <a:solidFill>
                  <a:srgbClr val="0E0E0E"/>
                </a:solidFill>
                <a:latin typeface="Times New Roman"/>
                <a:cs typeface="Times New Roman"/>
              </a:rPr>
              <a:t>P</a:t>
            </a:r>
            <a:r>
              <a:rPr dirty="0" sz="2950" spc="160" b="1">
                <a:solidFill>
                  <a:srgbClr val="0E0E0E"/>
                </a:solidFill>
                <a:latin typeface="Times New Roman"/>
                <a:cs typeface="Times New Roman"/>
              </a:rPr>
              <a:t>or</a:t>
            </a:r>
            <a:r>
              <a:rPr dirty="0" sz="2950" spc="165" b="1">
                <a:solidFill>
                  <a:srgbClr val="0E0E0E"/>
                </a:solidFill>
                <a:latin typeface="Times New Roman"/>
                <a:cs typeface="Times New Roman"/>
              </a:rPr>
              <a:t>t</a:t>
            </a:r>
            <a:r>
              <a:rPr dirty="0" sz="2950" spc="165" b="1">
                <a:solidFill>
                  <a:srgbClr val="0E0E0E"/>
                </a:solidFill>
                <a:latin typeface="Times New Roman"/>
                <a:cs typeface="Times New Roman"/>
              </a:rPr>
              <a:t>s</a:t>
            </a:r>
            <a:r>
              <a:rPr dirty="0" sz="2950" spc="165" b="1">
                <a:solidFill>
                  <a:srgbClr val="0E0E0E"/>
                </a:solidFill>
                <a:latin typeface="Times New Roman"/>
                <a:cs typeface="Times New Roman"/>
              </a:rPr>
              <a:t>m</a:t>
            </a:r>
            <a:r>
              <a:rPr dirty="0" sz="2950" spc="160" b="1">
                <a:solidFill>
                  <a:srgbClr val="0E0E0E"/>
                </a:solidFill>
                <a:latin typeface="Times New Roman"/>
                <a:cs typeface="Times New Roman"/>
              </a:rPr>
              <a:t>o</a:t>
            </a:r>
            <a:r>
              <a:rPr dirty="0" sz="2950" spc="165" b="1">
                <a:solidFill>
                  <a:srgbClr val="0E0E0E"/>
                </a:solidFill>
                <a:latin typeface="Times New Roman"/>
                <a:cs typeface="Times New Roman"/>
              </a:rPr>
              <a:t>u</a:t>
            </a:r>
            <a:r>
              <a:rPr dirty="0" sz="2950" spc="165" b="1">
                <a:solidFill>
                  <a:srgbClr val="0E0E0E"/>
                </a:solidFill>
                <a:latin typeface="Times New Roman"/>
                <a:cs typeface="Times New Roman"/>
              </a:rPr>
              <a:t>t</a:t>
            </a:r>
            <a:r>
              <a:rPr dirty="0" sz="2950" b="1">
                <a:solidFill>
                  <a:srgbClr val="0E0E0E"/>
                </a:solidFill>
                <a:latin typeface="Times New Roman"/>
                <a:cs typeface="Times New Roman"/>
              </a:rPr>
              <a:t>h</a:t>
            </a:r>
            <a:r>
              <a:rPr dirty="0" sz="2950" spc="325" b="1">
                <a:solidFill>
                  <a:srgbClr val="0E0E0E"/>
                </a:solidFill>
                <a:latin typeface="Times New Roman"/>
                <a:cs typeface="Times New Roman"/>
              </a:rPr>
              <a:t> </a:t>
            </a:r>
            <a:r>
              <a:rPr dirty="0" sz="2950" spc="200" b="1">
                <a:solidFill>
                  <a:srgbClr val="0E0E0E"/>
                </a:solidFill>
                <a:latin typeface="Times New Roman"/>
                <a:cs typeface="Times New Roman"/>
              </a:rPr>
              <a:t>a</a:t>
            </a:r>
            <a:r>
              <a:rPr dirty="0" sz="2950" spc="200" b="1">
                <a:solidFill>
                  <a:srgbClr val="0E0E0E"/>
                </a:solidFill>
                <a:latin typeface="Times New Roman"/>
                <a:cs typeface="Times New Roman"/>
              </a:rPr>
              <a:t>ud</a:t>
            </a:r>
            <a:r>
              <a:rPr dirty="0" sz="2950" spc="195" b="1">
                <a:solidFill>
                  <a:srgbClr val="0E0E0E"/>
                </a:solidFill>
                <a:latin typeface="Times New Roman"/>
                <a:cs typeface="Times New Roman"/>
              </a:rPr>
              <a:t>i</a:t>
            </a:r>
            <a:r>
              <a:rPr dirty="0" sz="2950" spc="200" b="1">
                <a:solidFill>
                  <a:srgbClr val="0E0E0E"/>
                </a:solidFill>
                <a:latin typeface="Times New Roman"/>
                <a:cs typeface="Times New Roman"/>
              </a:rPr>
              <a:t>to</a:t>
            </a:r>
            <a:r>
              <a:rPr dirty="0" sz="2950" b="1">
                <a:solidFill>
                  <a:srgbClr val="0E0E0E"/>
                </a:solidFill>
                <a:latin typeface="Times New Roman"/>
                <a:cs typeface="Times New Roman"/>
              </a:rPr>
              <a:t>r</a:t>
            </a:r>
            <a:r>
              <a:rPr dirty="0" sz="2950" b="1">
                <a:solidFill>
                  <a:srgbClr val="0E0E0E"/>
                </a:solidFill>
                <a:latin typeface="Times New Roman"/>
                <a:cs typeface="Times New Roman"/>
              </a:rPr>
              <a:t>	</a:t>
            </a:r>
            <a:r>
              <a:rPr dirty="0" sz="2950" spc="225" b="1">
                <a:solidFill>
                  <a:srgbClr val="0E0E0E"/>
                </a:solidFill>
                <a:latin typeface="Times New Roman"/>
                <a:cs typeface="Times New Roman"/>
              </a:rPr>
              <a:t>d</a:t>
            </a:r>
            <a:r>
              <a:rPr dirty="0" sz="2950" spc="220" b="1">
                <a:solidFill>
                  <a:srgbClr val="0E0E0E"/>
                </a:solidFill>
                <a:latin typeface="Times New Roman"/>
                <a:cs typeface="Times New Roman"/>
              </a:rPr>
              <a:t>e</a:t>
            </a:r>
            <a:r>
              <a:rPr dirty="0" sz="2950" spc="225" b="1">
                <a:solidFill>
                  <a:srgbClr val="0E0E0E"/>
                </a:solidFill>
                <a:latin typeface="Times New Roman"/>
                <a:cs typeface="Times New Roman"/>
              </a:rPr>
              <a:t>f</a:t>
            </a:r>
            <a:r>
              <a:rPr dirty="0" sz="2950" spc="220" b="1">
                <a:solidFill>
                  <a:srgbClr val="0E0E0E"/>
                </a:solidFill>
                <a:latin typeface="Times New Roman"/>
                <a:cs typeface="Times New Roman"/>
              </a:rPr>
              <a:t>e</a:t>
            </a:r>
            <a:r>
              <a:rPr dirty="0" sz="2950" spc="225" b="1">
                <a:solidFill>
                  <a:srgbClr val="0E0E0E"/>
                </a:solidFill>
                <a:latin typeface="Times New Roman"/>
                <a:cs typeface="Times New Roman"/>
              </a:rPr>
              <a:t>nd</a:t>
            </a:r>
            <a:r>
              <a:rPr dirty="0" sz="2950" b="1">
                <a:solidFill>
                  <a:srgbClr val="0E0E0E"/>
                </a:solidFill>
                <a:latin typeface="Times New Roman"/>
                <a:cs typeface="Times New Roman"/>
              </a:rPr>
              <a:t>s</a:t>
            </a:r>
            <a:r>
              <a:rPr dirty="0" sz="2950" spc="-80" b="1">
                <a:solidFill>
                  <a:srgbClr val="0E0E0E"/>
                </a:solidFill>
                <a:latin typeface="Times New Roman"/>
                <a:cs typeface="Times New Roman"/>
              </a:rPr>
              <a:t> </a:t>
            </a:r>
            <a:r>
              <a:rPr dirty="0" sz="2950" spc="200" b="1">
                <a:solidFill>
                  <a:srgbClr val="0E0E0E"/>
                </a:solidFill>
                <a:latin typeface="Times New Roman"/>
                <a:cs typeface="Times New Roman"/>
              </a:rPr>
              <a:t>h</a:t>
            </a:r>
            <a:r>
              <a:rPr dirty="0" sz="2950" spc="195" b="1">
                <a:solidFill>
                  <a:srgbClr val="0E0E0E"/>
                </a:solidFill>
                <a:latin typeface="Times New Roman"/>
                <a:cs typeface="Times New Roman"/>
              </a:rPr>
              <a:t>i</a:t>
            </a:r>
            <a:r>
              <a:rPr dirty="0" sz="2950" b="1">
                <a:solidFill>
                  <a:srgbClr val="0E0E0E"/>
                </a:solidFill>
                <a:latin typeface="Times New Roman"/>
                <a:cs typeface="Times New Roman"/>
              </a:rPr>
              <a:t>s</a:t>
            </a:r>
            <a:r>
              <a:rPr dirty="0" sz="2950" b="1">
                <a:solidFill>
                  <a:srgbClr val="0E0E0E"/>
                </a:solidFill>
                <a:latin typeface="Times New Roman"/>
                <a:cs typeface="Times New Roman"/>
              </a:rPr>
              <a:t>	</a:t>
            </a:r>
            <a:r>
              <a:rPr dirty="0" sz="2950" spc="220" b="1">
                <a:solidFill>
                  <a:srgbClr val="0E0E0E"/>
                </a:solidFill>
                <a:latin typeface="Times New Roman"/>
                <a:cs typeface="Times New Roman"/>
              </a:rPr>
              <a:t>w</a:t>
            </a:r>
            <a:r>
              <a:rPr dirty="0" sz="2950" b="1">
                <a:solidFill>
                  <a:srgbClr val="0E0E0E"/>
                </a:solidFill>
                <a:latin typeface="Times New Roman"/>
                <a:cs typeface="Times New Roman"/>
              </a:rPr>
              <a:t>ork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11848" y="1303781"/>
            <a:ext cx="1479550" cy="770255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algn="just" marL="12700" marR="5080" indent="97155">
              <a:lnSpc>
                <a:spcPct val="102800"/>
              </a:lnSpc>
              <a:spcBef>
                <a:spcPts val="40"/>
              </a:spcBef>
            </a:pPr>
            <a:r>
              <a:rPr dirty="0" sz="1600" spc="5">
                <a:solidFill>
                  <a:srgbClr val="0C0C0C"/>
                </a:solidFill>
                <a:latin typeface="Times New Roman"/>
                <a:cs typeface="Times New Roman"/>
              </a:rPr>
              <a:t>to </a:t>
            </a:r>
            <a:r>
              <a:rPr dirty="0" sz="1600" spc="30">
                <a:solidFill>
                  <a:srgbClr val="0C0C0C"/>
                </a:solidFill>
                <a:latin typeface="Times New Roman"/>
                <a:cs typeface="Times New Roman"/>
              </a:rPr>
              <a:t>similarities  </a:t>
            </a:r>
            <a:r>
              <a:rPr dirty="0" sz="1600" spc="40">
                <a:solidFill>
                  <a:srgbClr val="0C0C0C"/>
                </a:solidFill>
                <a:latin typeface="Times New Roman"/>
                <a:cs typeface="Times New Roman"/>
              </a:rPr>
              <a:t>auditors' </a:t>
            </a:r>
            <a:r>
              <a:rPr dirty="0" sz="1600" spc="-5">
                <a:solidFill>
                  <a:srgbClr val="0C0C0C"/>
                </a:solidFill>
                <a:latin typeface="Times New Roman"/>
                <a:cs typeface="Times New Roman"/>
              </a:rPr>
              <a:t>cover  </a:t>
            </a:r>
            <a:r>
              <a:rPr dirty="0" sz="1600" spc="-25">
                <a:solidFill>
                  <a:srgbClr val="0C0C0C"/>
                </a:solidFill>
                <a:latin typeface="Times New Roman"/>
                <a:cs typeface="Times New Roman"/>
              </a:rPr>
              <a:t>the </a:t>
            </a:r>
            <a:r>
              <a:rPr dirty="0" sz="1600" spc="35">
                <a:solidFill>
                  <a:srgbClr val="0C0C0C"/>
                </a:solidFill>
                <a:latin typeface="Times New Roman"/>
                <a:cs typeface="Times New Roman"/>
              </a:rPr>
              <a:t>three</a:t>
            </a:r>
            <a:r>
              <a:rPr dirty="0" sz="1600" spc="305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dirty="0" sz="1600" spc="40">
                <a:solidFill>
                  <a:srgbClr val="0C0C0C"/>
                </a:solidFill>
                <a:latin typeface="Times New Roman"/>
                <a:cs typeface="Times New Roman"/>
              </a:rPr>
              <a:t>audit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68621" y="1303781"/>
            <a:ext cx="1410335" cy="1021715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 marR="5080" indent="220979">
              <a:lnSpc>
                <a:spcPct val="102899"/>
              </a:lnSpc>
              <a:spcBef>
                <a:spcPts val="40"/>
              </a:spcBef>
              <a:tabLst>
                <a:tab pos="631190" algn="l"/>
                <a:tab pos="952500" algn="l"/>
                <a:tab pos="1226820" algn="l"/>
              </a:tabLst>
            </a:pPr>
            <a:r>
              <a:rPr dirty="0" sz="1600" spc="-5">
                <a:solidFill>
                  <a:srgbClr val="0C0C0C"/>
                </a:solidFill>
                <a:latin typeface="Times New Roman"/>
                <a:cs typeface="Times New Roman"/>
              </a:rPr>
              <a:t>In	</a:t>
            </a:r>
            <a:r>
              <a:rPr dirty="0" sz="1600" spc="20">
                <a:solidFill>
                  <a:srgbClr val="0C0C0C"/>
                </a:solidFill>
                <a:latin typeface="Times New Roman"/>
                <a:cs typeface="Times New Roman"/>
              </a:rPr>
              <a:t>addition  </a:t>
            </a:r>
            <a:r>
              <a:rPr dirty="0" sz="1600" spc="5">
                <a:solidFill>
                  <a:srgbClr val="0C0C0C"/>
                </a:solidFill>
                <a:latin typeface="Times New Roman"/>
                <a:cs typeface="Times New Roman"/>
              </a:rPr>
              <a:t>between	the  </a:t>
            </a:r>
            <a:r>
              <a:rPr dirty="0" sz="1600" spc="30">
                <a:solidFill>
                  <a:srgbClr val="0C0C0C"/>
                </a:solidFill>
                <a:latin typeface="Times New Roman"/>
                <a:cs typeface="Times New Roman"/>
              </a:rPr>
              <a:t>letters, </a:t>
            </a:r>
            <a:r>
              <a:rPr dirty="0" sz="1600" spc="20">
                <a:solidFill>
                  <a:srgbClr val="0C0C0C"/>
                </a:solidFill>
                <a:latin typeface="Times New Roman"/>
                <a:cs typeface="Times New Roman"/>
              </a:rPr>
              <a:t>two </a:t>
            </a:r>
            <a:r>
              <a:rPr dirty="0" sz="1600" spc="-35">
                <a:solidFill>
                  <a:srgbClr val="0C0C0C"/>
                </a:solidFill>
                <a:latin typeface="Times New Roman"/>
                <a:cs typeface="Times New Roman"/>
              </a:rPr>
              <a:t>of  </a:t>
            </a:r>
            <a:r>
              <a:rPr dirty="0" sz="1600" spc="30">
                <a:solidFill>
                  <a:srgbClr val="0C0C0C"/>
                </a:solidFill>
                <a:latin typeface="Times New Roman"/>
                <a:cs typeface="Times New Roman"/>
              </a:rPr>
              <a:t>d</a:t>
            </a:r>
            <a:r>
              <a:rPr dirty="0" sz="1600" spc="25">
                <a:solidFill>
                  <a:srgbClr val="0C0C0C"/>
                </a:solidFill>
                <a:latin typeface="Times New Roman"/>
                <a:cs typeface="Times New Roman"/>
              </a:rPr>
              <a:t>e</a:t>
            </a:r>
            <a:r>
              <a:rPr dirty="0" sz="1600" spc="40">
                <a:solidFill>
                  <a:srgbClr val="0C0C0C"/>
                </a:solidFill>
                <a:latin typeface="Times New Roman"/>
                <a:cs typeface="Times New Roman"/>
              </a:rPr>
              <a:t>s</a:t>
            </a:r>
            <a:r>
              <a:rPr dirty="0" sz="1600" spc="40">
                <a:solidFill>
                  <a:srgbClr val="0C0C0C"/>
                </a:solidFill>
                <a:latin typeface="Times New Roman"/>
                <a:cs typeface="Times New Roman"/>
              </a:rPr>
              <a:t>c</a:t>
            </a:r>
            <a:r>
              <a:rPr dirty="0" sz="1600" spc="35">
                <a:solidFill>
                  <a:srgbClr val="0C0C0C"/>
                </a:solidFill>
                <a:latin typeface="Times New Roman"/>
                <a:cs typeface="Times New Roman"/>
              </a:rPr>
              <a:t>r</a:t>
            </a:r>
            <a:r>
              <a:rPr dirty="0" sz="1600" spc="30">
                <a:solidFill>
                  <a:srgbClr val="0C0C0C"/>
                </a:solidFill>
                <a:latin typeface="Times New Roman"/>
                <a:cs typeface="Times New Roman"/>
              </a:rPr>
              <a:t>i</a:t>
            </a:r>
            <a:r>
              <a:rPr dirty="0" sz="1600" spc="45">
                <a:solidFill>
                  <a:srgbClr val="0C0C0C"/>
                </a:solidFill>
                <a:latin typeface="Times New Roman"/>
                <a:cs typeface="Times New Roman"/>
              </a:rPr>
              <a:t>p</a:t>
            </a:r>
            <a:r>
              <a:rPr dirty="0" sz="1600" spc="30">
                <a:solidFill>
                  <a:srgbClr val="0C0C0C"/>
                </a:solidFill>
                <a:latin typeface="Times New Roman"/>
                <a:cs typeface="Times New Roman"/>
              </a:rPr>
              <a:t>tio</a:t>
            </a:r>
            <a:r>
              <a:rPr dirty="0" sz="1600" spc="45">
                <a:solidFill>
                  <a:srgbClr val="0C0C0C"/>
                </a:solidFill>
                <a:latin typeface="Times New Roman"/>
                <a:cs typeface="Times New Roman"/>
              </a:rPr>
              <a:t>n</a:t>
            </a:r>
            <a:r>
              <a:rPr dirty="0" sz="1600" spc="-5">
                <a:solidFill>
                  <a:srgbClr val="0C0C0C"/>
                </a:solidFill>
                <a:latin typeface="Times New Roman"/>
                <a:cs typeface="Times New Roman"/>
              </a:rPr>
              <a:t>s</a:t>
            </a:r>
            <a:r>
              <a:rPr dirty="0" sz="1600">
                <a:solidFill>
                  <a:srgbClr val="0C0C0C"/>
                </a:solidFill>
                <a:latin typeface="Times New Roman"/>
                <a:cs typeface="Times New Roman"/>
              </a:rPr>
              <a:t>	</a:t>
            </a:r>
            <a:r>
              <a:rPr dirty="0" sz="1600" spc="40">
                <a:solidFill>
                  <a:srgbClr val="0C0C0C"/>
                </a:solidFill>
                <a:latin typeface="Times New Roman"/>
                <a:cs typeface="Times New Roman"/>
              </a:rPr>
              <a:t>in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21577" y="2056637"/>
            <a:ext cx="7524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35">
                <a:solidFill>
                  <a:srgbClr val="0C0C0C"/>
                </a:solidFill>
                <a:latin typeface="Times New Roman"/>
                <a:cs typeface="Times New Roman"/>
              </a:rPr>
              <a:t>T</a:t>
            </a:r>
            <a:r>
              <a:rPr dirty="0" sz="1600" spc="45">
                <a:solidFill>
                  <a:srgbClr val="0C0C0C"/>
                </a:solidFill>
                <a:latin typeface="Times New Roman"/>
                <a:cs typeface="Times New Roman"/>
              </a:rPr>
              <a:t>h</a:t>
            </a:r>
            <a:r>
              <a:rPr dirty="0" sz="1600" spc="55">
                <a:solidFill>
                  <a:srgbClr val="0C0C0C"/>
                </a:solidFill>
                <a:latin typeface="Times New Roman"/>
                <a:cs typeface="Times New Roman"/>
              </a:rPr>
              <a:t>o</a:t>
            </a:r>
            <a:r>
              <a:rPr dirty="0" sz="1600" spc="20">
                <a:solidFill>
                  <a:srgbClr val="0C0C0C"/>
                </a:solidFill>
                <a:latin typeface="Times New Roman"/>
                <a:cs typeface="Times New Roman"/>
              </a:rPr>
              <a:t>m</a:t>
            </a:r>
            <a:r>
              <a:rPr dirty="0" sz="1600" spc="50">
                <a:solidFill>
                  <a:srgbClr val="0C0C0C"/>
                </a:solidFill>
                <a:latin typeface="Times New Roman"/>
                <a:cs typeface="Times New Roman"/>
              </a:rPr>
              <a:t>a</a:t>
            </a:r>
            <a:r>
              <a:rPr dirty="0" sz="1600" spc="40">
                <a:solidFill>
                  <a:srgbClr val="0C0C0C"/>
                </a:solidFill>
                <a:latin typeface="Times New Roman"/>
                <a:cs typeface="Times New Roman"/>
              </a:rPr>
              <a:t>s</a:t>
            </a:r>
            <a:r>
              <a:rPr dirty="0" sz="1600" spc="-5">
                <a:solidFill>
                  <a:srgbClr val="0C0C0C"/>
                </a:solidFill>
                <a:latin typeface="Times New Roman"/>
                <a:cs typeface="Times New Roman"/>
              </a:rPr>
              <a:t>'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68621" y="2307793"/>
            <a:ext cx="2275840" cy="520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1334" algn="l"/>
                <a:tab pos="1432560" algn="l"/>
              </a:tabLst>
            </a:pPr>
            <a:r>
              <a:rPr dirty="0" sz="1600" spc="20">
                <a:solidFill>
                  <a:srgbClr val="0C0C0C"/>
                </a:solidFill>
                <a:latin typeface="Times New Roman"/>
                <a:cs typeface="Times New Roman"/>
              </a:rPr>
              <a:t>plan	</a:t>
            </a:r>
            <a:r>
              <a:rPr dirty="0" sz="1600" spc="15">
                <a:solidFill>
                  <a:srgbClr val="0C0C0C"/>
                </a:solidFill>
                <a:latin typeface="Times New Roman"/>
                <a:cs typeface="Times New Roman"/>
              </a:rPr>
              <a:t>comprise	</a:t>
            </a:r>
            <a:r>
              <a:rPr dirty="0" sz="1600" spc="40">
                <a:solidFill>
                  <a:srgbClr val="0C0C0C"/>
                </a:solidFill>
                <a:latin typeface="Times New Roman"/>
                <a:cs typeface="Times New Roman"/>
              </a:rPr>
              <a:t>sentences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  <a:tabLst>
                <a:tab pos="951230" algn="l"/>
                <a:tab pos="1492250" algn="l"/>
              </a:tabLst>
            </a:pPr>
            <a:r>
              <a:rPr dirty="0" sz="1600" spc="20">
                <a:solidFill>
                  <a:srgbClr val="0C0C0C"/>
                </a:solidFill>
                <a:latin typeface="Times New Roman"/>
                <a:cs typeface="Times New Roman"/>
              </a:rPr>
              <a:t>appear	</a:t>
            </a:r>
            <a:r>
              <a:rPr dirty="0" sz="1600" spc="15">
                <a:solidFill>
                  <a:srgbClr val="0C0C0C"/>
                </a:solidFill>
                <a:latin typeface="Times New Roman"/>
                <a:cs typeface="Times New Roman"/>
              </a:rPr>
              <a:t>in	</a:t>
            </a:r>
            <a:r>
              <a:rPr dirty="0" sz="1600" spc="5">
                <a:solidFill>
                  <a:srgbClr val="0C0C0C"/>
                </a:solidFill>
                <a:latin typeface="Times New Roman"/>
                <a:cs typeface="Times New Roman"/>
              </a:rPr>
              <a:t>Poole's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11973" y="2056637"/>
            <a:ext cx="473075" cy="772160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algn="just" marL="12700" marR="5080" indent="13335">
              <a:lnSpc>
                <a:spcPct val="103200"/>
              </a:lnSpc>
              <a:spcBef>
                <a:spcPts val="35"/>
              </a:spcBef>
            </a:pPr>
            <a:r>
              <a:rPr dirty="0" sz="1600" spc="40">
                <a:solidFill>
                  <a:srgbClr val="0C0C0C"/>
                </a:solidFill>
                <a:latin typeface="Times New Roman"/>
                <a:cs typeface="Times New Roman"/>
              </a:rPr>
              <a:t>a</a:t>
            </a:r>
            <a:r>
              <a:rPr dirty="0" sz="1600" spc="45">
                <a:solidFill>
                  <a:srgbClr val="0C0C0C"/>
                </a:solidFill>
                <a:latin typeface="Times New Roman"/>
                <a:cs typeface="Times New Roman"/>
              </a:rPr>
              <a:t>ud</a:t>
            </a:r>
            <a:r>
              <a:rPr dirty="0" sz="1600" spc="65">
                <a:solidFill>
                  <a:srgbClr val="0C0C0C"/>
                </a:solidFill>
                <a:latin typeface="Times New Roman"/>
                <a:cs typeface="Times New Roman"/>
              </a:rPr>
              <a:t>i</a:t>
            </a:r>
            <a:r>
              <a:rPr dirty="0" sz="1600" spc="-5">
                <a:solidFill>
                  <a:srgbClr val="0C0C0C"/>
                </a:solidFill>
                <a:latin typeface="Times New Roman"/>
                <a:cs typeface="Times New Roman"/>
              </a:rPr>
              <a:t>t  </a:t>
            </a:r>
            <a:r>
              <a:rPr dirty="0" sz="1600" spc="75">
                <a:solidFill>
                  <a:srgbClr val="0C0C0C"/>
                </a:solidFill>
                <a:latin typeface="Times New Roman"/>
                <a:cs typeface="Times New Roman"/>
              </a:rPr>
              <a:t>that  </a:t>
            </a:r>
            <a:r>
              <a:rPr dirty="0" sz="1600" spc="65">
                <a:solidFill>
                  <a:srgbClr val="0C0C0C"/>
                </a:solidFill>
                <a:latin typeface="Times New Roman"/>
                <a:cs typeface="Times New Roman"/>
              </a:rPr>
              <a:t>a</a:t>
            </a:r>
            <a:r>
              <a:rPr dirty="0" sz="1600" spc="70">
                <a:solidFill>
                  <a:srgbClr val="0C0C0C"/>
                </a:solidFill>
                <a:latin typeface="Times New Roman"/>
                <a:cs typeface="Times New Roman"/>
              </a:rPr>
              <a:t>ud</a:t>
            </a:r>
            <a:r>
              <a:rPr dirty="0" sz="1600" spc="65">
                <a:solidFill>
                  <a:srgbClr val="0C0C0C"/>
                </a:solidFill>
                <a:latin typeface="Times New Roman"/>
                <a:cs typeface="Times New Roman"/>
              </a:rPr>
              <a:t>i</a:t>
            </a:r>
            <a:r>
              <a:rPr dirty="0" sz="1600" spc="-5">
                <a:solidFill>
                  <a:srgbClr val="0C0C0C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68621" y="2809748"/>
            <a:ext cx="263525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25">
                <a:solidFill>
                  <a:srgbClr val="0C0C0C"/>
                </a:solidFill>
                <a:latin typeface="Times New Roman"/>
                <a:cs typeface="Times New Roman"/>
              </a:rPr>
              <a:t>summaries, The</a:t>
            </a:r>
            <a:r>
              <a:rPr dirty="0" sz="1600" spc="175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dirty="0" sz="1600" spc="35">
                <a:solidFill>
                  <a:srgbClr val="0C0C0C"/>
                </a:solidFill>
                <a:latin typeface="Times New Roman"/>
                <a:cs typeface="Times New Roman"/>
              </a:rPr>
              <a:t>Pilotreported.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65901" y="3273044"/>
            <a:ext cx="18205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91210" algn="l"/>
              </a:tabLst>
            </a:pPr>
            <a:r>
              <a:rPr dirty="0" sz="1600" spc="25">
                <a:solidFill>
                  <a:srgbClr val="0C0C0C"/>
                </a:solidFill>
                <a:latin typeface="Times New Roman"/>
                <a:cs typeface="Times New Roman"/>
              </a:rPr>
              <a:t>said	</a:t>
            </a:r>
            <a:r>
              <a:rPr dirty="0" sz="1600" spc="30">
                <a:solidFill>
                  <a:srgbClr val="FF0000"/>
                </a:solidFill>
                <a:latin typeface="Times New Roman"/>
                <a:cs typeface="Times New Roman"/>
              </a:rPr>
              <a:t>government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56428" y="3273044"/>
            <a:ext cx="985519" cy="770255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32384" marR="5080" indent="-20320">
              <a:lnSpc>
                <a:spcPct val="102800"/>
              </a:lnSpc>
              <a:spcBef>
                <a:spcPts val="40"/>
              </a:spcBef>
            </a:pPr>
            <a:r>
              <a:rPr dirty="0" sz="1600" spc="20">
                <a:solidFill>
                  <a:srgbClr val="0C0C0C"/>
                </a:solidFill>
                <a:latin typeface="Times New Roman"/>
                <a:cs typeface="Times New Roman"/>
              </a:rPr>
              <a:t>Thomas  </a:t>
            </a:r>
            <a:r>
              <a:rPr dirty="0" sz="1600" spc="15">
                <a:solidFill>
                  <a:srgbClr val="FF0000"/>
                </a:solidFill>
                <a:latin typeface="Times New Roman"/>
                <a:cs typeface="Times New Roman"/>
              </a:rPr>
              <a:t>auditing  </a:t>
            </a:r>
            <a:r>
              <a:rPr dirty="0" sz="1600" spc="-5">
                <a:solidFill>
                  <a:srgbClr val="FF0000"/>
                </a:solidFill>
                <a:latin typeface="Times New Roman"/>
                <a:cs typeface="Times New Roman"/>
              </a:rPr>
              <a:t>sp</a:t>
            </a:r>
            <a:r>
              <a:rPr dirty="0" sz="1600" spc="-5">
                <a:solidFill>
                  <a:srgbClr val="FF0000"/>
                </a:solidFill>
                <a:latin typeface="Times New Roman"/>
                <a:cs typeface="Times New Roman"/>
              </a:rPr>
              <a:t>ecif</a:t>
            </a:r>
            <a:r>
              <a:rPr dirty="0" sz="1600" spc="5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dirty="0" sz="1600" spc="-5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1600" spc="-5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dirty="0" sz="1600" spc="-5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64377" y="3522979"/>
            <a:ext cx="922655" cy="520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4930">
              <a:lnSpc>
                <a:spcPct val="100000"/>
              </a:lnSpc>
              <a:spcBef>
                <a:spcPts val="95"/>
              </a:spcBef>
            </a:pPr>
            <a:r>
              <a:rPr dirty="0" sz="1600" spc="65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dirty="0" sz="1600" spc="65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dirty="0" sz="1600" spc="5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1600" spc="7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dirty="0" sz="1600" spc="55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dirty="0" sz="1600" spc="65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1600" spc="45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dirty="0" sz="1600" spc="7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dirty="0" sz="1600" spc="-5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600" spc="35">
                <a:solidFill>
                  <a:srgbClr val="FF0000"/>
                </a:solidFill>
                <a:latin typeface="Times New Roman"/>
                <a:cs typeface="Times New Roman"/>
              </a:rPr>
              <a:t>address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15733" y="3522979"/>
            <a:ext cx="875665" cy="520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25450">
              <a:lnSpc>
                <a:spcPct val="100000"/>
              </a:lnSpc>
              <a:spcBef>
                <a:spcPts val="95"/>
              </a:spcBef>
            </a:pPr>
            <a:r>
              <a:rPr dirty="0" sz="1600" spc="50">
                <a:solidFill>
                  <a:srgbClr val="FF0000"/>
                </a:solidFill>
                <a:latin typeface="Times New Roman"/>
                <a:cs typeface="Times New Roman"/>
              </a:rPr>
              <a:t>don't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600" spc="-25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dirty="0" sz="1600" spc="10">
                <a:solidFill>
                  <a:srgbClr val="FF0000"/>
                </a:solidFill>
                <a:latin typeface="Times New Roman"/>
                <a:cs typeface="Times New Roman"/>
              </a:rPr>
              <a:t>od</a:t>
            </a:r>
            <a:r>
              <a:rPr dirty="0" sz="1600" spc="-5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dirty="0" sz="1600" spc="1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dirty="0" sz="1600" spc="-5">
                <a:solidFill>
                  <a:srgbClr val="FF0000"/>
                </a:solidFill>
                <a:latin typeface="Times New Roman"/>
                <a:cs typeface="Times New Roman"/>
              </a:rPr>
              <a:t>ying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76240" y="4026153"/>
            <a:ext cx="2919095" cy="225679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algn="just" marL="12700" marR="12065">
              <a:lnSpc>
                <a:spcPct val="102800"/>
              </a:lnSpc>
              <a:spcBef>
                <a:spcPts val="40"/>
              </a:spcBef>
            </a:pP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cover </a:t>
            </a:r>
            <a:r>
              <a:rPr dirty="0" sz="1600" spc="25">
                <a:solidFill>
                  <a:srgbClr val="FF0000"/>
                </a:solidFill>
                <a:latin typeface="Times New Roman"/>
                <a:cs typeface="Times New Roman"/>
              </a:rPr>
              <a:t>letters, </a:t>
            </a:r>
            <a:r>
              <a:rPr dirty="0" sz="1600" spc="30">
                <a:solidFill>
                  <a:srgbClr val="FF0000"/>
                </a:solidFill>
                <a:latin typeface="Times New Roman"/>
                <a:cs typeface="Times New Roman"/>
              </a:rPr>
              <a:t>but </a:t>
            </a:r>
            <a:r>
              <a:rPr dirty="0" sz="1600" spc="25">
                <a:solidFill>
                  <a:srgbClr val="FF0000"/>
                </a:solidFill>
                <a:latin typeface="Times New Roman"/>
                <a:cs typeface="Times New Roman"/>
              </a:rPr>
              <a:t>they </a:t>
            </a:r>
            <a:r>
              <a:rPr dirty="0" sz="1600" spc="15">
                <a:solidFill>
                  <a:srgbClr val="FF0000"/>
                </a:solidFill>
                <a:latin typeface="Times New Roman"/>
                <a:cs typeface="Times New Roman"/>
              </a:rPr>
              <a:t>do </a:t>
            </a:r>
            <a:r>
              <a:rPr dirty="0" sz="1600" spc="25">
                <a:solidFill>
                  <a:srgbClr val="FF0000"/>
                </a:solidFill>
                <a:latin typeface="Times New Roman"/>
                <a:cs typeface="Times New Roman"/>
              </a:rPr>
              <a:t>approve  </a:t>
            </a:r>
            <a:r>
              <a:rPr dirty="0" sz="1600" spc="-20">
                <a:solidFill>
                  <a:srgbClr val="FF0000"/>
                </a:solidFill>
                <a:latin typeface="Times New Roman"/>
                <a:cs typeface="Times New Roman"/>
              </a:rPr>
              <a:t>of </a:t>
            </a:r>
            <a:r>
              <a:rPr dirty="0" sz="1600" spc="40">
                <a:solidFill>
                  <a:srgbClr val="FF0000"/>
                </a:solidFill>
                <a:latin typeface="Times New Roman"/>
                <a:cs typeface="Times New Roman"/>
              </a:rPr>
              <a:t>auditors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reviewing </a:t>
            </a:r>
            <a:r>
              <a:rPr dirty="0" sz="1600" spc="40">
                <a:solidFill>
                  <a:srgbClr val="FF0000"/>
                </a:solidFill>
                <a:latin typeface="Times New Roman"/>
                <a:cs typeface="Times New Roman"/>
              </a:rPr>
              <a:t>other  </a:t>
            </a:r>
            <a:r>
              <a:rPr dirty="0" sz="1600" spc="35">
                <a:solidFill>
                  <a:srgbClr val="FF0000"/>
                </a:solidFill>
                <a:latin typeface="Times New Roman"/>
                <a:cs typeface="Times New Roman"/>
              </a:rPr>
              <a:t>auditors'</a:t>
            </a:r>
            <a:r>
              <a:rPr dirty="0" sz="1600" spc="8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15">
                <a:solidFill>
                  <a:srgbClr val="FF0000"/>
                </a:solidFill>
                <a:latin typeface="Times New Roman"/>
                <a:cs typeface="Times New Roman"/>
              </a:rPr>
              <a:t>work.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12700" marR="5080" indent="213360">
              <a:lnSpc>
                <a:spcPct val="105000"/>
              </a:lnSpc>
            </a:pPr>
            <a:r>
              <a:rPr dirty="0" sz="1600" spc="15">
                <a:solidFill>
                  <a:srgbClr val="FF0000"/>
                </a:solidFill>
                <a:latin typeface="Times New Roman"/>
                <a:cs typeface="Times New Roman"/>
              </a:rPr>
              <a:t>He </a:t>
            </a:r>
            <a:r>
              <a:rPr dirty="0" sz="1600" spc="-5">
                <a:solidFill>
                  <a:srgbClr val="FF0000"/>
                </a:solidFill>
                <a:latin typeface="Times New Roman"/>
                <a:cs typeface="Times New Roman"/>
              </a:rPr>
              <a:t>also </a:t>
            </a:r>
            <a:r>
              <a:rPr dirty="0" sz="1600" spc="35">
                <a:solidFill>
                  <a:srgbClr val="FF0000"/>
                </a:solidFill>
                <a:latin typeface="Times New Roman"/>
                <a:cs typeface="Times New Roman"/>
              </a:rPr>
              <a:t>noted </a:t>
            </a:r>
            <a:r>
              <a:rPr dirty="0" sz="1600" spc="50">
                <a:solidFill>
                  <a:srgbClr val="FF0000"/>
                </a:solidFill>
                <a:latin typeface="Times New Roman"/>
                <a:cs typeface="Times New Roman"/>
              </a:rPr>
              <a:t>that </a:t>
            </a:r>
            <a:r>
              <a:rPr dirty="0" sz="1600" spc="15">
                <a:solidFill>
                  <a:srgbClr val="FF0000"/>
                </a:solidFill>
                <a:latin typeface="Times New Roman"/>
                <a:cs typeface="Times New Roman"/>
              </a:rPr>
              <a:t>Poole's  </a:t>
            </a:r>
            <a:r>
              <a:rPr dirty="0" sz="1600" spc="-10">
                <a:solidFill>
                  <a:srgbClr val="FF0000"/>
                </a:solidFill>
                <a:latin typeface="Times New Roman"/>
                <a:cs typeface="Times New Roman"/>
              </a:rPr>
              <a:t>cover </a:t>
            </a:r>
            <a:r>
              <a:rPr dirty="0" sz="1600" spc="45">
                <a:solidFill>
                  <a:srgbClr val="FF0000"/>
                </a:solidFill>
                <a:latin typeface="Times New Roman"/>
                <a:cs typeface="Times New Roman"/>
              </a:rPr>
              <a:t>letter </a:t>
            </a:r>
            <a:r>
              <a:rPr dirty="0" sz="1600" spc="5">
                <a:solidFill>
                  <a:srgbClr val="FF0000"/>
                </a:solidFill>
                <a:latin typeface="Times New Roman"/>
                <a:cs typeface="Times New Roman"/>
              </a:rPr>
              <a:t>was </a:t>
            </a:r>
            <a:r>
              <a:rPr dirty="0" sz="1600" spc="25">
                <a:solidFill>
                  <a:srgbClr val="FF0000"/>
                </a:solidFill>
                <a:latin typeface="Times New Roman"/>
                <a:cs typeface="Times New Roman"/>
              </a:rPr>
              <a:t>not </a:t>
            </a:r>
            <a:r>
              <a:rPr dirty="0" sz="1600" spc="20">
                <a:solidFill>
                  <a:srgbClr val="FF0000"/>
                </a:solidFill>
                <a:latin typeface="Times New Roman"/>
                <a:cs typeface="Times New Roman"/>
              </a:rPr>
              <a:t>an </a:t>
            </a:r>
            <a:r>
              <a:rPr dirty="0" sz="1600" spc="10">
                <a:solidFill>
                  <a:srgbClr val="FF0000"/>
                </a:solidFill>
                <a:latin typeface="Times New Roman"/>
                <a:cs typeface="Times New Roman"/>
              </a:rPr>
              <a:t>original.  </a:t>
            </a:r>
            <a:r>
              <a:rPr dirty="0" sz="1600" spc="25">
                <a:solidFill>
                  <a:srgbClr val="FF0000"/>
                </a:solidFill>
                <a:latin typeface="Times New Roman"/>
                <a:cs typeface="Times New Roman"/>
              </a:rPr>
              <a:t>He </a:t>
            </a:r>
            <a:r>
              <a:rPr dirty="0" sz="1600" spc="20">
                <a:solidFill>
                  <a:srgbClr val="FF0000"/>
                </a:solidFill>
                <a:latin typeface="Times New Roman"/>
                <a:cs typeface="Times New Roman"/>
              </a:rPr>
              <a:t>said </a:t>
            </a:r>
            <a:r>
              <a:rPr dirty="0" sz="1600" spc="5">
                <a:solidFill>
                  <a:srgbClr val="FF0000"/>
                </a:solidFill>
                <a:latin typeface="Times New Roman"/>
                <a:cs typeface="Times New Roman"/>
              </a:rPr>
              <a:t>it </a:t>
            </a:r>
            <a:r>
              <a:rPr dirty="0" sz="1600" spc="30">
                <a:solidFill>
                  <a:srgbClr val="FF0000"/>
                </a:solidFill>
                <a:latin typeface="Times New Roman"/>
                <a:cs typeface="Times New Roman"/>
              </a:rPr>
              <a:t>was </a:t>
            </a:r>
            <a:r>
              <a:rPr dirty="0" sz="1600" spc="5">
                <a:solidFill>
                  <a:srgbClr val="FF0000"/>
                </a:solidFill>
                <a:latin typeface="Times New Roman"/>
                <a:cs typeface="Times New Roman"/>
              </a:rPr>
              <a:t>derived </a:t>
            </a:r>
            <a:r>
              <a:rPr dirty="0" sz="1600" spc="40">
                <a:solidFill>
                  <a:srgbClr val="FF0000"/>
                </a:solidFill>
                <a:latin typeface="Times New Roman"/>
                <a:cs typeface="Times New Roman"/>
              </a:rPr>
              <a:t>from </a:t>
            </a:r>
            <a:r>
              <a:rPr dirty="0" sz="1600" spc="30">
                <a:solidFill>
                  <a:srgbClr val="FF0000"/>
                </a:solidFill>
                <a:latin typeface="Times New Roman"/>
                <a:cs typeface="Times New Roman"/>
              </a:rPr>
              <a:t>an  </a:t>
            </a:r>
            <a:r>
              <a:rPr dirty="0" sz="1600" spc="55">
                <a:solidFill>
                  <a:srgbClr val="FF0000"/>
                </a:solidFill>
                <a:latin typeface="Times New Roman"/>
                <a:cs typeface="Times New Roman"/>
              </a:rPr>
              <a:t>Institute </a:t>
            </a:r>
            <a:r>
              <a:rPr dirty="0" sz="1600" spc="-15">
                <a:solidFill>
                  <a:srgbClr val="FF0000"/>
                </a:solidFill>
                <a:latin typeface="Times New Roman"/>
                <a:cs typeface="Times New Roman"/>
              </a:rPr>
              <a:t>of </a:t>
            </a:r>
            <a:r>
              <a:rPr dirty="0" sz="1600" spc="40">
                <a:solidFill>
                  <a:srgbClr val="FF0000"/>
                </a:solidFill>
                <a:latin typeface="Times New Roman"/>
                <a:cs typeface="Times New Roman"/>
              </a:rPr>
              <a:t>Internal </a:t>
            </a:r>
            <a:r>
              <a:rPr dirty="0" sz="1600" spc="15">
                <a:solidFill>
                  <a:srgbClr val="FF0000"/>
                </a:solidFill>
                <a:latin typeface="Times New Roman"/>
                <a:cs typeface="Times New Roman"/>
              </a:rPr>
              <a:t>Auditors'  </a:t>
            </a:r>
            <a:r>
              <a:rPr dirty="0" sz="1600" spc="35">
                <a:solidFill>
                  <a:srgbClr val="FF0000"/>
                </a:solidFill>
                <a:latin typeface="Times New Roman"/>
                <a:cs typeface="Times New Roman"/>
              </a:rPr>
              <a:t>template</a:t>
            </a:r>
            <a:r>
              <a:rPr dirty="0" sz="1600" spc="1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35">
                <a:solidFill>
                  <a:srgbClr val="FF0000"/>
                </a:solidFill>
                <a:latin typeface="Times New Roman"/>
                <a:cs typeface="Times New Roman"/>
              </a:rPr>
              <a:t>document.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19577" y="6466128"/>
            <a:ext cx="37052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i="1">
                <a:solidFill>
                  <a:srgbClr val="622322"/>
                </a:solidFill>
                <a:latin typeface="Arial"/>
                <a:cs typeface="Arial"/>
              </a:rPr>
              <a:t>Virginian </a:t>
            </a:r>
            <a:r>
              <a:rPr dirty="0" sz="1800" spc="-5" i="1">
                <a:solidFill>
                  <a:srgbClr val="622322"/>
                </a:solidFill>
                <a:latin typeface="Arial"/>
                <a:cs typeface="Arial"/>
              </a:rPr>
              <a:t>Pilot 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7-22-14 </a:t>
            </a:r>
            <a:r>
              <a:rPr dirty="0" sz="1800">
                <a:solidFill>
                  <a:srgbClr val="622322"/>
                </a:solidFill>
                <a:latin typeface="Arial"/>
                <a:cs typeface="Arial"/>
              </a:rPr>
              <a:t>(from 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page</a:t>
            </a:r>
            <a:r>
              <a:rPr dirty="0" sz="1800" spc="30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4)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716518" y="6506971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D28E27"/>
                </a:solidFill>
                <a:latin typeface="Arial"/>
                <a:cs typeface="Arial"/>
              </a:rPr>
              <a:t>23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74320" y="485436"/>
            <a:ext cx="8158163" cy="59732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222044" y="20523"/>
            <a:ext cx="669861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When the </a:t>
            </a:r>
            <a:r>
              <a:rPr dirty="0"/>
              <a:t>Jury </a:t>
            </a:r>
            <a:r>
              <a:rPr dirty="0" spc="-10"/>
              <a:t>Award </a:t>
            </a:r>
            <a:r>
              <a:rPr dirty="0"/>
              <a:t>was</a:t>
            </a:r>
            <a:r>
              <a:rPr dirty="0" spc="-275"/>
              <a:t> </a:t>
            </a:r>
            <a:r>
              <a:rPr dirty="0" spc="-5"/>
              <a:t>reduced…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07340" y="389001"/>
            <a:ext cx="8667750" cy="5961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565"/>
              </a:lnSpc>
              <a:spcBef>
                <a:spcPts val="100"/>
              </a:spcBef>
            </a:pPr>
            <a:r>
              <a:rPr dirty="0" sz="3000" spc="140" b="1">
                <a:solidFill>
                  <a:srgbClr val="0E0E0E"/>
                </a:solidFill>
                <a:latin typeface="Times New Roman"/>
                <a:cs typeface="Times New Roman"/>
              </a:rPr>
              <a:t>Judge </a:t>
            </a:r>
            <a:r>
              <a:rPr dirty="0" sz="3000" spc="165" b="1">
                <a:solidFill>
                  <a:srgbClr val="0E0E0E"/>
                </a:solidFill>
                <a:latin typeface="Times New Roman"/>
                <a:cs typeface="Times New Roman"/>
              </a:rPr>
              <a:t>slashes </a:t>
            </a:r>
            <a:r>
              <a:rPr dirty="0" sz="3000" spc="130" b="1">
                <a:solidFill>
                  <a:srgbClr val="0E0E0E"/>
                </a:solidFill>
                <a:latin typeface="Times New Roman"/>
                <a:cs typeface="Times New Roman"/>
              </a:rPr>
              <a:t>judgment </a:t>
            </a:r>
            <a:r>
              <a:rPr dirty="0" sz="3000" spc="135" b="1">
                <a:solidFill>
                  <a:srgbClr val="0E0E0E"/>
                </a:solidFill>
                <a:latin typeface="Times New Roman"/>
                <a:cs typeface="Times New Roman"/>
              </a:rPr>
              <a:t>against </a:t>
            </a:r>
            <a:r>
              <a:rPr dirty="0" sz="3000" spc="125" b="1">
                <a:solidFill>
                  <a:srgbClr val="0E0E0E"/>
                </a:solidFill>
                <a:latin typeface="Times New Roman"/>
                <a:cs typeface="Times New Roman"/>
              </a:rPr>
              <a:t>council</a:t>
            </a:r>
            <a:r>
              <a:rPr dirty="0" sz="3000" spc="434" b="1">
                <a:solidFill>
                  <a:srgbClr val="0E0E0E"/>
                </a:solidFill>
                <a:latin typeface="Times New Roman"/>
                <a:cs typeface="Times New Roman"/>
              </a:rPr>
              <a:t> </a:t>
            </a:r>
            <a:r>
              <a:rPr dirty="0" sz="3000" spc="95" b="1">
                <a:solidFill>
                  <a:srgbClr val="0E0E0E"/>
                </a:solidFill>
                <a:latin typeface="Times New Roman"/>
                <a:cs typeface="Times New Roman"/>
              </a:rPr>
              <a:t>member</a:t>
            </a:r>
            <a:endParaRPr sz="3000">
              <a:latin typeface="Times New Roman"/>
              <a:cs typeface="Times New Roman"/>
            </a:endParaRPr>
          </a:p>
          <a:p>
            <a:pPr algn="just" marL="189230" marR="156845" indent="198120">
              <a:lnSpc>
                <a:spcPts val="2180"/>
              </a:lnSpc>
              <a:spcBef>
                <a:spcPts val="20"/>
              </a:spcBef>
            </a:pP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In 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court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records, Connell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cited an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interview with </a:t>
            </a:r>
            <a:r>
              <a:rPr dirty="0" sz="1800" spc="-135">
                <a:solidFill>
                  <a:srgbClr val="0C0C0C"/>
                </a:solidFill>
                <a:latin typeface="Arial"/>
                <a:cs typeface="Arial"/>
              </a:rPr>
              <a:t>WAVY-1V 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reporter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Joe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Fisher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in  </a:t>
            </a:r>
            <a:r>
              <a:rPr dirty="0" sz="1800" spc="-20">
                <a:solidFill>
                  <a:srgbClr val="0C0C0C"/>
                </a:solidFill>
                <a:latin typeface="Arial"/>
                <a:cs typeface="Arial"/>
              </a:rPr>
              <a:t>which</a:t>
            </a:r>
            <a:r>
              <a:rPr dirty="0" sz="1800" spc="6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Psimas</a:t>
            </a:r>
            <a:r>
              <a:rPr dirty="0" sz="1800" spc="7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"intended</a:t>
            </a:r>
            <a:r>
              <a:rPr dirty="0" sz="1800" spc="12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to</a:t>
            </a:r>
            <a:r>
              <a:rPr dirty="0" sz="1800" spc="11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suggest</a:t>
            </a:r>
            <a:r>
              <a:rPr dirty="0" sz="1800" spc="7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that</a:t>
            </a:r>
            <a:r>
              <a:rPr dirty="0" sz="1800" spc="13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Thomas</a:t>
            </a:r>
            <a:r>
              <a:rPr dirty="0" sz="1800" spc="10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had</a:t>
            </a:r>
            <a:r>
              <a:rPr dirty="0" sz="1800" spc="11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30">
                <a:solidFill>
                  <a:srgbClr val="0C0C0C"/>
                </a:solidFill>
                <a:latin typeface="Arial"/>
                <a:cs typeface="Arial"/>
              </a:rPr>
              <a:t>done</a:t>
            </a:r>
            <a:r>
              <a:rPr dirty="0" sz="1800" spc="14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nothing</a:t>
            </a:r>
            <a:r>
              <a:rPr dirty="0" sz="1800" spc="7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since</a:t>
            </a:r>
            <a:r>
              <a:rPr dirty="0" sz="1800" spc="11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he</a:t>
            </a:r>
            <a:r>
              <a:rPr dirty="0" sz="1800" spc="13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had</a:t>
            </a:r>
            <a:endParaRPr sz="1800">
              <a:latin typeface="Arial"/>
              <a:cs typeface="Arial"/>
            </a:endParaRPr>
          </a:p>
          <a:p>
            <a:pPr marL="189230">
              <a:lnSpc>
                <a:spcPts val="2115"/>
              </a:lnSpc>
            </a:pP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been 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hired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as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the </a:t>
            </a:r>
            <a:r>
              <a:rPr dirty="0" sz="1800" spc="-20">
                <a:solidFill>
                  <a:srgbClr val="0C0C0C"/>
                </a:solidFill>
                <a:latin typeface="Arial"/>
                <a:cs typeface="Arial"/>
              </a:rPr>
              <a:t>city</a:t>
            </a:r>
            <a:r>
              <a:rPr dirty="0" sz="1800" spc="15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auditor."</a:t>
            </a:r>
            <a:endParaRPr sz="1800">
              <a:latin typeface="Arial"/>
              <a:cs typeface="Arial"/>
            </a:endParaRPr>
          </a:p>
          <a:p>
            <a:pPr algn="just" marL="189230" marR="154305" indent="202565">
              <a:lnSpc>
                <a:spcPct val="100000"/>
              </a:lnSpc>
              <a:spcBef>
                <a:spcPts val="1740"/>
              </a:spcBef>
            </a:pPr>
            <a:r>
              <a:rPr dirty="0" sz="1800" spc="-30">
                <a:solidFill>
                  <a:srgbClr val="0C0C0C"/>
                </a:solidFill>
                <a:latin typeface="Arial"/>
                <a:cs typeface="Arial"/>
              </a:rPr>
              <a:t>But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by </a:t>
            </a:r>
            <a:r>
              <a:rPr dirty="0" sz="1800" spc="30">
                <a:solidFill>
                  <a:srgbClr val="0C0C0C"/>
                </a:solidFill>
                <a:latin typeface="Arial"/>
                <a:cs typeface="Arial"/>
              </a:rPr>
              <a:t>the 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time </a:t>
            </a:r>
            <a:r>
              <a:rPr dirty="0" sz="1800" spc="30">
                <a:solidFill>
                  <a:srgbClr val="0C0C0C"/>
                </a:solidFill>
                <a:latin typeface="Arial"/>
                <a:cs typeface="Arial"/>
              </a:rPr>
              <a:t>that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interview 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happened 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in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March 2016,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Thomas </a:t>
            </a:r>
            <a:r>
              <a:rPr dirty="0" sz="1800" spc="35">
                <a:solidFill>
                  <a:srgbClr val="0C0C0C"/>
                </a:solidFill>
                <a:latin typeface="Arial"/>
                <a:cs typeface="Arial"/>
              </a:rPr>
              <a:t>had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"already  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been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unflatteringly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portrayed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in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many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articles criticizing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him 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in </a:t>
            </a:r>
            <a:r>
              <a:rPr dirty="0" sz="1800" spc="-10">
                <a:solidFill>
                  <a:srgbClr val="0C0C0C"/>
                </a:solidFill>
                <a:latin typeface="Arial"/>
                <a:cs typeface="Arial"/>
              </a:rPr>
              <a:t>The Virginian- 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Pilot," Hall </a:t>
            </a:r>
            <a:r>
              <a:rPr dirty="0" sz="1800" spc="-10">
                <a:solidFill>
                  <a:srgbClr val="0C0C0C"/>
                </a:solidFill>
                <a:latin typeface="Arial"/>
                <a:cs typeface="Arial"/>
              </a:rPr>
              <a:t>wrote 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in </a:t>
            </a:r>
            <a:r>
              <a:rPr dirty="0" sz="1800" spc="35">
                <a:solidFill>
                  <a:srgbClr val="0C0C0C"/>
                </a:solidFill>
                <a:latin typeface="Arial"/>
                <a:cs typeface="Arial"/>
              </a:rPr>
              <a:t>her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opinion,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quoting 13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pieces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about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his job</a:t>
            </a:r>
            <a:r>
              <a:rPr dirty="0" sz="1800" spc="45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performance.</a:t>
            </a:r>
            <a:endParaRPr sz="1800">
              <a:latin typeface="Arial"/>
              <a:cs typeface="Arial"/>
            </a:endParaRPr>
          </a:p>
          <a:p>
            <a:pPr algn="just" marL="201295" marR="156845" indent="184150">
              <a:lnSpc>
                <a:spcPct val="101099"/>
              </a:lnSpc>
              <a:spcBef>
                <a:spcPts val="1355"/>
              </a:spcBef>
            </a:pP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Thomas'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attorney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told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the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jury </a:t>
            </a:r>
            <a:r>
              <a:rPr dirty="0" sz="1800" spc="45">
                <a:solidFill>
                  <a:srgbClr val="0C0C0C"/>
                </a:solidFill>
                <a:latin typeface="Arial"/>
                <a:cs typeface="Arial"/>
              </a:rPr>
              <a:t>that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they </a:t>
            </a:r>
            <a:r>
              <a:rPr dirty="0" sz="1800" spc="-10">
                <a:solidFill>
                  <a:srgbClr val="0C0C0C"/>
                </a:solidFill>
                <a:latin typeface="Arial"/>
                <a:cs typeface="Arial"/>
              </a:rPr>
              <a:t>were </a:t>
            </a:r>
            <a:r>
              <a:rPr dirty="0" sz="1800" spc="30">
                <a:solidFill>
                  <a:srgbClr val="0C0C0C"/>
                </a:solidFill>
                <a:latin typeface="Arial"/>
                <a:cs typeface="Arial"/>
              </a:rPr>
              <a:t>"the </a:t>
            </a:r>
            <a:r>
              <a:rPr dirty="0" sz="1800" spc="-10">
                <a:solidFill>
                  <a:srgbClr val="0C0C0C"/>
                </a:solidFill>
                <a:latin typeface="Arial"/>
                <a:cs typeface="Arial"/>
              </a:rPr>
              <a:t>only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people </a:t>
            </a:r>
            <a:r>
              <a:rPr dirty="0" sz="1800" spc="-25">
                <a:solidFill>
                  <a:srgbClr val="0C0C0C"/>
                </a:solidFill>
                <a:latin typeface="Arial"/>
                <a:cs typeface="Arial"/>
              </a:rPr>
              <a:t>who 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can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restore  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his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reputation"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after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the comments 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made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on </a:t>
            </a:r>
            <a:r>
              <a:rPr dirty="0" sz="1800" spc="-10">
                <a:solidFill>
                  <a:srgbClr val="0C0C0C"/>
                </a:solidFill>
                <a:latin typeface="Arial"/>
                <a:cs typeface="Arial"/>
              </a:rPr>
              <a:t>television, 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but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Hall found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he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didn't 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show </a:t>
            </a:r>
            <a:r>
              <a:rPr dirty="0" sz="1800" spc="-20">
                <a:solidFill>
                  <a:srgbClr val="FF0000"/>
                </a:solidFill>
                <a:latin typeface="Arial"/>
                <a:cs typeface="Arial"/>
              </a:rPr>
              <a:t>sufficient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evidence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illustrate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dirty="0" sz="1800" spc="-30">
                <a:solidFill>
                  <a:srgbClr val="FF0000"/>
                </a:solidFill>
                <a:latin typeface="Arial"/>
                <a:cs typeface="Arial"/>
              </a:rPr>
              <a:t>effect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that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interview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had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on</a:t>
            </a:r>
            <a:r>
              <a:rPr dirty="0" sz="1800" spc="37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Thomas.</a:t>
            </a:r>
            <a:endParaRPr sz="1800">
              <a:latin typeface="Arial"/>
              <a:cs typeface="Arial"/>
            </a:endParaRPr>
          </a:p>
          <a:p>
            <a:pPr algn="just" marL="210185" marR="154305" indent="179705">
              <a:lnSpc>
                <a:spcPct val="100000"/>
              </a:lnSpc>
              <a:spcBef>
                <a:spcPts val="1730"/>
              </a:spcBef>
            </a:pP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"His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testimony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about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effect </a:t>
            </a:r>
            <a:r>
              <a:rPr dirty="0" sz="1800" spc="-35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defamation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on him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was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unremarkable,"  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she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wrote,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adding 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that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Thomas did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not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adequately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distinguish between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hurt 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caused </a:t>
            </a:r>
            <a:r>
              <a:rPr dirty="0" sz="1800" spc="-15">
                <a:solidFill>
                  <a:srgbClr val="FF0000"/>
                </a:solidFill>
                <a:latin typeface="Arial"/>
                <a:cs typeface="Arial"/>
              </a:rPr>
              <a:t>by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Psimas'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interview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and </a:t>
            </a:r>
            <a:r>
              <a:rPr dirty="0" sz="1800" spc="40">
                <a:solidFill>
                  <a:srgbClr val="FF0000"/>
                </a:solidFill>
                <a:latin typeface="Arial"/>
                <a:cs typeface="Arial"/>
              </a:rPr>
              <a:t>that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caused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by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his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firing.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He wasn't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entitled </a:t>
            </a:r>
            <a:r>
              <a:rPr dirty="0" sz="1800" spc="35">
                <a:solidFill>
                  <a:srgbClr val="0C0C0C"/>
                </a:solidFill>
                <a:latin typeface="Arial"/>
                <a:cs typeface="Arial"/>
              </a:rPr>
              <a:t>to 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compensation for 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damages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caused 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by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anything 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but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Psimas'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comments, 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the 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judge</a:t>
            </a:r>
            <a:r>
              <a:rPr dirty="0" sz="1800" spc="-29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said.</a:t>
            </a:r>
            <a:endParaRPr sz="1800">
              <a:latin typeface="Arial"/>
              <a:cs typeface="Arial"/>
            </a:endParaRPr>
          </a:p>
          <a:p>
            <a:pPr algn="just" marL="210185" marR="146685" indent="196215">
              <a:lnSpc>
                <a:spcPct val="101200"/>
              </a:lnSpc>
              <a:spcBef>
                <a:spcPts val="1465"/>
              </a:spcBef>
            </a:pPr>
            <a:r>
              <a:rPr dirty="0" sz="1800" spc="-25">
                <a:solidFill>
                  <a:srgbClr val="0C0C0C"/>
                </a:solidFill>
                <a:latin typeface="Arial"/>
                <a:cs typeface="Arial"/>
              </a:rPr>
              <a:t>Because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most </a:t>
            </a:r>
            <a:r>
              <a:rPr dirty="0" sz="1800" spc="-35">
                <a:solidFill>
                  <a:srgbClr val="0C0C0C"/>
                </a:solidFill>
                <a:latin typeface="Arial"/>
                <a:cs typeface="Arial"/>
              </a:rPr>
              <a:t>of </a:t>
            </a:r>
            <a:r>
              <a:rPr dirty="0" sz="1800" spc="-45">
                <a:solidFill>
                  <a:srgbClr val="0C0C0C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damages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awarded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to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Thomas </a:t>
            </a:r>
            <a:r>
              <a:rPr dirty="0" sz="1800" spc="-10">
                <a:solidFill>
                  <a:srgbClr val="0C0C0C"/>
                </a:solidFill>
                <a:latin typeface="Arial"/>
                <a:cs typeface="Arial"/>
              </a:rPr>
              <a:t>were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punitive, Hall  </a:t>
            </a:r>
            <a:r>
              <a:rPr dirty="0" sz="1800" spc="-10">
                <a:solidFill>
                  <a:srgbClr val="0C0C0C"/>
                </a:solidFill>
                <a:latin typeface="Arial"/>
                <a:cs typeface="Arial"/>
              </a:rPr>
              <a:t>concluded 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that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"the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verdict </a:t>
            </a:r>
            <a:r>
              <a:rPr dirty="0" sz="1800" spc="-15">
                <a:solidFill>
                  <a:srgbClr val="FF0000"/>
                </a:solidFill>
                <a:latin typeface="Arial"/>
                <a:cs typeface="Arial"/>
              </a:rPr>
              <a:t>was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product </a:t>
            </a:r>
            <a:r>
              <a:rPr dirty="0" sz="1800" spc="-3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passion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or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prejudice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or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some 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misunderstanding </a:t>
            </a:r>
            <a:r>
              <a:rPr dirty="0" sz="1800" spc="-35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the facts or the</a:t>
            </a:r>
            <a:r>
              <a:rPr dirty="0" sz="1800" spc="-3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30">
                <a:solidFill>
                  <a:srgbClr val="FF0000"/>
                </a:solidFill>
                <a:latin typeface="Arial"/>
                <a:cs typeface="Arial"/>
              </a:rPr>
              <a:t>law."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54732" y="6471310"/>
            <a:ext cx="49599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622322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article included this… </a:t>
            </a:r>
            <a:r>
              <a:rPr dirty="0" sz="1800" spc="-10" i="1">
                <a:solidFill>
                  <a:srgbClr val="622322"/>
                </a:solidFill>
                <a:latin typeface="Arial"/>
                <a:cs typeface="Arial"/>
              </a:rPr>
              <a:t>Virginian </a:t>
            </a:r>
            <a:r>
              <a:rPr dirty="0" sz="1800" spc="-5" i="1">
                <a:solidFill>
                  <a:srgbClr val="622322"/>
                </a:solidFill>
                <a:latin typeface="Arial"/>
                <a:cs typeface="Arial"/>
              </a:rPr>
              <a:t>Pilot</a:t>
            </a:r>
            <a:r>
              <a:rPr dirty="0" sz="1800" spc="55" i="1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1-30-19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16518" y="6506971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D28E27"/>
                </a:solidFill>
                <a:latin typeface="Arial"/>
                <a:cs typeface="Arial"/>
              </a:rPr>
              <a:t>24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43000" y="838857"/>
            <a:ext cx="6474733" cy="48760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35683" y="64388"/>
            <a:ext cx="548576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But </a:t>
            </a:r>
            <a:r>
              <a:rPr dirty="0" spc="-5"/>
              <a:t>didn’t include any </a:t>
            </a:r>
            <a:r>
              <a:rPr dirty="0" spc="-10"/>
              <a:t>of</a:t>
            </a:r>
            <a:r>
              <a:rPr dirty="0" spc="-80"/>
              <a:t> </a:t>
            </a:r>
            <a:r>
              <a:rPr dirty="0" spc="-5"/>
              <a:t>this…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74394" y="865378"/>
            <a:ext cx="6508115" cy="5457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113664">
              <a:lnSpc>
                <a:spcPct val="100000"/>
              </a:lnSpc>
              <a:spcBef>
                <a:spcPts val="100"/>
              </a:spcBef>
            </a:pP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Page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2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- 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In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contrast,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the statement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that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she </a:t>
            </a:r>
            <a:r>
              <a:rPr dirty="0" sz="1800" spc="-15">
                <a:solidFill>
                  <a:srgbClr val="FF0000"/>
                </a:solidFill>
                <a:latin typeface="Arial"/>
                <a:cs typeface="Arial"/>
              </a:rPr>
              <a:t>"got </a:t>
            </a:r>
            <a:r>
              <a:rPr dirty="0" sz="1800" spc="-20">
                <a:solidFill>
                  <a:srgbClr val="FF0000"/>
                </a:solidFill>
                <a:latin typeface="Arial"/>
                <a:cs typeface="Arial"/>
              </a:rPr>
              <a:t>nothing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for</a:t>
            </a:r>
            <a:r>
              <a:rPr dirty="0" sz="1800" spc="-2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15">
                <a:solidFill>
                  <a:srgbClr val="FF0000"/>
                </a:solidFill>
                <a:latin typeface="Arial"/>
                <a:cs typeface="Arial"/>
              </a:rPr>
              <a:t>two  </a:t>
            </a:r>
            <a:r>
              <a:rPr dirty="0" sz="1800" spc="-70">
                <a:solidFill>
                  <a:srgbClr val="FF0000"/>
                </a:solidFill>
                <a:latin typeface="Arial"/>
                <a:cs typeface="Arial"/>
              </a:rPr>
              <a:t>years”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was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false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and implied more than that </a:t>
            </a:r>
            <a:r>
              <a:rPr dirty="0" sz="1800" spc="-10">
                <a:solidFill>
                  <a:srgbClr val="0C0C0C"/>
                </a:solidFill>
                <a:latin typeface="Arial"/>
                <a:cs typeface="Arial"/>
              </a:rPr>
              <a:t>Plaintiff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had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not  provided regular updates.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It suggested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that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he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had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provided  </a:t>
            </a:r>
            <a:r>
              <a:rPr dirty="0" sz="1800" spc="-20">
                <a:solidFill>
                  <a:srgbClr val="0C0C0C"/>
                </a:solidFill>
                <a:latin typeface="Arial"/>
                <a:cs typeface="Arial"/>
              </a:rPr>
              <a:t>nothing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at all.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No </a:t>
            </a:r>
            <a:r>
              <a:rPr dirty="0" sz="1800" spc="-15">
                <a:solidFill>
                  <a:srgbClr val="0C0C0C"/>
                </a:solidFill>
                <a:latin typeface="Arial"/>
                <a:cs typeface="Arial"/>
              </a:rPr>
              <a:t>updates,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no </a:t>
            </a:r>
            <a:r>
              <a:rPr dirty="0" sz="1800" spc="-20">
                <a:solidFill>
                  <a:srgbClr val="0C0C0C"/>
                </a:solidFill>
                <a:latin typeface="Arial"/>
                <a:cs typeface="Arial"/>
              </a:rPr>
              <a:t>nothing.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jury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was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entitled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to 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interpret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this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statement, </a:t>
            </a:r>
            <a:r>
              <a:rPr dirty="0" sz="1800" spc="55">
                <a:solidFill>
                  <a:srgbClr val="FF0000"/>
                </a:solidFill>
                <a:latin typeface="Arial"/>
                <a:cs typeface="Arial"/>
              </a:rPr>
              <a:t>and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they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did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not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accept the </a:t>
            </a:r>
            <a:r>
              <a:rPr dirty="0" sz="1800" spc="-20">
                <a:solidFill>
                  <a:srgbClr val="FF0000"/>
                </a:solidFill>
                <a:latin typeface="Arial"/>
                <a:cs typeface="Arial"/>
              </a:rPr>
              <a:t>meaning 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that Defendant</a:t>
            </a:r>
            <a:r>
              <a:rPr dirty="0" sz="1800" spc="6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urged.</a:t>
            </a:r>
            <a:endParaRPr sz="1800">
              <a:latin typeface="Arial"/>
              <a:cs typeface="Arial"/>
            </a:endParaRPr>
          </a:p>
          <a:p>
            <a:pPr algn="just" marL="27940" marR="36830">
              <a:lnSpc>
                <a:spcPct val="100000"/>
              </a:lnSpc>
              <a:spcBef>
                <a:spcPts val="840"/>
              </a:spcBef>
            </a:pP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Page 5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- </a:t>
            </a:r>
            <a:r>
              <a:rPr dirty="0" sz="1800">
                <a:latin typeface="Arial"/>
                <a:cs typeface="Arial"/>
              </a:rPr>
              <a:t>When </a:t>
            </a:r>
            <a:r>
              <a:rPr dirty="0" sz="1800" spc="-45">
                <a:latin typeface="Arial"/>
                <a:cs typeface="Arial"/>
              </a:rPr>
              <a:t>defendant </a:t>
            </a:r>
            <a:r>
              <a:rPr dirty="0" sz="1800">
                <a:latin typeface="Arial"/>
                <a:cs typeface="Arial"/>
              </a:rPr>
              <a:t>spoke about </a:t>
            </a:r>
            <a:r>
              <a:rPr dirty="0" sz="1800" spc="-5">
                <a:latin typeface="Arial"/>
                <a:cs typeface="Arial"/>
              </a:rPr>
              <a:t>Plaintiff </a:t>
            </a:r>
            <a:r>
              <a:rPr dirty="0" sz="1800" spc="-15">
                <a:latin typeface="Arial"/>
                <a:cs typeface="Arial"/>
              </a:rPr>
              <a:t>on-camera </a:t>
            </a:r>
            <a:r>
              <a:rPr dirty="0" sz="1800">
                <a:latin typeface="Arial"/>
                <a:cs typeface="Arial"/>
              </a:rPr>
              <a:t>for  </a:t>
            </a:r>
            <a:r>
              <a:rPr dirty="0" sz="1800" spc="-5">
                <a:latin typeface="Arial"/>
                <a:cs typeface="Arial"/>
              </a:rPr>
              <a:t>approximately </a:t>
            </a:r>
            <a:r>
              <a:rPr dirty="0" sz="1800" spc="-20">
                <a:latin typeface="Arial"/>
                <a:cs typeface="Arial"/>
              </a:rPr>
              <a:t>10 </a:t>
            </a:r>
            <a:r>
              <a:rPr dirty="0" sz="1800" spc="-25">
                <a:latin typeface="Arial"/>
                <a:cs typeface="Arial"/>
              </a:rPr>
              <a:t>seconds </a:t>
            </a:r>
            <a:r>
              <a:rPr dirty="0" sz="1800" spc="-20">
                <a:solidFill>
                  <a:srgbClr val="0C0C0C"/>
                </a:solidFill>
                <a:latin typeface="Arial"/>
                <a:cs typeface="Arial"/>
              </a:rPr>
              <a:t>in March </a:t>
            </a:r>
            <a:r>
              <a:rPr dirty="0" sz="1800" spc="-15">
                <a:solidFill>
                  <a:srgbClr val="0C0C0C"/>
                </a:solidFill>
                <a:latin typeface="Arial"/>
                <a:cs typeface="Arial"/>
              </a:rPr>
              <a:t>of </a:t>
            </a:r>
            <a:r>
              <a:rPr dirty="0" sz="1800" spc="-25">
                <a:solidFill>
                  <a:srgbClr val="0C0C0C"/>
                </a:solidFill>
                <a:latin typeface="Arial"/>
                <a:cs typeface="Arial"/>
              </a:rPr>
              <a:t>2016, </a:t>
            </a:r>
            <a:r>
              <a:rPr dirty="0" sz="1800" spc="-30">
                <a:solidFill>
                  <a:srgbClr val="FF0000"/>
                </a:solidFill>
                <a:latin typeface="Arial"/>
                <a:cs typeface="Arial"/>
              </a:rPr>
              <a:t>Plaintiff </a:t>
            </a:r>
            <a:r>
              <a:rPr dirty="0" sz="1800" spc="-20">
                <a:solidFill>
                  <a:srgbClr val="FF0000"/>
                </a:solidFill>
                <a:latin typeface="Arial"/>
                <a:cs typeface="Arial"/>
              </a:rPr>
              <a:t>had been  </a:t>
            </a:r>
            <a:r>
              <a:rPr dirty="0" u="heavy" sz="1800" spc="-2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bludgeoned</a:t>
            </a:r>
            <a:r>
              <a:rPr dirty="0" sz="1800" spc="-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15">
                <a:solidFill>
                  <a:srgbClr val="FF0000"/>
                </a:solidFill>
                <a:latin typeface="Arial"/>
                <a:cs typeface="Arial"/>
              </a:rPr>
              <a:t>by the </a:t>
            </a:r>
            <a:r>
              <a:rPr dirty="0" sz="1800" spc="-20">
                <a:solidFill>
                  <a:srgbClr val="FF0000"/>
                </a:solidFill>
                <a:latin typeface="Arial"/>
                <a:cs typeface="Arial"/>
              </a:rPr>
              <a:t>local </a:t>
            </a:r>
            <a:r>
              <a:rPr dirty="0" sz="1800" spc="-25">
                <a:solidFill>
                  <a:srgbClr val="FF0000"/>
                </a:solidFill>
                <a:latin typeface="Arial"/>
                <a:cs typeface="Arial"/>
              </a:rPr>
              <a:t>newspaper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in the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above </a:t>
            </a:r>
            <a:r>
              <a:rPr dirty="0" sz="1800" spc="-20">
                <a:solidFill>
                  <a:srgbClr val="0C0C0C"/>
                </a:solidFill>
                <a:latin typeface="Arial"/>
                <a:cs typeface="Arial"/>
              </a:rPr>
              <a:t>dozen </a:t>
            </a:r>
            <a:r>
              <a:rPr dirty="0" sz="1800" spc="-15">
                <a:solidFill>
                  <a:srgbClr val="0C0C0C"/>
                </a:solidFill>
                <a:latin typeface="Arial"/>
                <a:cs typeface="Arial"/>
              </a:rPr>
              <a:t>or more  </a:t>
            </a:r>
            <a:r>
              <a:rPr dirty="0" sz="1800" spc="100">
                <a:solidFill>
                  <a:srgbClr val="0C0C0C"/>
                </a:solidFill>
                <a:latin typeface="Arial"/>
                <a:cs typeface="Arial"/>
              </a:rPr>
              <a:t>articles,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all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discussing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his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lack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of </a:t>
            </a:r>
            <a:r>
              <a:rPr dirty="0" sz="1800" spc="-10">
                <a:solidFill>
                  <a:srgbClr val="0C0C0C"/>
                </a:solidFill>
                <a:latin typeface="Arial"/>
                <a:cs typeface="Arial"/>
              </a:rPr>
              <a:t>productivity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and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insufficient 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job</a:t>
            </a:r>
            <a:r>
              <a:rPr dirty="0" sz="1800" spc="5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performance.</a:t>
            </a:r>
            <a:endParaRPr sz="1800">
              <a:latin typeface="Arial"/>
              <a:cs typeface="Arial"/>
            </a:endParaRPr>
          </a:p>
          <a:p>
            <a:pPr algn="just" marL="43180" marR="5080">
              <a:lnSpc>
                <a:spcPct val="100000"/>
              </a:lnSpc>
              <a:spcBef>
                <a:spcPts val="1480"/>
              </a:spcBef>
            </a:pP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Page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9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-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Defendant 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refers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In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her 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motion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a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question </a:t>
            </a:r>
            <a:r>
              <a:rPr dirty="0" sz="1800" spc="20">
                <a:solidFill>
                  <a:srgbClr val="0C0C0C"/>
                </a:solidFill>
                <a:latin typeface="Arial"/>
                <a:cs typeface="Arial"/>
              </a:rPr>
              <a:t>from </a:t>
            </a:r>
            <a:r>
              <a:rPr dirty="0" sz="1800" spc="-5">
                <a:solidFill>
                  <a:srgbClr val="0C0C0C"/>
                </a:solidFill>
                <a:latin typeface="Arial"/>
                <a:cs typeface="Arial"/>
              </a:rPr>
              <a:t>a 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juror 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which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the </a:t>
            </a:r>
            <a:r>
              <a:rPr dirty="0" sz="1800">
                <a:solidFill>
                  <a:srgbClr val="0C0C0C"/>
                </a:solidFill>
                <a:latin typeface="Arial"/>
                <a:cs typeface="Arial"/>
              </a:rPr>
              <a:t>Court 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did not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permit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to 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be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asked, which </a:t>
            </a:r>
            <a:r>
              <a:rPr dirty="0" sz="1800" spc="10">
                <a:solidFill>
                  <a:srgbClr val="0C0C0C"/>
                </a:solidFill>
                <a:latin typeface="Arial"/>
                <a:cs typeface="Arial"/>
              </a:rPr>
              <a:t>read:  "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Does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[the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witness]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believe the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articles written about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Mr. 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Thomas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were </a:t>
            </a:r>
            <a:r>
              <a:rPr dirty="0" u="heavy" sz="1800" spc="2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hit </a:t>
            </a:r>
            <a:r>
              <a:rPr dirty="0" u="heavy" sz="18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pieces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aimed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discredit Mr.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Thomas' work  and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tarnish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his reputation as an</a:t>
            </a:r>
            <a:r>
              <a:rPr dirty="0" sz="1800" spc="30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auditor?”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6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From </a:t>
            </a:r>
            <a:r>
              <a:rPr dirty="0" sz="2400" spc="-15">
                <a:solidFill>
                  <a:srgbClr val="622322"/>
                </a:solidFill>
                <a:latin typeface="Arial"/>
                <a:cs typeface="Arial"/>
              </a:rPr>
              <a:t>Judge’s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Final Opinion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–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January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17,</a:t>
            </a:r>
            <a:r>
              <a:rPr dirty="0" sz="2400" spc="75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2019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16518" y="6506971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D28E27"/>
                </a:solidFill>
                <a:latin typeface="Arial"/>
                <a:cs typeface="Arial"/>
              </a:rPr>
              <a:t>25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04696" y="35178"/>
            <a:ext cx="691007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 </a:t>
            </a:r>
            <a:r>
              <a:rPr dirty="0" spc="-5"/>
              <a:t>unfortunate </a:t>
            </a:r>
            <a:r>
              <a:rPr dirty="0"/>
              <a:t>result of </a:t>
            </a:r>
            <a:r>
              <a:rPr dirty="0" spc="-5"/>
              <a:t>this</a:t>
            </a:r>
            <a:r>
              <a:rPr dirty="0" spc="-80"/>
              <a:t> </a:t>
            </a:r>
            <a:r>
              <a:rPr dirty="0"/>
              <a:t>reporting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17396" y="607356"/>
            <a:ext cx="2144395" cy="4552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545"/>
              </a:lnSpc>
            </a:pP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rel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got</a:t>
            </a:r>
            <a:r>
              <a:rPr dirty="0" sz="3200" spc="-80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right: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28600" y="534068"/>
            <a:ext cx="3884839" cy="49629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631435" y="564639"/>
            <a:ext cx="4194159" cy="56380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6200" y="564639"/>
            <a:ext cx="4172576" cy="56380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48844" y="581405"/>
            <a:ext cx="4269105" cy="5097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715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GMM -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This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judgement will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be </a:t>
            </a:r>
            <a:r>
              <a:rPr dirty="0" sz="1800" spc="-15">
                <a:solidFill>
                  <a:srgbClr val="FF0000"/>
                </a:solidFill>
                <a:latin typeface="Calibri"/>
                <a:cs typeface="Calibri"/>
              </a:rPr>
              <a:t>invalidated 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upon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appeal</a:t>
            </a:r>
            <a:r>
              <a:rPr dirty="0" sz="1800">
                <a:latin typeface="Calibri"/>
                <a:cs typeface="Calibri"/>
              </a:rPr>
              <a:t>. </a:t>
            </a:r>
            <a:r>
              <a:rPr dirty="0" sz="1800" spc="-5">
                <a:latin typeface="Calibri"/>
                <a:cs typeface="Calibri"/>
              </a:rPr>
              <a:t>Laws </a:t>
            </a:r>
            <a:r>
              <a:rPr dirty="0" sz="1800" spc="-15">
                <a:latin typeface="Calibri"/>
                <a:cs typeface="Calibri"/>
              </a:rPr>
              <a:t>regarding </a:t>
            </a:r>
            <a:r>
              <a:rPr dirty="0" sz="1800" spc="-5">
                <a:latin typeface="Calibri"/>
                <a:cs typeface="Calibri"/>
              </a:rPr>
              <a:t>slander </a:t>
            </a:r>
            <a:r>
              <a:rPr dirty="0" sz="1800">
                <a:latin typeface="Calibri"/>
                <a:cs typeface="Calibri"/>
              </a:rPr>
              <a:t>and  </a:t>
            </a:r>
            <a:r>
              <a:rPr dirty="0" sz="1800" spc="-10">
                <a:latin typeface="Calibri"/>
                <a:cs typeface="Calibri"/>
              </a:rPr>
              <a:t>libel </a:t>
            </a:r>
            <a:r>
              <a:rPr dirty="0" sz="1800" spc="-15">
                <a:latin typeface="Calibri"/>
                <a:cs typeface="Calibri"/>
              </a:rPr>
              <a:t>have </a:t>
            </a:r>
            <a:r>
              <a:rPr dirty="0" sz="1800">
                <a:latin typeface="Calibri"/>
                <a:cs typeface="Calibri"/>
              </a:rPr>
              <a:t>a much </a:t>
            </a:r>
            <a:r>
              <a:rPr dirty="0" sz="1800" spc="-5">
                <a:latin typeface="Calibri"/>
                <a:cs typeface="Calibri"/>
              </a:rPr>
              <a:t>higher </a:t>
            </a:r>
            <a:r>
              <a:rPr dirty="0" sz="1800" spc="-10">
                <a:latin typeface="Calibri"/>
                <a:cs typeface="Calibri"/>
              </a:rPr>
              <a:t>threshold </a:t>
            </a:r>
            <a:r>
              <a:rPr dirty="0" sz="1800" spc="-15">
                <a:latin typeface="Calibri"/>
                <a:cs typeface="Calibri"/>
              </a:rPr>
              <a:t>for </a:t>
            </a:r>
            <a:r>
              <a:rPr dirty="0" sz="1800" spc="-5">
                <a:latin typeface="Calibri"/>
                <a:cs typeface="Calibri"/>
              </a:rPr>
              <a:t>public  officials. The </a:t>
            </a:r>
            <a:r>
              <a:rPr dirty="0" sz="1800" spc="-10">
                <a:latin typeface="Calibri"/>
                <a:cs typeface="Calibri"/>
              </a:rPr>
              <a:t>lawyer representing </a:t>
            </a:r>
            <a:r>
              <a:rPr dirty="0" sz="1800" spc="-5">
                <a:latin typeface="Calibri"/>
                <a:cs typeface="Calibri"/>
              </a:rPr>
              <a:t>Ms. </a:t>
            </a:r>
            <a:r>
              <a:rPr dirty="0" sz="1800" spc="-15">
                <a:latin typeface="Calibri"/>
                <a:cs typeface="Calibri"/>
              </a:rPr>
              <a:t>Psimas  </a:t>
            </a:r>
            <a:r>
              <a:rPr dirty="0" sz="1800" spc="-5">
                <a:latin typeface="Calibri"/>
                <a:cs typeface="Calibri"/>
              </a:rPr>
              <a:t>must </a:t>
            </a:r>
            <a:r>
              <a:rPr dirty="0" sz="1800" spc="-10">
                <a:latin typeface="Calibri"/>
                <a:cs typeface="Calibri"/>
              </a:rPr>
              <a:t>have </a:t>
            </a:r>
            <a:r>
              <a:rPr dirty="0" sz="1800" spc="-5">
                <a:latin typeface="Calibri"/>
                <a:cs typeface="Calibri"/>
              </a:rPr>
              <a:t>done </a:t>
            </a:r>
            <a:r>
              <a:rPr dirty="0" sz="1800">
                <a:latin typeface="Calibri"/>
                <a:cs typeface="Calibri"/>
              </a:rPr>
              <a:t>a </a:t>
            </a:r>
            <a:r>
              <a:rPr dirty="0" sz="1800" spc="-5">
                <a:latin typeface="Calibri"/>
                <a:cs typeface="Calibri"/>
              </a:rPr>
              <a:t>very poor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job.</a:t>
            </a:r>
            <a:endParaRPr sz="1800">
              <a:latin typeface="Calibri"/>
              <a:cs typeface="Calibri"/>
            </a:endParaRPr>
          </a:p>
          <a:p>
            <a:pPr algn="just" marL="12700" marR="5080">
              <a:lnSpc>
                <a:spcPct val="100000"/>
              </a:lnSpc>
              <a:spcBef>
                <a:spcPts val="805"/>
              </a:spcBef>
            </a:pPr>
            <a:r>
              <a:rPr dirty="0" sz="1800" spc="-5">
                <a:latin typeface="Calibri"/>
                <a:cs typeface="Calibri"/>
              </a:rPr>
              <a:t>MW </a:t>
            </a:r>
            <a:r>
              <a:rPr dirty="0" sz="1800">
                <a:latin typeface="Calibri"/>
                <a:cs typeface="Calibri"/>
              </a:rPr>
              <a:t>- So much </a:t>
            </a:r>
            <a:r>
              <a:rPr dirty="0" sz="1800" spc="-15">
                <a:latin typeface="Calibri"/>
                <a:cs typeface="Calibri"/>
              </a:rPr>
              <a:t>for </a:t>
            </a:r>
            <a:r>
              <a:rPr dirty="0" sz="1800" spc="-10">
                <a:latin typeface="Calibri"/>
                <a:cs typeface="Calibri"/>
              </a:rPr>
              <a:t>freedom </a:t>
            </a:r>
            <a:r>
              <a:rPr dirty="0" sz="1800" spc="-5">
                <a:latin typeface="Calibri"/>
                <a:cs typeface="Calibri"/>
              </a:rPr>
              <a:t>of speech by </a:t>
            </a:r>
            <a:r>
              <a:rPr dirty="0" sz="1800">
                <a:latin typeface="Calibri"/>
                <a:cs typeface="Calibri"/>
              </a:rPr>
              <a:t>an  </a:t>
            </a:r>
            <a:r>
              <a:rPr dirty="0" sz="1800" spc="-5">
                <a:latin typeface="Calibri"/>
                <a:cs typeface="Calibri"/>
              </a:rPr>
              <a:t>elected official </a:t>
            </a:r>
            <a:r>
              <a:rPr dirty="0" sz="1800">
                <a:latin typeface="Calibri"/>
                <a:cs typeface="Calibri"/>
              </a:rPr>
              <a:t>when </a:t>
            </a:r>
            <a:r>
              <a:rPr dirty="0" sz="1800" spc="-10">
                <a:latin typeface="Calibri"/>
                <a:cs typeface="Calibri"/>
              </a:rPr>
              <a:t>there </a:t>
            </a:r>
            <a:r>
              <a:rPr dirty="0" sz="1800" spc="-5">
                <a:latin typeface="Calibri"/>
                <a:cs typeface="Calibri"/>
              </a:rPr>
              <a:t>is </a:t>
            </a:r>
            <a:r>
              <a:rPr dirty="0" sz="1800" spc="-10">
                <a:latin typeface="Calibri"/>
                <a:cs typeface="Calibri"/>
              </a:rPr>
              <a:t>wrongdoing. 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What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about the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truth 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to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her 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statements?  </a:t>
            </a:r>
            <a:r>
              <a:rPr dirty="0" sz="1800" spc="-5">
                <a:latin typeface="Calibri"/>
                <a:cs typeface="Calibri"/>
              </a:rPr>
              <a:t>That is </a:t>
            </a:r>
            <a:r>
              <a:rPr dirty="0" sz="1800">
                <a:latin typeface="Calibri"/>
                <a:cs typeface="Calibri"/>
              </a:rPr>
              <a:t>a </a:t>
            </a:r>
            <a:r>
              <a:rPr dirty="0" sz="1800" spc="-10">
                <a:latin typeface="Calibri"/>
                <a:cs typeface="Calibri"/>
              </a:rPr>
              <a:t>defense </a:t>
            </a:r>
            <a:r>
              <a:rPr dirty="0" sz="1800" spc="-5">
                <a:latin typeface="Calibri"/>
                <a:cs typeface="Calibri"/>
              </a:rPr>
              <a:t>in </a:t>
            </a:r>
            <a:r>
              <a:rPr dirty="0" sz="1800">
                <a:latin typeface="Calibri"/>
                <a:cs typeface="Calibri"/>
              </a:rPr>
              <a:t>these types </a:t>
            </a:r>
            <a:r>
              <a:rPr dirty="0" sz="1800" spc="-5">
                <a:latin typeface="Calibri"/>
                <a:cs typeface="Calibri"/>
              </a:rPr>
              <a:t>of lawsuits.  </a:t>
            </a:r>
            <a:r>
              <a:rPr dirty="0" sz="1800" spc="-10">
                <a:latin typeface="Calibri"/>
                <a:cs typeface="Calibri"/>
              </a:rPr>
              <a:t>Psimas was </a:t>
            </a:r>
            <a:r>
              <a:rPr dirty="0" sz="1800">
                <a:latin typeface="Calibri"/>
                <a:cs typeface="Calibri"/>
              </a:rPr>
              <a:t>a </a:t>
            </a:r>
            <a:r>
              <a:rPr dirty="0" sz="1800" spc="-15">
                <a:latin typeface="Calibri"/>
                <a:cs typeface="Calibri"/>
              </a:rPr>
              <a:t>watchdog for </a:t>
            </a:r>
            <a:r>
              <a:rPr dirty="0" sz="1800">
                <a:latin typeface="Calibri"/>
                <a:cs typeface="Calibri"/>
              </a:rPr>
              <a:t>her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constituents…</a:t>
            </a:r>
            <a:endParaRPr sz="1800">
              <a:latin typeface="Calibri"/>
              <a:cs typeface="Calibri"/>
            </a:endParaRPr>
          </a:p>
          <a:p>
            <a:pPr algn="just" marL="12700" marR="6350">
              <a:lnSpc>
                <a:spcPct val="100000"/>
              </a:lnSpc>
              <a:spcBef>
                <a:spcPts val="805"/>
              </a:spcBef>
            </a:pP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This 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verdict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is 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wrong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and I am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surprised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the 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judge even let it</a:t>
            </a:r>
            <a:r>
              <a:rPr dirty="0" sz="1800" spc="2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stand.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dirty="0" sz="1800">
                <a:latin typeface="Calibri"/>
                <a:cs typeface="Calibri"/>
              </a:rPr>
              <a:t>I </a:t>
            </a:r>
            <a:r>
              <a:rPr dirty="0" sz="1800" spc="-5">
                <a:latin typeface="Calibri"/>
                <a:cs typeface="Calibri"/>
              </a:rPr>
              <a:t>suspect there </a:t>
            </a:r>
            <a:r>
              <a:rPr dirty="0" sz="1800">
                <a:latin typeface="Calibri"/>
                <a:cs typeface="Calibri"/>
              </a:rPr>
              <a:t>is </a:t>
            </a:r>
            <a:r>
              <a:rPr dirty="0" sz="1800" spc="-10">
                <a:latin typeface="Calibri"/>
                <a:cs typeface="Calibri"/>
              </a:rPr>
              <a:t>more at </a:t>
            </a:r>
            <a:r>
              <a:rPr dirty="0" sz="1800" spc="-15">
                <a:latin typeface="Calibri"/>
                <a:cs typeface="Calibri"/>
              </a:rPr>
              <a:t>play </a:t>
            </a:r>
            <a:r>
              <a:rPr dirty="0" sz="1800" spc="-5">
                <a:latin typeface="Calibri"/>
                <a:cs typeface="Calibri"/>
              </a:rPr>
              <a:t>with this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jury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than the </a:t>
            </a:r>
            <a:r>
              <a:rPr dirty="0" sz="1800" spc="-5">
                <a:latin typeface="Calibri"/>
                <a:cs typeface="Calibri"/>
              </a:rPr>
              <a:t>alleged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defamation.</a:t>
            </a:r>
            <a:endParaRPr sz="1800">
              <a:latin typeface="Calibri"/>
              <a:cs typeface="Calibri"/>
            </a:endParaRPr>
          </a:p>
          <a:p>
            <a:pPr algn="just" marL="12700" marR="5080">
              <a:lnSpc>
                <a:spcPct val="100000"/>
              </a:lnSpc>
              <a:spcBef>
                <a:spcPts val="805"/>
              </a:spcBef>
            </a:pPr>
            <a:r>
              <a:rPr dirty="0" sz="1800" spc="-5">
                <a:latin typeface="Calibri"/>
                <a:cs typeface="Calibri"/>
              </a:rPr>
              <a:t>M2C </a:t>
            </a:r>
            <a:r>
              <a:rPr dirty="0" sz="1800">
                <a:latin typeface="Calibri"/>
                <a:cs typeface="Calibri"/>
              </a:rPr>
              <a:t>- </a:t>
            </a:r>
            <a:r>
              <a:rPr dirty="0" sz="1800" spc="-50">
                <a:latin typeface="Calibri"/>
                <a:cs typeface="Calibri"/>
              </a:rPr>
              <a:t>You </a:t>
            </a:r>
            <a:r>
              <a:rPr dirty="0" sz="1800" spc="-10">
                <a:latin typeface="Calibri"/>
                <a:cs typeface="Calibri"/>
              </a:rPr>
              <a:t>have </a:t>
            </a:r>
            <a:r>
              <a:rPr dirty="0" sz="1800" spc="-5">
                <a:latin typeface="Calibri"/>
                <a:cs typeface="Calibri"/>
              </a:rPr>
              <a:t>got </a:t>
            </a:r>
            <a:r>
              <a:rPr dirty="0" sz="1800" spc="-10">
                <a:latin typeface="Calibri"/>
                <a:cs typeface="Calibri"/>
              </a:rPr>
              <a:t>to </a:t>
            </a:r>
            <a:r>
              <a:rPr dirty="0" sz="1800">
                <a:latin typeface="Calibri"/>
                <a:cs typeface="Calibri"/>
              </a:rPr>
              <a:t>be </a:t>
            </a:r>
            <a:r>
              <a:rPr dirty="0" sz="1800" spc="-5">
                <a:latin typeface="Calibri"/>
                <a:cs typeface="Calibri"/>
              </a:rPr>
              <a:t>kidding </a:t>
            </a:r>
            <a:r>
              <a:rPr dirty="0" sz="1800">
                <a:latin typeface="Calibri"/>
                <a:cs typeface="Calibri"/>
              </a:rPr>
              <a:t>me!  </a:t>
            </a:r>
            <a:r>
              <a:rPr dirty="0" sz="1800" spc="-5">
                <a:latin typeface="Calibri"/>
                <a:cs typeface="Calibri"/>
              </a:rPr>
              <a:t>Apparently </a:t>
            </a:r>
            <a:r>
              <a:rPr dirty="0" sz="1800">
                <a:latin typeface="Calibri"/>
                <a:cs typeface="Calibri"/>
              </a:rPr>
              <a:t>he </a:t>
            </a:r>
            <a:r>
              <a:rPr dirty="0" sz="1800" spc="-10">
                <a:latin typeface="Calibri"/>
                <a:cs typeface="Calibri"/>
              </a:rPr>
              <a:t>wasn't </a:t>
            </a:r>
            <a:r>
              <a:rPr dirty="0" sz="1800" spc="-5">
                <a:latin typeface="Calibri"/>
                <a:cs typeface="Calibri"/>
              </a:rPr>
              <a:t>doing </a:t>
            </a:r>
            <a:r>
              <a:rPr dirty="0" sz="1800">
                <a:latin typeface="Calibri"/>
                <a:cs typeface="Calibri"/>
              </a:rPr>
              <a:t>his </a:t>
            </a:r>
            <a:r>
              <a:rPr dirty="0" sz="1800" spc="-5">
                <a:latin typeface="Calibri"/>
                <a:cs typeface="Calibri"/>
              </a:rPr>
              <a:t>job.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I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don't 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see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where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the 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comments were</a:t>
            </a:r>
            <a:r>
              <a:rPr dirty="0" sz="1800" spc="3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detrimental.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86680" y="551434"/>
            <a:ext cx="4304030" cy="4547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6985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TWD </a:t>
            </a:r>
            <a:r>
              <a:rPr dirty="0" sz="1800">
                <a:latin typeface="Calibri"/>
                <a:cs typeface="Calibri"/>
              </a:rPr>
              <a:t>-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But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since they 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were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the 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factual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truths  that 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Psimas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and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Moody 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were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telling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the  </a:t>
            </a:r>
            <a:r>
              <a:rPr dirty="0" sz="1800" spc="-30">
                <a:solidFill>
                  <a:srgbClr val="FF0000"/>
                </a:solidFill>
                <a:latin typeface="Calibri"/>
                <a:cs typeface="Calibri"/>
              </a:rPr>
              <a:t>paper, 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there was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no libel </a:t>
            </a:r>
            <a:r>
              <a:rPr dirty="0" sz="1800" spc="5">
                <a:solidFill>
                  <a:srgbClr val="FF0000"/>
                </a:solidFill>
                <a:latin typeface="Calibri"/>
                <a:cs typeface="Calibri"/>
              </a:rPr>
              <a:t>or </a:t>
            </a:r>
            <a:r>
              <a:rPr dirty="0" sz="1800" spc="-25">
                <a:solidFill>
                  <a:srgbClr val="FF0000"/>
                </a:solidFill>
                <a:latin typeface="Calibri"/>
                <a:cs typeface="Calibri"/>
              </a:rPr>
              <a:t>slander. </a:t>
            </a:r>
            <a:r>
              <a:rPr dirty="0" sz="1800" spc="-5">
                <a:latin typeface="Calibri"/>
                <a:cs typeface="Calibri"/>
              </a:rPr>
              <a:t>Just </a:t>
            </a:r>
            <a:r>
              <a:rPr dirty="0" sz="1800">
                <a:latin typeface="Calibri"/>
                <a:cs typeface="Calibri"/>
              </a:rPr>
              <a:t>a  </a:t>
            </a:r>
            <a:r>
              <a:rPr dirty="0" sz="1800" spc="-5">
                <a:latin typeface="Calibri"/>
                <a:cs typeface="Calibri"/>
              </a:rPr>
              <a:t>stupid </a:t>
            </a:r>
            <a:r>
              <a:rPr dirty="0" sz="1800">
                <a:latin typeface="Calibri"/>
                <a:cs typeface="Calibri"/>
              </a:rPr>
              <a:t>jury and a </a:t>
            </a:r>
            <a:r>
              <a:rPr dirty="0" sz="1800" spc="-5">
                <a:latin typeface="Calibri"/>
                <a:cs typeface="Calibri"/>
              </a:rPr>
              <a:t>smart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35">
                <a:latin typeface="Calibri"/>
                <a:cs typeface="Calibri"/>
              </a:rPr>
              <a:t>lawyer.</a:t>
            </a:r>
            <a:endParaRPr sz="1800">
              <a:latin typeface="Calibri"/>
              <a:cs typeface="Calibri"/>
            </a:endParaRPr>
          </a:p>
          <a:p>
            <a:pPr algn="just" marL="12700" marR="5080" indent="51435">
              <a:lnSpc>
                <a:spcPct val="100000"/>
              </a:lnSpc>
              <a:spcBef>
                <a:spcPts val="800"/>
              </a:spcBef>
            </a:pPr>
            <a:r>
              <a:rPr dirty="0" sz="1800">
                <a:latin typeface="Calibri"/>
                <a:cs typeface="Calibri"/>
              </a:rPr>
              <a:t>JB - </a:t>
            </a:r>
            <a:r>
              <a:rPr dirty="0" sz="1800" spc="-10">
                <a:latin typeface="Calibri"/>
                <a:cs typeface="Calibri"/>
              </a:rPr>
              <a:t>Reply to </a:t>
            </a:r>
            <a:r>
              <a:rPr dirty="0" sz="1800">
                <a:latin typeface="Calibri"/>
                <a:cs typeface="Calibri"/>
              </a:rPr>
              <a:t>@Jesse </a:t>
            </a:r>
            <a:r>
              <a:rPr dirty="0" sz="1800" spc="-5">
                <a:latin typeface="Calibri"/>
                <a:cs typeface="Calibri"/>
              </a:rPr>
              <a:t>Thomas: With that said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I  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still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can't believe 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you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won. </a:t>
            </a:r>
            <a:r>
              <a:rPr dirty="0" sz="1800" spc="-5">
                <a:latin typeface="Calibri"/>
                <a:cs typeface="Calibri"/>
              </a:rPr>
              <a:t>What did </a:t>
            </a:r>
            <a:r>
              <a:rPr dirty="0" sz="1800" spc="-10">
                <a:latin typeface="Calibri"/>
                <a:cs typeface="Calibri"/>
              </a:rPr>
              <a:t>you </a:t>
            </a:r>
            <a:r>
              <a:rPr dirty="0" sz="1800" spc="-5">
                <a:latin typeface="Calibri"/>
                <a:cs typeface="Calibri"/>
              </a:rPr>
              <a:t>even  </a:t>
            </a:r>
            <a:r>
              <a:rPr dirty="0" sz="1800">
                <a:latin typeface="Calibri"/>
                <a:cs typeface="Calibri"/>
              </a:rPr>
              <a:t>do </a:t>
            </a:r>
            <a:r>
              <a:rPr dirty="0" sz="1800" spc="-15">
                <a:latin typeface="Calibri"/>
                <a:cs typeface="Calibri"/>
              </a:rPr>
              <a:t>for </a:t>
            </a:r>
            <a:r>
              <a:rPr dirty="0" sz="1800" spc="-10">
                <a:latin typeface="Calibri"/>
                <a:cs typeface="Calibri"/>
              </a:rPr>
              <a:t>Portsmouth to </a:t>
            </a:r>
            <a:r>
              <a:rPr dirty="0" sz="1800">
                <a:latin typeface="Calibri"/>
                <a:cs typeface="Calibri"/>
              </a:rPr>
              <a:t>earn </a:t>
            </a:r>
            <a:r>
              <a:rPr dirty="0" sz="1800" spc="-5">
                <a:latin typeface="Calibri"/>
                <a:cs typeface="Calibri"/>
              </a:rPr>
              <a:t>your </a:t>
            </a:r>
            <a:r>
              <a:rPr dirty="0" sz="1800" spc="-10">
                <a:latin typeface="Calibri"/>
                <a:cs typeface="Calibri"/>
              </a:rPr>
              <a:t>pay? </a:t>
            </a:r>
            <a:r>
              <a:rPr dirty="0" sz="1800" spc="-25">
                <a:latin typeface="Calibri"/>
                <a:cs typeface="Calibri"/>
              </a:rPr>
              <a:t>At </a:t>
            </a:r>
            <a:r>
              <a:rPr dirty="0" sz="1800">
                <a:latin typeface="Calibri"/>
                <a:cs typeface="Calibri"/>
              </a:rPr>
              <a:t>the  </a:t>
            </a:r>
            <a:r>
              <a:rPr dirty="0" sz="1800" spc="-5">
                <a:latin typeface="Calibri"/>
                <a:cs typeface="Calibri"/>
              </a:rPr>
              <a:t>time </a:t>
            </a:r>
            <a:r>
              <a:rPr dirty="0" sz="1800" spc="-10">
                <a:latin typeface="Calibri"/>
                <a:cs typeface="Calibri"/>
              </a:rPr>
              <a:t>you were </a:t>
            </a:r>
            <a:r>
              <a:rPr dirty="0" sz="1800">
                <a:latin typeface="Calibri"/>
                <a:cs typeface="Calibri"/>
              </a:rPr>
              <a:t>the </a:t>
            </a:r>
            <a:r>
              <a:rPr dirty="0" sz="1800" spc="-5">
                <a:latin typeface="Calibri"/>
                <a:cs typeface="Calibri"/>
              </a:rPr>
              <a:t>auditor </a:t>
            </a:r>
            <a:r>
              <a:rPr dirty="0" sz="1800">
                <a:latin typeface="Calibri"/>
                <a:cs typeface="Calibri"/>
              </a:rPr>
              <a:t>money </a:t>
            </a:r>
            <a:r>
              <a:rPr dirty="0" sz="1800" spc="-10">
                <a:latin typeface="Calibri"/>
                <a:cs typeface="Calibri"/>
              </a:rPr>
              <a:t>was </a:t>
            </a:r>
            <a:r>
              <a:rPr dirty="0" sz="1800" spc="-5">
                <a:latin typeface="Calibri"/>
                <a:cs typeface="Calibri"/>
              </a:rPr>
              <a:t>being  </a:t>
            </a:r>
            <a:r>
              <a:rPr dirty="0" sz="1800" spc="-15">
                <a:latin typeface="Calibri"/>
                <a:cs typeface="Calibri"/>
              </a:rPr>
              <a:t>wasted, </a:t>
            </a:r>
            <a:r>
              <a:rPr dirty="0" sz="1800" spc="-5">
                <a:latin typeface="Calibri"/>
                <a:cs typeface="Calibri"/>
              </a:rPr>
              <a:t>bills went unpaid </a:t>
            </a:r>
            <a:r>
              <a:rPr dirty="0" sz="1800">
                <a:latin typeface="Calibri"/>
                <a:cs typeface="Calibri"/>
              </a:rPr>
              <a:t>and money </a:t>
            </a:r>
            <a:r>
              <a:rPr dirty="0" sz="1800" spc="-5">
                <a:latin typeface="Calibri"/>
                <a:cs typeface="Calibri"/>
              </a:rPr>
              <a:t>that  </a:t>
            </a:r>
            <a:r>
              <a:rPr dirty="0" sz="1800" spc="-10">
                <a:latin typeface="Calibri"/>
                <a:cs typeface="Calibri"/>
              </a:rPr>
              <a:t>was </a:t>
            </a:r>
            <a:r>
              <a:rPr dirty="0" sz="1800">
                <a:latin typeface="Calibri"/>
                <a:cs typeface="Calibri"/>
              </a:rPr>
              <a:t>owned the city </a:t>
            </a:r>
            <a:r>
              <a:rPr dirty="0" sz="1800" spc="-10">
                <a:latin typeface="Calibri"/>
                <a:cs typeface="Calibri"/>
              </a:rPr>
              <a:t>wasn't </a:t>
            </a:r>
            <a:r>
              <a:rPr dirty="0" sz="1800" spc="-5">
                <a:latin typeface="Calibri"/>
                <a:cs typeface="Calibri"/>
              </a:rPr>
              <a:t>being </a:t>
            </a:r>
            <a:r>
              <a:rPr dirty="0" sz="1800" spc="-10">
                <a:latin typeface="Calibri"/>
                <a:cs typeface="Calibri"/>
              </a:rPr>
              <a:t>collected.  </a:t>
            </a:r>
            <a:r>
              <a:rPr dirty="0" sz="1800" spc="-50">
                <a:solidFill>
                  <a:srgbClr val="FF0000"/>
                </a:solidFill>
                <a:latin typeface="Calibri"/>
                <a:cs typeface="Calibri"/>
              </a:rPr>
              <a:t>Yet 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you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logged </a:t>
            </a:r>
            <a:r>
              <a:rPr dirty="0" sz="1800" spc="-15">
                <a:solidFill>
                  <a:srgbClr val="FF0000"/>
                </a:solidFill>
                <a:latin typeface="Calibri"/>
                <a:cs typeface="Calibri"/>
              </a:rPr>
              <a:t>into 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your computer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only</a:t>
            </a:r>
            <a:r>
              <a:rPr dirty="0" sz="1800" spc="16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twice.</a:t>
            </a:r>
            <a:endParaRPr sz="1800">
              <a:latin typeface="Calibri"/>
              <a:cs typeface="Calibri"/>
            </a:endParaRPr>
          </a:p>
          <a:p>
            <a:pPr marL="12700" marR="883919">
              <a:lnSpc>
                <a:spcPct val="136700"/>
              </a:lnSpc>
              <a:spcBef>
                <a:spcPts val="20"/>
              </a:spcBef>
            </a:pPr>
            <a:r>
              <a:rPr dirty="0" sz="1800" spc="-5">
                <a:latin typeface="Calibri"/>
                <a:cs typeface="Calibri"/>
              </a:rPr>
              <a:t>The city should </a:t>
            </a:r>
            <a:r>
              <a:rPr dirty="0" sz="1800">
                <a:latin typeface="Calibri"/>
                <a:cs typeface="Calibri"/>
              </a:rPr>
              <a:t>sue </a:t>
            </a:r>
            <a:r>
              <a:rPr dirty="0" sz="1800" spc="-10">
                <a:latin typeface="Calibri"/>
                <a:cs typeface="Calibri"/>
              </a:rPr>
              <a:t>you </a:t>
            </a:r>
            <a:r>
              <a:rPr dirty="0" sz="1800" spc="-15">
                <a:latin typeface="Calibri"/>
                <a:cs typeface="Calibri"/>
              </a:rPr>
              <a:t>for </a:t>
            </a:r>
            <a:r>
              <a:rPr dirty="0" sz="1800" spc="-5">
                <a:latin typeface="Calibri"/>
                <a:cs typeface="Calibri"/>
              </a:rPr>
              <a:t>back </a:t>
            </a:r>
            <a:r>
              <a:rPr dirty="0" sz="1800" spc="-40">
                <a:latin typeface="Calibri"/>
                <a:cs typeface="Calibri"/>
              </a:rPr>
              <a:t>pay.  </a:t>
            </a:r>
            <a:r>
              <a:rPr dirty="0" sz="1800" spc="-5">
                <a:latin typeface="Calibri"/>
                <a:cs typeface="Calibri"/>
              </a:rPr>
              <a:t>VBC </a:t>
            </a:r>
            <a:r>
              <a:rPr dirty="0" sz="1800">
                <a:latin typeface="Calibri"/>
                <a:cs typeface="Calibri"/>
              </a:rPr>
              <a:t>- </a:t>
            </a:r>
            <a:r>
              <a:rPr dirty="0" sz="1800" spc="-15">
                <a:solidFill>
                  <a:srgbClr val="FF0000"/>
                </a:solidFill>
                <a:latin typeface="Calibri"/>
                <a:cs typeface="Calibri"/>
              </a:rPr>
              <a:t>Crazy</a:t>
            </a:r>
            <a:r>
              <a:rPr dirty="0" sz="1800" spc="1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ruling</a:t>
            </a:r>
            <a:endParaRPr sz="18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805"/>
              </a:spcBef>
            </a:pPr>
            <a:r>
              <a:rPr dirty="0" sz="1800">
                <a:latin typeface="Calibri"/>
                <a:cs typeface="Calibri"/>
              </a:rPr>
              <a:t>GMM   -  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This   lawsuit   is  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the  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equivalent</a:t>
            </a:r>
            <a:r>
              <a:rPr dirty="0" sz="1800" spc="21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endParaRPr sz="18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</a:pP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Richard     </a:t>
            </a:r>
            <a:r>
              <a:rPr dirty="0" sz="1800" spc="-15">
                <a:solidFill>
                  <a:srgbClr val="FF0000"/>
                </a:solidFill>
                <a:latin typeface="Calibri"/>
                <a:cs typeface="Calibri"/>
              </a:rPr>
              <a:t>Nixon    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suing    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the  </a:t>
            </a:r>
            <a:r>
              <a:rPr dirty="0" sz="1800" spc="33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impeachment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86680" y="5074158"/>
            <a:ext cx="430276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solidFill>
                  <a:srgbClr val="FF0000"/>
                </a:solidFill>
                <a:latin typeface="Calibri"/>
                <a:cs typeface="Calibri"/>
              </a:rPr>
              <a:t>committee </a:t>
            </a:r>
            <a:r>
              <a:rPr dirty="0" sz="1800">
                <a:latin typeface="Calibri"/>
                <a:cs typeface="Calibri"/>
              </a:rPr>
              <a:t>and all who </a:t>
            </a:r>
            <a:r>
              <a:rPr dirty="0" sz="1800" spc="-10">
                <a:latin typeface="Calibri"/>
                <a:cs typeface="Calibri"/>
              </a:rPr>
              <a:t>testified </a:t>
            </a:r>
            <a:r>
              <a:rPr dirty="0" sz="1800" spc="-15">
                <a:latin typeface="Calibri"/>
                <a:cs typeface="Calibri"/>
              </a:rPr>
              <a:t>for </a:t>
            </a:r>
            <a:r>
              <a:rPr dirty="0" sz="1800">
                <a:latin typeface="Calibri"/>
                <a:cs typeface="Calibri"/>
              </a:rPr>
              <a:t>all the  </a:t>
            </a:r>
            <a:r>
              <a:rPr dirty="0" sz="1800" spc="-5">
                <a:latin typeface="Calibri"/>
                <a:cs typeface="Calibri"/>
              </a:rPr>
              <a:t>bad things </a:t>
            </a:r>
            <a:r>
              <a:rPr dirty="0" sz="1800">
                <a:latin typeface="Calibri"/>
                <a:cs typeface="Calibri"/>
              </a:rPr>
              <a:t>they </a:t>
            </a:r>
            <a:r>
              <a:rPr dirty="0" sz="1800" spc="-5">
                <a:latin typeface="Calibri"/>
                <a:cs typeface="Calibri"/>
              </a:rPr>
              <a:t>said </a:t>
            </a:r>
            <a:r>
              <a:rPr dirty="0" sz="1800">
                <a:latin typeface="Calibri"/>
                <a:cs typeface="Calibri"/>
              </a:rPr>
              <a:t>about him.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When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a 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public</a:t>
            </a:r>
            <a:r>
              <a:rPr dirty="0" sz="1800" spc="6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criticism</a:t>
            </a:r>
            <a:r>
              <a:rPr dirty="0" sz="1800" spc="7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is</a:t>
            </a:r>
            <a:r>
              <a:rPr dirty="0" sz="1800" spc="6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true,</a:t>
            </a:r>
            <a:r>
              <a:rPr dirty="0" sz="1800" spc="6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how</a:t>
            </a:r>
            <a:r>
              <a:rPr dirty="0" sz="1800" spc="6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can</a:t>
            </a:r>
            <a:r>
              <a:rPr dirty="0" sz="1800" spc="6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that</a:t>
            </a:r>
            <a:r>
              <a:rPr dirty="0" sz="1800" spc="5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be</a:t>
            </a:r>
            <a:r>
              <a:rPr dirty="0" sz="1800" spc="6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09369" y="5897067"/>
            <a:ext cx="5447665" cy="9036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89885">
              <a:lnSpc>
                <a:spcPts val="2010"/>
              </a:lnSpc>
              <a:spcBef>
                <a:spcPts val="100"/>
              </a:spcBef>
            </a:pP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problem?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ts val="2730"/>
              </a:lnSpc>
            </a:pP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Online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comments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on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City </a:t>
            </a:r>
            <a:r>
              <a:rPr dirty="0" sz="2400" spc="-5">
                <a:solidFill>
                  <a:srgbClr val="622322"/>
                </a:solidFill>
                <a:latin typeface="Arial"/>
                <a:cs typeface="Arial"/>
              </a:rPr>
              <a:t>Auditor</a:t>
            </a:r>
            <a:r>
              <a:rPr dirty="0" sz="2400" spc="-160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622322"/>
                </a:solidFill>
                <a:latin typeface="Arial"/>
                <a:cs typeface="Arial"/>
              </a:rPr>
              <a:t>stories</a:t>
            </a:r>
            <a:endParaRPr sz="2400">
              <a:latin typeface="Arial"/>
              <a:cs typeface="Arial"/>
            </a:endParaRPr>
          </a:p>
          <a:p>
            <a:pPr algn="ctr" marL="2540">
              <a:lnSpc>
                <a:spcPct val="100000"/>
              </a:lnSpc>
              <a:spcBef>
                <a:spcPts val="10"/>
              </a:spcBef>
            </a:pPr>
            <a:r>
              <a:rPr dirty="0" sz="1800" spc="-10" i="1">
                <a:solidFill>
                  <a:srgbClr val="622322"/>
                </a:solidFill>
                <a:latin typeface="Arial"/>
                <a:cs typeface="Arial"/>
              </a:rPr>
              <a:t>Virginian </a:t>
            </a:r>
            <a:r>
              <a:rPr dirty="0" sz="1800" spc="-5" i="1">
                <a:solidFill>
                  <a:srgbClr val="622322"/>
                </a:solidFill>
                <a:latin typeface="Arial"/>
                <a:cs typeface="Arial"/>
              </a:rPr>
              <a:t>Pilot </a:t>
            </a:r>
            <a:r>
              <a:rPr dirty="0" sz="1800" spc="-20">
                <a:solidFill>
                  <a:srgbClr val="622322"/>
                </a:solidFill>
                <a:latin typeface="Arial"/>
                <a:cs typeface="Arial"/>
              </a:rPr>
              <a:t>11-21-18 </a:t>
            </a:r>
            <a:r>
              <a:rPr dirty="0" sz="1800">
                <a:solidFill>
                  <a:srgbClr val="622322"/>
                </a:solidFill>
                <a:latin typeface="Arial"/>
                <a:cs typeface="Arial"/>
              </a:rPr>
              <a:t>&amp;</a:t>
            </a:r>
            <a:r>
              <a:rPr dirty="0" sz="1800" spc="60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1-30-19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716518" y="6506971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D28E27"/>
                </a:solidFill>
                <a:latin typeface="Arial"/>
                <a:cs typeface="Arial"/>
              </a:rPr>
              <a:t>26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51459" y="519963"/>
            <a:ext cx="8251658" cy="20738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298194" y="25400"/>
            <a:ext cx="644715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/>
              <a:t>When </a:t>
            </a:r>
            <a:r>
              <a:rPr dirty="0" sz="2400"/>
              <a:t>the </a:t>
            </a:r>
            <a:r>
              <a:rPr dirty="0" sz="2400" spc="-5"/>
              <a:t>settlement was </a:t>
            </a:r>
            <a:r>
              <a:rPr dirty="0" sz="2400"/>
              <a:t>reported </a:t>
            </a:r>
            <a:r>
              <a:rPr dirty="0" sz="2400" spc="-5"/>
              <a:t>on April</a:t>
            </a:r>
            <a:r>
              <a:rPr dirty="0" sz="2400" spc="-100"/>
              <a:t> </a:t>
            </a:r>
            <a:r>
              <a:rPr dirty="0" sz="2400" spc="-5"/>
              <a:t>13th</a:t>
            </a:r>
            <a:endParaRPr sz="2400"/>
          </a:p>
        </p:txBody>
      </p:sp>
      <p:sp>
        <p:nvSpPr>
          <p:cNvPr id="8" name="object 8"/>
          <p:cNvSpPr/>
          <p:nvPr/>
        </p:nvSpPr>
        <p:spPr>
          <a:xfrm>
            <a:off x="275843" y="3113532"/>
            <a:ext cx="8715756" cy="31348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18922" y="523200"/>
            <a:ext cx="8594725" cy="5632450"/>
          </a:xfrm>
          <a:prstGeom prst="rect">
            <a:avLst/>
          </a:prstGeom>
        </p:spPr>
        <p:txBody>
          <a:bodyPr wrap="square" lIns="0" tIns="129539" rIns="0" bIns="0" rtlCol="0" vert="horz">
            <a:spAutoFit/>
          </a:bodyPr>
          <a:lstStyle/>
          <a:p>
            <a:pPr marL="153035">
              <a:lnSpc>
                <a:spcPct val="100000"/>
              </a:lnSpc>
              <a:spcBef>
                <a:spcPts val="1019"/>
              </a:spcBef>
            </a:pPr>
            <a:r>
              <a:rPr dirty="0" sz="2900" b="1">
                <a:solidFill>
                  <a:srgbClr val="474747"/>
                </a:solidFill>
                <a:latin typeface="Times New Roman"/>
                <a:cs typeface="Times New Roman"/>
              </a:rPr>
              <a:t>Portsmouth</a:t>
            </a:r>
            <a:r>
              <a:rPr dirty="0" sz="2900" spc="-330" b="1">
                <a:solidFill>
                  <a:srgbClr val="474747"/>
                </a:solidFill>
                <a:latin typeface="Times New Roman"/>
                <a:cs typeface="Times New Roman"/>
              </a:rPr>
              <a:t> </a:t>
            </a:r>
            <a:r>
              <a:rPr dirty="0" sz="2900" spc="40" b="1">
                <a:solidFill>
                  <a:srgbClr val="474747"/>
                </a:solidFill>
                <a:latin typeface="Times New Roman"/>
                <a:cs typeface="Times New Roman"/>
              </a:rPr>
              <a:t>to</a:t>
            </a:r>
            <a:r>
              <a:rPr dirty="0" sz="2600" spc="40" b="1">
                <a:solidFill>
                  <a:srgbClr val="474747"/>
                </a:solidFill>
                <a:latin typeface="Arial"/>
                <a:cs typeface="Arial"/>
              </a:rPr>
              <a:t>pay</a:t>
            </a:r>
            <a:r>
              <a:rPr dirty="0" sz="2500" spc="40" b="1">
                <a:solidFill>
                  <a:srgbClr val="474747"/>
                </a:solidFill>
                <a:latin typeface="Arial"/>
                <a:cs typeface="Arial"/>
              </a:rPr>
              <a:t>$300,000</a:t>
            </a:r>
            <a:r>
              <a:rPr dirty="0" sz="2500" spc="-335" b="1">
                <a:solidFill>
                  <a:srgbClr val="474747"/>
                </a:solidFill>
                <a:latin typeface="Arial"/>
                <a:cs typeface="Arial"/>
              </a:rPr>
              <a:t> </a:t>
            </a:r>
            <a:r>
              <a:rPr dirty="0" sz="2900" spc="40" b="1">
                <a:solidFill>
                  <a:srgbClr val="474747"/>
                </a:solidFill>
                <a:latin typeface="Times New Roman"/>
                <a:cs typeface="Times New Roman"/>
              </a:rPr>
              <a:t>tosettledefamationcases</a:t>
            </a:r>
            <a:endParaRPr sz="2900">
              <a:latin typeface="Times New Roman"/>
              <a:cs typeface="Times New Roman"/>
            </a:endParaRPr>
          </a:p>
          <a:p>
            <a:pPr algn="just" marL="12700" marR="5715" indent="233045">
              <a:lnSpc>
                <a:spcPct val="77200"/>
              </a:lnSpc>
              <a:spcBef>
                <a:spcPts val="1065"/>
              </a:spcBef>
            </a:pPr>
            <a:r>
              <a:rPr dirty="0" sz="1800" spc="-5">
                <a:solidFill>
                  <a:srgbClr val="474747"/>
                </a:solidFill>
                <a:latin typeface="Arial"/>
                <a:cs typeface="Arial"/>
              </a:rPr>
              <a:t>Portsmouth has agreed </a:t>
            </a:r>
            <a:r>
              <a:rPr dirty="0" sz="1800">
                <a:solidFill>
                  <a:srgbClr val="474747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474747"/>
                </a:solidFill>
                <a:latin typeface="Arial"/>
                <a:cs typeface="Arial"/>
              </a:rPr>
              <a:t>pay more than </a:t>
            </a:r>
            <a:r>
              <a:rPr dirty="0" sz="1800" spc="-20">
                <a:solidFill>
                  <a:srgbClr val="474747"/>
                </a:solidFill>
                <a:latin typeface="Arial"/>
                <a:cs typeface="Arial"/>
              </a:rPr>
              <a:t>$300</a:t>
            </a:r>
            <a:r>
              <a:rPr dirty="0" sz="1800" spc="-20">
                <a:solidFill>
                  <a:srgbClr val="929292"/>
                </a:solidFill>
                <a:latin typeface="Arial"/>
                <a:cs typeface="Arial"/>
              </a:rPr>
              <a:t>,</a:t>
            </a:r>
            <a:r>
              <a:rPr dirty="0" sz="1800" spc="-20">
                <a:solidFill>
                  <a:srgbClr val="474747"/>
                </a:solidFill>
                <a:latin typeface="Arial"/>
                <a:cs typeface="Arial"/>
              </a:rPr>
              <a:t>000 </a:t>
            </a:r>
            <a:r>
              <a:rPr dirty="0" sz="1800">
                <a:solidFill>
                  <a:srgbClr val="474747"/>
                </a:solidFill>
                <a:latin typeface="Arial"/>
                <a:cs typeface="Arial"/>
              </a:rPr>
              <a:t>to settle </a:t>
            </a:r>
            <a:r>
              <a:rPr dirty="0" sz="1800" spc="-5">
                <a:solidFill>
                  <a:srgbClr val="474747"/>
                </a:solidFill>
                <a:latin typeface="Arial"/>
                <a:cs typeface="Arial"/>
              </a:rPr>
              <a:t>a pair of defamation  lawsuits lodged </a:t>
            </a:r>
            <a:r>
              <a:rPr dirty="0" sz="1800">
                <a:solidFill>
                  <a:srgbClr val="474747"/>
                </a:solidFill>
                <a:latin typeface="Arial"/>
                <a:cs typeface="Arial"/>
              </a:rPr>
              <a:t>by the </a:t>
            </a:r>
            <a:r>
              <a:rPr dirty="0" sz="1800" spc="-5">
                <a:solidFill>
                  <a:srgbClr val="474747"/>
                </a:solidFill>
                <a:latin typeface="Arial"/>
                <a:cs typeface="Arial"/>
              </a:rPr>
              <a:t>city's fired </a:t>
            </a:r>
            <a:r>
              <a:rPr dirty="0" sz="1800" spc="-20">
                <a:solidFill>
                  <a:srgbClr val="474747"/>
                </a:solidFill>
                <a:latin typeface="Arial"/>
                <a:cs typeface="Arial"/>
              </a:rPr>
              <a:t>auditor, </a:t>
            </a:r>
            <a:r>
              <a:rPr dirty="0" sz="1800" spc="-5">
                <a:solidFill>
                  <a:srgbClr val="474747"/>
                </a:solidFill>
                <a:latin typeface="Arial"/>
                <a:cs typeface="Arial"/>
              </a:rPr>
              <a:t>ending </a:t>
            </a:r>
            <a:r>
              <a:rPr dirty="0" sz="1800" spc="-10">
                <a:solidFill>
                  <a:srgbClr val="474747"/>
                </a:solidFill>
                <a:latin typeface="Arial"/>
                <a:cs typeface="Arial"/>
              </a:rPr>
              <a:t>years </a:t>
            </a:r>
            <a:r>
              <a:rPr dirty="0" sz="1800" spc="-5">
                <a:solidFill>
                  <a:srgbClr val="474747"/>
                </a:solidFill>
                <a:latin typeface="Arial"/>
                <a:cs typeface="Arial"/>
              </a:rPr>
              <a:t>of legal wrangling over  comments that council members made about his job</a:t>
            </a:r>
            <a:r>
              <a:rPr dirty="0" sz="1800" spc="135">
                <a:solidFill>
                  <a:srgbClr val="474747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474747"/>
                </a:solidFill>
                <a:latin typeface="Arial"/>
                <a:cs typeface="Arial"/>
              </a:rPr>
              <a:t>performance.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12700" marR="5080" indent="233045">
              <a:lnSpc>
                <a:spcPct val="75200"/>
              </a:lnSpc>
            </a:pPr>
            <a:r>
              <a:rPr dirty="0" sz="1800">
                <a:latin typeface="Arial"/>
                <a:cs typeface="Arial"/>
              </a:rPr>
              <a:t>In </a:t>
            </a:r>
            <a:r>
              <a:rPr dirty="0" sz="1800" spc="-5">
                <a:latin typeface="Arial"/>
                <a:cs typeface="Arial"/>
              </a:rPr>
              <a:t>an email, Connell </a:t>
            </a:r>
            <a:r>
              <a:rPr dirty="0" sz="1800" spc="-5">
                <a:solidFill>
                  <a:srgbClr val="474747"/>
                </a:solidFill>
                <a:latin typeface="Arial"/>
                <a:cs typeface="Arial"/>
              </a:rPr>
              <a:t>added,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"Psimas's and Moody's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comments </a:t>
            </a:r>
            <a:r>
              <a:rPr dirty="0" u="heavy" sz="18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cost the city more </a:t>
            </a:r>
            <a:r>
              <a:rPr dirty="0" sz="1800" spc="-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u="heavy" sz="18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than</a:t>
            </a:r>
            <a:r>
              <a:rPr dirty="0" u="heavy" sz="1800" spc="-16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8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the</a:t>
            </a:r>
            <a:r>
              <a:rPr dirty="0" u="heavy" sz="1800" spc="-17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8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city paid</a:t>
            </a:r>
            <a:r>
              <a:rPr dirty="0" u="heavy" sz="1800" spc="-6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8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Thomas</a:t>
            </a:r>
            <a:r>
              <a:rPr dirty="0" sz="1800" spc="-4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for</a:t>
            </a:r>
            <a:r>
              <a:rPr dirty="0" sz="1800" spc="-4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his</a:t>
            </a:r>
            <a:r>
              <a:rPr dirty="0" sz="1800" spc="-8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three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years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of</a:t>
            </a:r>
            <a:r>
              <a:rPr dirty="0" sz="1800" spc="-20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work</a:t>
            </a:r>
            <a:r>
              <a:rPr dirty="0" sz="2400" spc="-10">
                <a:solidFill>
                  <a:srgbClr val="FF0000"/>
                </a:solidFill>
                <a:latin typeface="Times New Roman"/>
                <a:cs typeface="Times New Roman"/>
              </a:rPr>
              <a:t>."</a:t>
            </a:r>
            <a:endParaRPr sz="2400">
              <a:latin typeface="Times New Roman"/>
              <a:cs typeface="Times New Roman"/>
            </a:endParaRPr>
          </a:p>
          <a:p>
            <a:pPr marL="1695450">
              <a:lnSpc>
                <a:spcPct val="100000"/>
              </a:lnSpc>
              <a:spcBef>
                <a:spcPts val="915"/>
              </a:spcBef>
            </a:pPr>
            <a:r>
              <a:rPr dirty="0" sz="1800">
                <a:solidFill>
                  <a:srgbClr val="622322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article </a:t>
            </a:r>
            <a:r>
              <a:rPr dirty="0" u="heavy" sz="1800" b="1">
                <a:solidFill>
                  <a:srgbClr val="622322"/>
                </a:solidFill>
                <a:uFill>
                  <a:solidFill>
                    <a:srgbClr val="622322"/>
                  </a:solidFill>
                </a:uFill>
                <a:latin typeface="Arial"/>
                <a:cs typeface="Arial"/>
              </a:rPr>
              <a:t>did</a:t>
            </a:r>
            <a:r>
              <a:rPr dirty="0" sz="1800" b="1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include this… </a:t>
            </a:r>
            <a:r>
              <a:rPr dirty="0" sz="1800" spc="-10" i="1">
                <a:solidFill>
                  <a:srgbClr val="622322"/>
                </a:solidFill>
                <a:latin typeface="Arial"/>
                <a:cs typeface="Arial"/>
              </a:rPr>
              <a:t>Virginian </a:t>
            </a:r>
            <a:r>
              <a:rPr dirty="0" sz="1800" spc="-5" i="1">
                <a:solidFill>
                  <a:srgbClr val="622322"/>
                </a:solidFill>
                <a:latin typeface="Arial"/>
                <a:cs typeface="Arial"/>
              </a:rPr>
              <a:t>Pilot</a:t>
            </a:r>
            <a:r>
              <a:rPr dirty="0" sz="1800" spc="25" i="1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4-13-19</a:t>
            </a:r>
            <a:endParaRPr sz="1800">
              <a:latin typeface="Arial"/>
              <a:cs typeface="Arial"/>
            </a:endParaRPr>
          </a:p>
          <a:p>
            <a:pPr algn="just" marL="2078355" marR="2166620" indent="-20320">
              <a:lnSpc>
                <a:spcPct val="108000"/>
              </a:lnSpc>
              <a:spcBef>
                <a:spcPts val="1555"/>
              </a:spcBef>
            </a:pPr>
            <a:r>
              <a:rPr dirty="0" sz="1800" spc="45">
                <a:solidFill>
                  <a:srgbClr val="0C0C0C"/>
                </a:solidFill>
                <a:latin typeface="Arial"/>
                <a:cs typeface="Arial"/>
              </a:rPr>
              <a:t>Thomas </a:t>
            </a:r>
            <a:r>
              <a:rPr dirty="0" sz="1800" spc="25">
                <a:solidFill>
                  <a:srgbClr val="0C0C0C"/>
                </a:solidFill>
                <a:latin typeface="Arial"/>
                <a:cs typeface="Arial"/>
              </a:rPr>
              <a:t>was </a:t>
            </a:r>
            <a:r>
              <a:rPr dirty="0" sz="1800" spc="40">
                <a:solidFill>
                  <a:srgbClr val="0C0C0C"/>
                </a:solidFill>
                <a:latin typeface="Arial"/>
                <a:cs typeface="Arial"/>
              </a:rPr>
              <a:t>hired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in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April </a:t>
            </a:r>
            <a:r>
              <a:rPr dirty="0" sz="1800" spc="114">
                <a:solidFill>
                  <a:srgbClr val="0C0C0C"/>
                </a:solidFill>
                <a:latin typeface="Arial"/>
                <a:cs typeface="Arial"/>
              </a:rPr>
              <a:t>2013, </a:t>
            </a:r>
            <a:r>
              <a:rPr dirty="0" sz="1800" spc="125">
                <a:solidFill>
                  <a:srgbClr val="0C0C0C"/>
                </a:solidFill>
                <a:latin typeface="Arial"/>
                <a:cs typeface="Arial"/>
              </a:rPr>
              <a:t>and  </a:t>
            </a:r>
            <a:r>
              <a:rPr dirty="0" sz="1800" spc="114">
                <a:solidFill>
                  <a:srgbClr val="0C0C0C"/>
                </a:solidFill>
                <a:latin typeface="Arial"/>
                <a:cs typeface="Arial"/>
              </a:rPr>
              <a:t>the </a:t>
            </a:r>
            <a:r>
              <a:rPr dirty="0" sz="1800" spc="5">
                <a:solidFill>
                  <a:srgbClr val="0C0C0C"/>
                </a:solidFill>
                <a:latin typeface="Arial"/>
                <a:cs typeface="Arial"/>
              </a:rPr>
              <a:t>following </a:t>
            </a:r>
            <a:r>
              <a:rPr dirty="0" sz="1800" spc="55">
                <a:solidFill>
                  <a:srgbClr val="0C0C0C"/>
                </a:solidFill>
                <a:latin typeface="Arial"/>
                <a:cs typeface="Arial"/>
              </a:rPr>
              <a:t>three </a:t>
            </a:r>
            <a:r>
              <a:rPr dirty="0" sz="1800" spc="40">
                <a:solidFill>
                  <a:srgbClr val="0C0C0C"/>
                </a:solidFill>
                <a:latin typeface="Arial"/>
                <a:cs typeface="Arial"/>
              </a:rPr>
              <a:t>years </a:t>
            </a:r>
            <a:r>
              <a:rPr dirty="0" sz="1800" spc="15">
                <a:solidFill>
                  <a:srgbClr val="0C0C0C"/>
                </a:solidFill>
                <a:latin typeface="Arial"/>
                <a:cs typeface="Arial"/>
              </a:rPr>
              <a:t>were  </a:t>
            </a:r>
            <a:r>
              <a:rPr dirty="0" sz="1800" spc="60">
                <a:solidFill>
                  <a:srgbClr val="0C0C0C"/>
                </a:solidFill>
                <a:latin typeface="Arial"/>
                <a:cs typeface="Arial"/>
              </a:rPr>
              <a:t>tumultuous. </a:t>
            </a:r>
            <a:r>
              <a:rPr dirty="0" sz="1800" spc="55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dirty="0" sz="1800" spc="5">
                <a:solidFill>
                  <a:srgbClr val="FF0000"/>
                </a:solidFill>
                <a:latin typeface="Arial"/>
                <a:cs typeface="Arial"/>
              </a:rPr>
              <a:t>Pilot </a:t>
            </a:r>
            <a:r>
              <a:rPr dirty="0" sz="1800" spc="50">
                <a:solidFill>
                  <a:srgbClr val="FF0000"/>
                </a:solidFill>
                <a:latin typeface="Arial"/>
                <a:cs typeface="Arial"/>
              </a:rPr>
              <a:t>reported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in </a:t>
            </a:r>
            <a:r>
              <a:rPr dirty="0" sz="1800" spc="85">
                <a:solidFill>
                  <a:srgbClr val="FF0000"/>
                </a:solidFill>
                <a:latin typeface="Arial"/>
                <a:cs typeface="Arial"/>
              </a:rPr>
              <a:t>June  </a:t>
            </a:r>
            <a:r>
              <a:rPr dirty="0" sz="1800" spc="130">
                <a:solidFill>
                  <a:srgbClr val="FF0000"/>
                </a:solidFill>
                <a:latin typeface="Arial"/>
                <a:cs typeface="Arial"/>
              </a:rPr>
              <a:t>2014 </a:t>
            </a:r>
            <a:r>
              <a:rPr dirty="0" sz="1800" spc="65">
                <a:solidFill>
                  <a:srgbClr val="FF0000"/>
                </a:solidFill>
                <a:latin typeface="Arial"/>
                <a:cs typeface="Arial"/>
              </a:rPr>
              <a:t>that </a:t>
            </a:r>
            <a:r>
              <a:rPr dirty="0" sz="1800" spc="60">
                <a:solidFill>
                  <a:srgbClr val="FF0000"/>
                </a:solidFill>
                <a:latin typeface="Arial"/>
                <a:cs typeface="Arial"/>
              </a:rPr>
              <a:t>he </a:t>
            </a:r>
            <a:r>
              <a:rPr dirty="0" sz="1800" spc="80">
                <a:solidFill>
                  <a:srgbClr val="FF0000"/>
                </a:solidFill>
                <a:latin typeface="Arial"/>
                <a:cs typeface="Arial"/>
              </a:rPr>
              <a:t>had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logged </a:t>
            </a:r>
            <a:r>
              <a:rPr dirty="0" sz="1800" spc="40">
                <a:solidFill>
                  <a:srgbClr val="FF0000"/>
                </a:solidFill>
                <a:latin typeface="Arial"/>
                <a:cs typeface="Arial"/>
              </a:rPr>
              <a:t>into </a:t>
            </a:r>
            <a:r>
              <a:rPr dirty="0" sz="1800" spc="35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city's  </a:t>
            </a:r>
            <a:r>
              <a:rPr dirty="0" sz="1800" spc="35">
                <a:solidFill>
                  <a:srgbClr val="FF0000"/>
                </a:solidFill>
                <a:latin typeface="Arial"/>
                <a:cs typeface="Arial"/>
              </a:rPr>
              <a:t>financial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system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twice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in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his </a:t>
            </a:r>
            <a:r>
              <a:rPr dirty="0" sz="1800" spc="40">
                <a:solidFill>
                  <a:srgbClr val="FF0000"/>
                </a:solidFill>
                <a:latin typeface="Arial"/>
                <a:cs typeface="Arial"/>
              </a:rPr>
              <a:t>first </a:t>
            </a:r>
            <a:r>
              <a:rPr dirty="0" sz="1800" spc="60">
                <a:solidFill>
                  <a:srgbClr val="FF0000"/>
                </a:solidFill>
                <a:latin typeface="Arial"/>
                <a:cs typeface="Arial"/>
              </a:rPr>
              <a:t>14  months </a:t>
            </a:r>
            <a:r>
              <a:rPr dirty="0" sz="1800" spc="35">
                <a:solidFill>
                  <a:srgbClr val="FF0000"/>
                </a:solidFill>
                <a:latin typeface="Arial"/>
                <a:cs typeface="Arial"/>
              </a:rPr>
              <a:t>on the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job. </a:t>
            </a:r>
            <a:r>
              <a:rPr dirty="0" sz="1800" spc="35">
                <a:solidFill>
                  <a:srgbClr val="FF0000"/>
                </a:solidFill>
                <a:latin typeface="Arial"/>
                <a:cs typeface="Arial"/>
              </a:rPr>
              <a:t>When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he </a:t>
            </a:r>
            <a:r>
              <a:rPr dirty="0" sz="1800" spc="40">
                <a:solidFill>
                  <a:srgbClr val="FF0000"/>
                </a:solidFill>
                <a:latin typeface="Arial"/>
                <a:cs typeface="Arial"/>
              </a:rPr>
              <a:t>produced  </a:t>
            </a:r>
            <a:r>
              <a:rPr dirty="0" sz="1800" spc="25">
                <a:solidFill>
                  <a:srgbClr val="FF0000"/>
                </a:solidFill>
                <a:latin typeface="Arial"/>
                <a:cs typeface="Arial"/>
              </a:rPr>
              <a:t>an </a:t>
            </a:r>
            <a:r>
              <a:rPr dirty="0" sz="1800" spc="40">
                <a:solidFill>
                  <a:srgbClr val="FF0000"/>
                </a:solidFill>
                <a:latin typeface="Arial"/>
                <a:cs typeface="Arial"/>
              </a:rPr>
              <a:t>audit plan,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15 </a:t>
            </a:r>
            <a:r>
              <a:rPr dirty="0" sz="1800" spc="60">
                <a:solidFill>
                  <a:srgbClr val="FF0000"/>
                </a:solidFill>
                <a:latin typeface="Arial"/>
                <a:cs typeface="Arial"/>
              </a:rPr>
              <a:t>months 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into his  </a:t>
            </a:r>
            <a:r>
              <a:rPr dirty="0" sz="1800" spc="40">
                <a:solidFill>
                  <a:srgbClr val="FF0000"/>
                </a:solidFill>
                <a:latin typeface="Arial"/>
                <a:cs typeface="Arial"/>
              </a:rPr>
              <a:t>tenure,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it </a:t>
            </a:r>
            <a:r>
              <a:rPr dirty="0" sz="1800" spc="40">
                <a:solidFill>
                  <a:srgbClr val="FF0000"/>
                </a:solidFill>
                <a:latin typeface="Arial"/>
                <a:cs typeface="Arial"/>
              </a:rPr>
              <a:t>resembled </a:t>
            </a:r>
            <a:r>
              <a:rPr dirty="0" sz="1800" spc="60">
                <a:solidFill>
                  <a:srgbClr val="FF0000"/>
                </a:solidFill>
                <a:latin typeface="Arial"/>
                <a:cs typeface="Arial"/>
              </a:rPr>
              <a:t>documents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he </a:t>
            </a:r>
            <a:r>
              <a:rPr dirty="0" sz="1800" spc="40">
                <a:solidFill>
                  <a:srgbClr val="FF0000"/>
                </a:solidFill>
                <a:latin typeface="Arial"/>
                <a:cs typeface="Arial"/>
              </a:rPr>
              <a:t>had  </a:t>
            </a:r>
            <a:r>
              <a:rPr dirty="0" sz="1800" spc="20">
                <a:solidFill>
                  <a:srgbClr val="FF0000"/>
                </a:solidFill>
                <a:latin typeface="Arial"/>
                <a:cs typeface="Arial"/>
              </a:rPr>
              <a:t>received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from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dirty="0" sz="1800" spc="30">
                <a:solidFill>
                  <a:srgbClr val="FF0000"/>
                </a:solidFill>
                <a:latin typeface="Arial"/>
                <a:cs typeface="Arial"/>
              </a:rPr>
              <a:t>Chesapeake </a:t>
            </a:r>
            <a:r>
              <a:rPr dirty="0" sz="1800" spc="45">
                <a:solidFill>
                  <a:srgbClr val="FF0000"/>
                </a:solidFill>
                <a:latin typeface="Arial"/>
                <a:cs typeface="Arial"/>
              </a:rPr>
              <a:t>auditor's  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staff </a:t>
            </a:r>
            <a:r>
              <a:rPr dirty="0" sz="1800" spc="15">
                <a:solidFill>
                  <a:srgbClr val="FF0000"/>
                </a:solidFill>
                <a:latin typeface="Arial"/>
                <a:cs typeface="Arial"/>
              </a:rPr>
              <a:t>days</a:t>
            </a:r>
            <a:r>
              <a:rPr dirty="0" sz="1800" spc="14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35">
                <a:solidFill>
                  <a:srgbClr val="FF0000"/>
                </a:solidFill>
                <a:latin typeface="Arial"/>
                <a:cs typeface="Arial"/>
              </a:rPr>
              <a:t>before.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70913" y="6344818"/>
            <a:ext cx="535432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But </a:t>
            </a:r>
            <a:r>
              <a:rPr dirty="0" sz="1800">
                <a:solidFill>
                  <a:srgbClr val="622322"/>
                </a:solidFill>
                <a:latin typeface="Arial"/>
                <a:cs typeface="Arial"/>
              </a:rPr>
              <a:t>it 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also </a:t>
            </a:r>
            <a:r>
              <a:rPr dirty="0" u="heavy" sz="1800" spc="-5" b="1">
                <a:solidFill>
                  <a:srgbClr val="622322"/>
                </a:solidFill>
                <a:uFill>
                  <a:solidFill>
                    <a:srgbClr val="622322"/>
                  </a:solidFill>
                </a:uFill>
                <a:latin typeface="Arial"/>
                <a:cs typeface="Arial"/>
              </a:rPr>
              <a:t>still</a:t>
            </a:r>
            <a:r>
              <a:rPr dirty="0" sz="1800" spc="-5" b="1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622322"/>
                </a:solidFill>
                <a:latin typeface="Arial"/>
                <a:cs typeface="Arial"/>
              </a:rPr>
              <a:t>included 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this… </a:t>
            </a:r>
            <a:r>
              <a:rPr dirty="0" sz="1800" spc="-10" i="1">
                <a:solidFill>
                  <a:srgbClr val="622322"/>
                </a:solidFill>
                <a:latin typeface="Arial"/>
                <a:cs typeface="Arial"/>
              </a:rPr>
              <a:t>Virginian </a:t>
            </a:r>
            <a:r>
              <a:rPr dirty="0" sz="1800" spc="-5" i="1">
                <a:solidFill>
                  <a:srgbClr val="622322"/>
                </a:solidFill>
                <a:latin typeface="Arial"/>
                <a:cs typeface="Arial"/>
              </a:rPr>
              <a:t>Pilot</a:t>
            </a:r>
            <a:r>
              <a:rPr dirty="0" sz="1800" spc="130" i="1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622322"/>
                </a:solidFill>
                <a:latin typeface="Arial"/>
                <a:cs typeface="Arial"/>
              </a:rPr>
              <a:t>4-13-19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478282"/>
            <a:ext cx="237363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Furthermore: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27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535940" y="930324"/>
            <a:ext cx="8073390" cy="50933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080" indent="-342900">
              <a:lnSpc>
                <a:spcPct val="106900"/>
              </a:lnSpc>
              <a:spcBef>
                <a:spcPts val="95"/>
              </a:spcBef>
              <a:buFont typeface="Symbol"/>
              <a:buChar char=""/>
              <a:tabLst>
                <a:tab pos="355600" algn="l"/>
              </a:tabLst>
            </a:pP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The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fired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City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Auditor settled both cases 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with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the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City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on </a:t>
            </a: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March </a:t>
            </a:r>
            <a:r>
              <a:rPr dirty="0" sz="3200" spc="-5">
                <a:solidFill>
                  <a:srgbClr val="FF0000"/>
                </a:solidFill>
                <a:latin typeface="Arial"/>
                <a:cs typeface="Arial"/>
              </a:rPr>
              <a:t>28,</a:t>
            </a:r>
            <a:r>
              <a:rPr dirty="0" sz="3200" spc="-9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FF0000"/>
                </a:solidFill>
                <a:latin typeface="Arial"/>
                <a:cs typeface="Arial"/>
              </a:rPr>
              <a:t>2019</a:t>
            </a:r>
            <a:endParaRPr sz="3200">
              <a:latin typeface="Arial"/>
              <a:cs typeface="Arial"/>
            </a:endParaRPr>
          </a:p>
          <a:p>
            <a:pPr algn="just" marL="355600" marR="5080" indent="-342900">
              <a:lnSpc>
                <a:spcPct val="107000"/>
              </a:lnSpc>
              <a:spcBef>
                <a:spcPts val="10"/>
              </a:spcBef>
              <a:buFont typeface="Symbol"/>
              <a:buChar char=""/>
              <a:tabLst>
                <a:tab pos="355600" algn="l"/>
              </a:tabLst>
            </a:pP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The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newspaper didn’t report the  settlement online until Friday afternoon </a:t>
            </a:r>
            <a:r>
              <a:rPr dirty="0" sz="3200" spc="-10">
                <a:solidFill>
                  <a:srgbClr val="7B4A3A"/>
                </a:solidFill>
                <a:latin typeface="Arial"/>
                <a:cs typeface="Arial"/>
              </a:rPr>
              <a:t>on 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April 12</a:t>
            </a:r>
            <a:r>
              <a:rPr dirty="0" baseline="25132" sz="3150">
                <a:solidFill>
                  <a:srgbClr val="7B4A3A"/>
                </a:solidFill>
                <a:latin typeface="Arial"/>
                <a:cs typeface="Arial"/>
              </a:rPr>
              <a:t>th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,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and not in the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print version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until </a:t>
            </a:r>
            <a:r>
              <a:rPr dirty="0" sz="3200" spc="-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Saturday April 13</a:t>
            </a:r>
            <a:r>
              <a:rPr dirty="0" baseline="25132" sz="3150">
                <a:solidFill>
                  <a:srgbClr val="FF0000"/>
                </a:solidFill>
                <a:latin typeface="Arial"/>
                <a:cs typeface="Arial"/>
              </a:rPr>
              <a:t>th </a:t>
            </a:r>
            <a:r>
              <a:rPr dirty="0" sz="3200">
                <a:solidFill>
                  <a:srgbClr val="FF0000"/>
                </a:solidFill>
                <a:latin typeface="Arial"/>
                <a:cs typeface="Arial"/>
              </a:rPr>
              <a:t>.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(&gt; 2 weeks</a:t>
            </a:r>
            <a:r>
              <a:rPr dirty="0" sz="3200" spc="-270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later)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The local TV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news reported it on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April</a:t>
            </a:r>
            <a:r>
              <a:rPr dirty="0" sz="3200" spc="-330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7B4A3A"/>
                </a:solidFill>
                <a:latin typeface="Arial"/>
                <a:cs typeface="Arial"/>
              </a:rPr>
              <a:t>15th</a:t>
            </a:r>
            <a:endParaRPr sz="3200">
              <a:latin typeface="Arial"/>
              <a:cs typeface="Arial"/>
            </a:endParaRPr>
          </a:p>
          <a:p>
            <a:pPr marL="360045" marR="8890">
              <a:lnSpc>
                <a:spcPct val="100000"/>
              </a:lnSpc>
              <a:spcBef>
                <a:spcPts val="320"/>
              </a:spcBef>
            </a:pPr>
            <a:r>
              <a:rPr dirty="0" u="heavy" sz="2400" spc="-10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4"/>
              </a:rPr>
              <a:t>https://www.13newsnow.com/video/news/local/mycity/por </a:t>
            </a:r>
            <a:r>
              <a:rPr dirty="0" sz="2400" spc="-10">
                <a:solidFill>
                  <a:srgbClr val="AC1F1F"/>
                </a:solidFill>
                <a:latin typeface="Arial"/>
                <a:cs typeface="Arial"/>
                <a:hlinkClick r:id="rId4"/>
              </a:rPr>
              <a:t> </a:t>
            </a:r>
            <a:r>
              <a:rPr dirty="0" u="heavy" sz="2400" spc="-5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4"/>
              </a:rPr>
              <a:t>tsmouth/city-of-portsmouth-settles-lawsuits-with-fired- </a:t>
            </a:r>
            <a:r>
              <a:rPr dirty="0" sz="2400" spc="-5">
                <a:solidFill>
                  <a:srgbClr val="AC1F1F"/>
                </a:solidFill>
                <a:latin typeface="Arial"/>
                <a:cs typeface="Arial"/>
                <a:hlinkClick r:id="rId4"/>
              </a:rPr>
              <a:t> </a:t>
            </a:r>
            <a:r>
              <a:rPr dirty="0" u="heavy" sz="2400" spc="-5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4"/>
              </a:rPr>
              <a:t>auditor/291-c8c9f602-6fb3-44da-83a0-c8464a4371db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dirty="0" sz="1800" spc="-5" i="1">
                <a:solidFill>
                  <a:srgbClr val="622322"/>
                </a:solidFill>
                <a:latin typeface="Arial"/>
                <a:cs typeface="Arial"/>
              </a:rPr>
              <a:t>WVEC News</a:t>
            </a:r>
            <a:r>
              <a:rPr dirty="0" sz="1800" spc="-10" i="1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622322"/>
                </a:solidFill>
                <a:latin typeface="Arial"/>
                <a:cs typeface="Arial"/>
              </a:rPr>
              <a:t>4-15-19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935482"/>
            <a:ext cx="8074025" cy="30518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Closing </a:t>
            </a:r>
            <a:r>
              <a:rPr dirty="0" sz="3200" spc="-35">
                <a:solidFill>
                  <a:srgbClr val="7B4A3A"/>
                </a:solidFill>
                <a:latin typeface="Arial"/>
                <a:cs typeface="Arial"/>
              </a:rPr>
              <a:t>Tips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to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avoid ‘non’</a:t>
            </a:r>
            <a:r>
              <a:rPr dirty="0" sz="3200" spc="-235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successes…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050">
              <a:latin typeface="Times New Roman"/>
              <a:cs typeface="Times New Roman"/>
            </a:endParaRPr>
          </a:p>
          <a:p>
            <a:pPr algn="just" marL="355600" marR="5080" indent="-342900">
              <a:lnSpc>
                <a:spcPct val="107000"/>
              </a:lnSpc>
              <a:buFont typeface="Symbol"/>
              <a:buChar char=""/>
              <a:tabLst>
                <a:tab pos="355600" algn="l"/>
              </a:tabLst>
            </a:pP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Make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sure that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your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superiors have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a 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thorough understanding of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the </a:t>
            </a:r>
            <a:r>
              <a:rPr dirty="0" sz="3200" spc="-10">
                <a:solidFill>
                  <a:srgbClr val="7B4A3A"/>
                </a:solidFill>
                <a:latin typeface="Arial"/>
                <a:cs typeface="Arial"/>
              </a:rPr>
              <a:t>change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and 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what to</a:t>
            </a:r>
            <a:r>
              <a:rPr dirty="0" sz="3200" spc="-45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expect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Push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back if someone is getting it</a:t>
            </a:r>
            <a:r>
              <a:rPr dirty="0" sz="3200" spc="-35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wrong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27</a:t>
            </a:fld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252459" y="0"/>
            <a:ext cx="891539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70535" rIns="0" bIns="0" rtlCol="0" vert="horz">
            <a:spAutoFit/>
          </a:bodyPr>
          <a:lstStyle/>
          <a:p>
            <a:pPr marL="956310" marR="5080">
              <a:lnSpc>
                <a:spcPct val="100000"/>
              </a:lnSpc>
              <a:spcBef>
                <a:spcPts val="105"/>
              </a:spcBef>
            </a:pPr>
            <a:r>
              <a:rPr dirty="0" spc="-35"/>
              <a:t>Finally, </a:t>
            </a:r>
            <a:r>
              <a:rPr dirty="0" spc="-10"/>
              <a:t>$300K </a:t>
            </a:r>
            <a:r>
              <a:rPr dirty="0" spc="-5"/>
              <a:t>may not quite </a:t>
            </a:r>
            <a:r>
              <a:rPr dirty="0" spc="-10"/>
              <a:t>be  </a:t>
            </a:r>
            <a:r>
              <a:rPr dirty="0" spc="-5"/>
              <a:t>Winthorp and </a:t>
            </a:r>
            <a:r>
              <a:rPr dirty="0" spc="-30"/>
              <a:t>Valentine</a:t>
            </a:r>
            <a:r>
              <a:rPr dirty="0" spc="-45"/>
              <a:t> </a:t>
            </a:r>
            <a:r>
              <a:rPr dirty="0"/>
              <a:t>rich…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27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905967" y="3526916"/>
            <a:ext cx="7334884" cy="197738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But,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after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all that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wonderful </a:t>
            </a:r>
            <a:r>
              <a:rPr dirty="0" sz="3200" spc="-25">
                <a:solidFill>
                  <a:srgbClr val="7B4A3A"/>
                </a:solidFill>
                <a:latin typeface="Arial"/>
                <a:cs typeface="Arial"/>
              </a:rPr>
              <a:t>publicity, 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(plus </a:t>
            </a:r>
            <a:r>
              <a:rPr dirty="0" sz="3200" spc="-10">
                <a:solidFill>
                  <a:srgbClr val="7B4A3A"/>
                </a:solidFill>
                <a:latin typeface="Arial"/>
                <a:cs typeface="Arial"/>
              </a:rPr>
              <a:t>how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hard it is to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win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one </a:t>
            </a:r>
            <a:r>
              <a:rPr dirty="0" sz="3200" spc="-10">
                <a:solidFill>
                  <a:srgbClr val="7B4A3A"/>
                </a:solidFill>
                <a:latin typeface="Arial"/>
                <a:cs typeface="Arial"/>
              </a:rPr>
              <a:t>of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these 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things),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I’m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sure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the fired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City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Auditor  and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his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attorney won’t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give </a:t>
            </a:r>
            <a:r>
              <a:rPr dirty="0" sz="3200" spc="-5">
                <a:solidFill>
                  <a:srgbClr val="7B4A3A"/>
                </a:solidFill>
                <a:latin typeface="Arial"/>
                <a:cs typeface="Arial"/>
              </a:rPr>
              <a:t>it</a:t>
            </a:r>
            <a:r>
              <a:rPr dirty="0" sz="3200" spc="-75">
                <a:solidFill>
                  <a:srgbClr val="7B4A3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7B4A3A"/>
                </a:solidFill>
                <a:latin typeface="Arial"/>
                <a:cs typeface="Arial"/>
              </a:rPr>
              <a:t>back.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79194" y="2161159"/>
            <a:ext cx="5046345" cy="9855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u="heavy" sz="1800" spc="-10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4"/>
              </a:rPr>
              <a:t>https://www.youtube.com/watch?v=RLySXTIBS3c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00">
              <a:latin typeface="Times New Roman"/>
              <a:cs typeface="Times New Roman"/>
            </a:endParaRPr>
          </a:p>
          <a:p>
            <a:pPr algn="ctr" marL="92710">
              <a:lnSpc>
                <a:spcPct val="100000"/>
              </a:lnSpc>
            </a:pPr>
            <a:r>
              <a:rPr dirty="0" sz="1800" spc="-25" i="1">
                <a:solidFill>
                  <a:srgbClr val="622322"/>
                </a:solidFill>
                <a:latin typeface="Arial"/>
                <a:cs typeface="Arial"/>
              </a:rPr>
              <a:t>Trading </a:t>
            </a:r>
            <a:r>
              <a:rPr dirty="0" sz="1800" spc="-5" i="1">
                <a:solidFill>
                  <a:srgbClr val="622322"/>
                </a:solidFill>
                <a:latin typeface="Arial"/>
                <a:cs typeface="Arial"/>
              </a:rPr>
              <a:t>Places </a:t>
            </a:r>
            <a:r>
              <a:rPr dirty="0" sz="1800">
                <a:solidFill>
                  <a:srgbClr val="622322"/>
                </a:solidFill>
                <a:latin typeface="Arial"/>
                <a:cs typeface="Arial"/>
              </a:rPr>
              <a:t>-</a:t>
            </a:r>
            <a:r>
              <a:rPr dirty="0" sz="1800" spc="30">
                <a:solidFill>
                  <a:srgbClr val="622322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622322"/>
                </a:solidFill>
                <a:latin typeface="Arial"/>
                <a:cs typeface="Arial"/>
              </a:rPr>
              <a:t>1983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27375" y="3900932"/>
            <a:ext cx="30067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800" spc="-5">
                <a:solidFill>
                  <a:srgbClr val="AC1F1F"/>
                </a:solidFill>
                <a:uFill>
                  <a:solidFill>
                    <a:srgbClr val="AC1F1F"/>
                  </a:solidFill>
                </a:uFill>
                <a:latin typeface="Arial"/>
                <a:cs typeface="Arial"/>
                <a:hlinkClick r:id="rId2"/>
              </a:rPr>
              <a:t>jpoole@cityofchesapeake.net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27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2082800" y="1731975"/>
            <a:ext cx="4935220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>
                <a:solidFill>
                  <a:srgbClr val="7B4A3A"/>
                </a:solidFill>
                <a:latin typeface="Arial"/>
                <a:cs typeface="Arial"/>
              </a:rPr>
              <a:t>QUE</a:t>
            </a:r>
            <a:r>
              <a:rPr dirty="0" sz="6000" spc="-20">
                <a:solidFill>
                  <a:srgbClr val="7B4A3A"/>
                </a:solidFill>
                <a:latin typeface="Arial"/>
                <a:cs typeface="Arial"/>
              </a:rPr>
              <a:t>S</a:t>
            </a:r>
            <a:r>
              <a:rPr dirty="0" sz="6000">
                <a:solidFill>
                  <a:srgbClr val="7B4A3A"/>
                </a:solidFill>
                <a:latin typeface="Arial"/>
                <a:cs typeface="Arial"/>
              </a:rPr>
              <a:t>TION</a:t>
            </a:r>
            <a:r>
              <a:rPr dirty="0" sz="6000" spc="-20">
                <a:solidFill>
                  <a:srgbClr val="7B4A3A"/>
                </a:solidFill>
                <a:latin typeface="Arial"/>
                <a:cs typeface="Arial"/>
              </a:rPr>
              <a:t>S</a:t>
            </a:r>
            <a:r>
              <a:rPr dirty="0" sz="6000">
                <a:solidFill>
                  <a:srgbClr val="7B4A3A"/>
                </a:solidFill>
                <a:latin typeface="Arial"/>
                <a:cs typeface="Arial"/>
              </a:rPr>
              <a:t>?</a:t>
            </a:r>
            <a:endParaRPr sz="6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AC1F1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dc:title>Slide 1</dc:title>
  <dcterms:created xsi:type="dcterms:W3CDTF">2019-04-18T18:21:19Z</dcterms:created>
  <dcterms:modified xsi:type="dcterms:W3CDTF">2019-04-18T18:21:19Z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2019-04-18T00:00:00Z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2019-04-18T00:00:00Z</vt:filetime>
  </property>
</Properties>
</file>