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34"/>
  </p:notesMasterIdLst>
  <p:handoutMasterIdLst>
    <p:handoutMasterId r:id="rId35"/>
  </p:handoutMasterIdLst>
  <p:sldIdLst>
    <p:sldId id="276"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clawski, Laura A Ms CIV USA TRADOC" initials="WLAMCUT" lastIdx="2" clrIdx="0">
    <p:extLst>
      <p:ext uri="{19B8F6BF-5375-455C-9EA6-DF929625EA0E}">
        <p15:presenceInfo xmlns:p15="http://schemas.microsoft.com/office/powerpoint/2012/main" userId="Waclawski, Laura A Ms CIV USA TRADO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78" autoAdjust="0"/>
    <p:restoredTop sz="94660"/>
  </p:normalViewPr>
  <p:slideViewPr>
    <p:cSldViewPr snapToGrid="0">
      <p:cViewPr>
        <p:scale>
          <a:sx n="130" d="100"/>
          <a:sy n="130" d="100"/>
        </p:scale>
        <p:origin x="204" y="96"/>
      </p:cViewPr>
      <p:guideLst/>
    </p:cSldViewPr>
  </p:slideViewPr>
  <p:notesTextViewPr>
    <p:cViewPr>
      <p:scale>
        <a:sx n="1" d="1"/>
        <a:sy n="1" d="1"/>
      </p:scale>
      <p:origin x="0" y="0"/>
    </p:cViewPr>
  </p:notesTextViewPr>
  <p:sorterViewPr>
    <p:cViewPr>
      <p:scale>
        <a:sx n="100" d="100"/>
        <a:sy n="100" d="100"/>
      </p:scale>
      <p:origin x="0" y="-33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155C930-2CC4-4D85-A48B-C89D941D1074}" type="datetimeFigureOut">
              <a:rPr lang="en-US" smtClean="0"/>
              <a:t>4/11/2019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BB9B282-1C7E-419C-9242-2FB645C77A73}" type="slidenum">
              <a:rPr lang="en-US" smtClean="0"/>
              <a:t>‹#›</a:t>
            </a:fld>
            <a:endParaRPr lang="en-US"/>
          </a:p>
        </p:txBody>
      </p:sp>
    </p:spTree>
    <p:extLst>
      <p:ext uri="{BB962C8B-B14F-4D97-AF65-F5344CB8AC3E}">
        <p14:creationId xmlns:p14="http://schemas.microsoft.com/office/powerpoint/2010/main" val="3532441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7AA8E42-99A7-4AC3-B98F-5FA268BDF024}" type="datetimeFigureOut">
              <a:rPr lang="en-US" smtClean="0"/>
              <a:t>4/11/2019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35FB389-94F0-4EEA-8B79-4C7F00F3A5EB}" type="slidenum">
              <a:rPr lang="en-US" smtClean="0"/>
              <a:t>‹#›</a:t>
            </a:fld>
            <a:endParaRPr lang="en-US"/>
          </a:p>
        </p:txBody>
      </p:sp>
    </p:spTree>
    <p:extLst>
      <p:ext uri="{BB962C8B-B14F-4D97-AF65-F5344CB8AC3E}">
        <p14:creationId xmlns:p14="http://schemas.microsoft.com/office/powerpoint/2010/main" val="3540422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normAutofit/>
          </a:bodyPr>
          <a:lstStyle>
            <a:lvl1pPr algn="ctr">
              <a:defRPr sz="4400" i="0">
                <a:solidFill>
                  <a:srgbClr val="000076"/>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962400"/>
            <a:ext cx="6400800" cy="1752600"/>
          </a:xfrm>
        </p:spPr>
        <p:txBody>
          <a:bodyPr>
            <a:normAutofit/>
          </a:bodyPr>
          <a:lstStyle>
            <a:lvl1pPr marL="0" indent="0" algn="ctr">
              <a:spcBef>
                <a:spcPts val="0"/>
              </a:spcBef>
              <a:spcAft>
                <a:spcPts val="600"/>
              </a:spcAft>
              <a:buNone/>
              <a:defRPr sz="2800" b="1" i="1">
                <a:solidFill>
                  <a:srgbClr val="000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descr="TRADOC LOGO.bmp"/>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8323052" y="130965"/>
            <a:ext cx="731520" cy="73152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5" name="Picture 4" descr="imagesCAIMVJYX.jpg"/>
          <p:cNvPicPr>
            <a:picLocks noChangeAspect="1"/>
          </p:cNvPicPr>
          <p:nvPr userDrawn="1"/>
        </p:nvPicPr>
        <p:blipFill>
          <a:blip r:embed="rId3" cstate="print"/>
          <a:stretch>
            <a:fillRect/>
          </a:stretch>
        </p:blipFill>
        <p:spPr>
          <a:xfrm>
            <a:off x="110706" y="130965"/>
            <a:ext cx="607069" cy="731520"/>
          </a:xfrm>
          <a:prstGeom prst="rect">
            <a:avLst/>
          </a:prstGeom>
        </p:spPr>
      </p:pic>
      <p:sp>
        <p:nvSpPr>
          <p:cNvPr id="6" name="Rectangle 5"/>
          <p:cNvSpPr/>
          <p:nvPr userDrawn="1"/>
        </p:nvSpPr>
        <p:spPr>
          <a:xfrm>
            <a:off x="0" y="6484951"/>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black"/>
              </a:solidFill>
            </a:endParaRPr>
          </a:p>
        </p:txBody>
      </p:sp>
      <p:sp>
        <p:nvSpPr>
          <p:cNvPr id="7" name="TextBox 6"/>
          <p:cNvSpPr txBox="1"/>
          <p:nvPr userDrawn="1"/>
        </p:nvSpPr>
        <p:spPr>
          <a:xfrm>
            <a:off x="17254" y="6488494"/>
            <a:ext cx="1604927" cy="338554"/>
          </a:xfrm>
          <a:prstGeom prst="rect">
            <a:avLst/>
          </a:prstGeom>
          <a:noFill/>
        </p:spPr>
        <p:txBody>
          <a:bodyPr wrap="none" rtlCol="0">
            <a:spAutoFit/>
          </a:bodyPr>
          <a:lstStyle/>
          <a:p>
            <a:r>
              <a:rPr lang="en-US" sz="1600" b="1" dirty="0">
                <a:solidFill>
                  <a:prstClr val="white"/>
                </a:solidFill>
                <a:latin typeface="Agency FB" pitchFamily="34" charset="0"/>
                <a:cs typeface="Arial" pitchFamily="34" charset="0"/>
              </a:rPr>
              <a:t>Victory Starts Here!</a:t>
            </a:r>
          </a:p>
        </p:txBody>
      </p:sp>
      <p:cxnSp>
        <p:nvCxnSpPr>
          <p:cNvPr id="11" name="Straight Connector 10"/>
          <p:cNvCxnSpPr/>
          <p:nvPr userDrawn="1"/>
        </p:nvCxnSpPr>
        <p:spPr>
          <a:xfrm>
            <a:off x="0" y="6471473"/>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cxnSp>
        <p:nvCxnSpPr>
          <p:cNvPr id="12" name="Straight Connector 11"/>
          <p:cNvCxnSpPr/>
          <p:nvPr userDrawn="1"/>
        </p:nvCxnSpPr>
        <p:spPr>
          <a:xfrm>
            <a:off x="0" y="6446549"/>
            <a:ext cx="9144000" cy="0"/>
          </a:xfrm>
          <a:prstGeom prst="line">
            <a:avLst/>
          </a:prstGeom>
          <a:ln w="28575">
            <a:solidFill>
              <a:srgbClr val="C00000"/>
            </a:solidFill>
          </a:ln>
          <a:effectLst/>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839104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467600" cy="792162"/>
          </a:xfrm>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44622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60152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066800"/>
            <a:ext cx="4038600" cy="5105400"/>
          </a:xfrm>
        </p:spPr>
        <p:txBody>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066800"/>
            <a:ext cx="4038600" cy="5105400"/>
          </a:xfrm>
        </p:spPr>
        <p:txBody>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8738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239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63712"/>
            <a:ext cx="4040188" cy="3951288"/>
          </a:xfrm>
        </p:spPr>
        <p:txBody>
          <a:bodyPr/>
          <a:lstStyle>
            <a:lvl1pPr>
              <a:buFont typeface="Wingdings" pitchFamily="2" charset="2"/>
              <a:buChar char="§"/>
              <a:defRPr sz="2400"/>
            </a:lvl1pPr>
            <a:lvl2pPr>
              <a:buFont typeface="Wingdings" pitchFamily="2" charset="2"/>
              <a:buChar char="§"/>
              <a:defRPr sz="2000"/>
            </a:lvl2pPr>
            <a:lvl3pPr>
              <a:buFont typeface="Wingdings" pitchFamily="2" charset="2"/>
              <a:buChar char="§"/>
              <a:defRPr sz="1800"/>
            </a:lvl3pPr>
            <a:lvl4pPr>
              <a:buFont typeface="Wingdings" pitchFamily="2" charset="2"/>
              <a:buChar char="§"/>
              <a:defRPr sz="1600"/>
            </a:lvl4pPr>
            <a:lvl5pP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1239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763712"/>
            <a:ext cx="4041775" cy="3951288"/>
          </a:xfrm>
        </p:spPr>
        <p:txBody>
          <a:bodyPr/>
          <a:lstStyle>
            <a:lvl1pPr>
              <a:buFont typeface="Wingdings" pitchFamily="2" charset="2"/>
              <a:buChar char="§"/>
              <a:defRPr sz="2400"/>
            </a:lvl1pPr>
            <a:lvl2pPr>
              <a:buFont typeface="Wingdings" pitchFamily="2" charset="2"/>
              <a:buChar char="§"/>
              <a:defRPr sz="2000"/>
            </a:lvl2pPr>
            <a:lvl3pPr>
              <a:buFont typeface="Wingdings" pitchFamily="2" charset="2"/>
              <a:buChar char="§"/>
              <a:defRPr sz="1800"/>
            </a:lvl3pPr>
            <a:lvl4pPr>
              <a:buFont typeface="Wingdings" pitchFamily="2" charset="2"/>
              <a:buChar char="§"/>
              <a:defRPr sz="1600"/>
            </a:lvl4pPr>
            <a:lvl5pP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a:spLocks noGrp="1"/>
          </p:cNvSpPr>
          <p:nvPr>
            <p:ph type="sldNum" sz="quarter" idx="10"/>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84167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a:p>
        </p:txBody>
      </p:sp>
      <p:sp>
        <p:nvSpPr>
          <p:cNvPr id="13"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07774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58171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0273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28619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100644"/>
            <a:ext cx="8153400" cy="792162"/>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4"/>
          </p:nvPr>
        </p:nvSpPr>
        <p:spPr>
          <a:xfrm>
            <a:off x="8458200" y="6518700"/>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
        <p:nvSpPr>
          <p:cNvPr id="8" name="Rectangle 7"/>
          <p:cNvSpPr/>
          <p:nvPr userDrawn="1"/>
        </p:nvSpPr>
        <p:spPr>
          <a:xfrm rot="5400000">
            <a:off x="-3238500" y="3238500"/>
            <a:ext cx="6858000"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black"/>
              </a:solidFill>
            </a:endParaRPr>
          </a:p>
        </p:txBody>
      </p:sp>
      <p:sp>
        <p:nvSpPr>
          <p:cNvPr id="9" name="TextBox 8"/>
          <p:cNvSpPr txBox="1"/>
          <p:nvPr userDrawn="1"/>
        </p:nvSpPr>
        <p:spPr>
          <a:xfrm rot="5400000">
            <a:off x="-615933" y="650437"/>
            <a:ext cx="1604927" cy="338554"/>
          </a:xfrm>
          <a:prstGeom prst="rect">
            <a:avLst/>
          </a:prstGeom>
          <a:noFill/>
        </p:spPr>
        <p:txBody>
          <a:bodyPr wrap="none" rtlCol="0">
            <a:spAutoFit/>
          </a:bodyPr>
          <a:lstStyle/>
          <a:p>
            <a:r>
              <a:rPr lang="en-US" sz="1600" b="1" dirty="0">
                <a:solidFill>
                  <a:prstClr val="white"/>
                </a:solidFill>
                <a:latin typeface="Agency FB" pitchFamily="34" charset="0"/>
                <a:cs typeface="Arial" pitchFamily="34" charset="0"/>
              </a:rPr>
              <a:t>Victory Starts Here!</a:t>
            </a:r>
          </a:p>
        </p:txBody>
      </p:sp>
      <p:cxnSp>
        <p:nvCxnSpPr>
          <p:cNvPr id="10" name="Straight Connector 9"/>
          <p:cNvCxnSpPr/>
          <p:nvPr userDrawn="1"/>
        </p:nvCxnSpPr>
        <p:spPr>
          <a:xfrm>
            <a:off x="381000" y="0"/>
            <a:ext cx="0" cy="6858000"/>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sp>
        <p:nvSpPr>
          <p:cNvPr id="11" name="Slide Number Placeholder 5"/>
          <p:cNvSpPr txBox="1">
            <a:spLocks/>
          </p:cNvSpPr>
          <p:nvPr userDrawn="1"/>
        </p:nvSpPr>
        <p:spPr>
          <a:xfrm rot="5400000">
            <a:off x="-87734" y="6387893"/>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pPr>
              <a:defRPr/>
            </a:pPr>
            <a:fld id="{4C373DC0-F413-4098-8AFC-675FCCBD90A8}" type="slidenum">
              <a:rPr lang="en-US" sz="1600" smtClean="0">
                <a:solidFill>
                  <a:prstClr val="white"/>
                </a:solidFill>
              </a:rPr>
              <a:pPr>
                <a:defRPr/>
              </a:pPr>
              <a:t>‹#›</a:t>
            </a:fld>
            <a:endParaRPr lang="en-US" sz="1600" dirty="0">
              <a:solidFill>
                <a:prstClr val="white"/>
              </a:solidFill>
            </a:endParaRPr>
          </a:p>
        </p:txBody>
      </p:sp>
      <p:pic>
        <p:nvPicPr>
          <p:cNvPr id="14" name="Picture 13" descr="TRADOC LOGO.bmp"/>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rot="5400000">
            <a:off x="8255478" y="6019800"/>
            <a:ext cx="731520" cy="73152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15" name="Picture 14" descr="imagesCAIMVJYX.jpg"/>
          <p:cNvPicPr>
            <a:picLocks noChangeAspect="1"/>
          </p:cNvPicPr>
          <p:nvPr userDrawn="1"/>
        </p:nvPicPr>
        <p:blipFill>
          <a:blip r:embed="rId3" cstate="print"/>
          <a:stretch>
            <a:fillRect/>
          </a:stretch>
        </p:blipFill>
        <p:spPr>
          <a:xfrm rot="5400000">
            <a:off x="8317706" y="13975"/>
            <a:ext cx="607069" cy="731520"/>
          </a:xfrm>
          <a:prstGeom prst="rect">
            <a:avLst/>
          </a:prstGeom>
        </p:spPr>
      </p:pic>
    </p:spTree>
    <p:extLst>
      <p:ext uri="{BB962C8B-B14F-4D97-AF65-F5344CB8AC3E}">
        <p14:creationId xmlns:p14="http://schemas.microsoft.com/office/powerpoint/2010/main" val="3004002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274638"/>
            <a:ext cx="1143000" cy="6354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477000" cy="6354762"/>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rot="5400000">
            <a:off x="-3238500" y="3238500"/>
            <a:ext cx="6858000"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black"/>
              </a:solidFill>
            </a:endParaRPr>
          </a:p>
        </p:txBody>
      </p:sp>
      <p:sp>
        <p:nvSpPr>
          <p:cNvPr id="8" name="TextBox 7"/>
          <p:cNvSpPr txBox="1"/>
          <p:nvPr userDrawn="1"/>
        </p:nvSpPr>
        <p:spPr>
          <a:xfrm rot="5400000">
            <a:off x="-615933" y="650437"/>
            <a:ext cx="1604927" cy="338554"/>
          </a:xfrm>
          <a:prstGeom prst="rect">
            <a:avLst/>
          </a:prstGeom>
          <a:noFill/>
        </p:spPr>
        <p:txBody>
          <a:bodyPr wrap="none" rtlCol="0">
            <a:spAutoFit/>
          </a:bodyPr>
          <a:lstStyle/>
          <a:p>
            <a:r>
              <a:rPr lang="en-US" sz="1600" b="1" dirty="0">
                <a:solidFill>
                  <a:prstClr val="white"/>
                </a:solidFill>
                <a:latin typeface="Agency FB" pitchFamily="34" charset="0"/>
                <a:cs typeface="Arial" pitchFamily="34" charset="0"/>
              </a:rPr>
              <a:t>Victory Starts Here!</a:t>
            </a:r>
          </a:p>
        </p:txBody>
      </p:sp>
      <p:cxnSp>
        <p:nvCxnSpPr>
          <p:cNvPr id="9" name="Straight Connector 8"/>
          <p:cNvCxnSpPr/>
          <p:nvPr userDrawn="1"/>
        </p:nvCxnSpPr>
        <p:spPr>
          <a:xfrm>
            <a:off x="381000" y="0"/>
            <a:ext cx="0" cy="6858000"/>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sp>
        <p:nvSpPr>
          <p:cNvPr id="12" name="Slide Number Placeholder 5"/>
          <p:cNvSpPr>
            <a:spLocks noGrp="1"/>
          </p:cNvSpPr>
          <p:nvPr>
            <p:ph type="sldNum" sz="quarter" idx="4"/>
          </p:nvPr>
        </p:nvSpPr>
        <p:spPr>
          <a:xfrm rot="5400000">
            <a:off x="-87734" y="6387893"/>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pic>
        <p:nvPicPr>
          <p:cNvPr id="13" name="Picture 12" descr="TRADOC LOGO.bmp"/>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rot="5400000">
            <a:off x="8255478" y="6019800"/>
            <a:ext cx="731520" cy="73152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14" name="Picture 13" descr="imagesCAIMVJYX.jpg"/>
          <p:cNvPicPr>
            <a:picLocks noChangeAspect="1"/>
          </p:cNvPicPr>
          <p:nvPr userDrawn="1"/>
        </p:nvPicPr>
        <p:blipFill>
          <a:blip r:embed="rId3" cstate="print"/>
          <a:stretch>
            <a:fillRect/>
          </a:stretch>
        </p:blipFill>
        <p:spPr>
          <a:xfrm rot="5400000">
            <a:off x="8317706" y="13975"/>
            <a:ext cx="607069" cy="731520"/>
          </a:xfrm>
          <a:prstGeom prst="rect">
            <a:avLst/>
          </a:prstGeom>
        </p:spPr>
      </p:pic>
    </p:spTree>
    <p:extLst>
      <p:ext uri="{BB962C8B-B14F-4D97-AF65-F5344CB8AC3E}">
        <p14:creationId xmlns:p14="http://schemas.microsoft.com/office/powerpoint/2010/main" val="2981680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2" y="808944"/>
            <a:ext cx="8153855" cy="5441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4"/>
          <p:cNvSpPr>
            <a:spLocks noGrp="1" noChangeArrowheads="1"/>
          </p:cNvSpPr>
          <p:nvPr>
            <p:ph type="title"/>
          </p:nvPr>
        </p:nvSpPr>
        <p:spPr bwMode="auto">
          <a:xfrm>
            <a:off x="764557" y="106035"/>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57971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2" y="808944"/>
            <a:ext cx="8153855" cy="5441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4"/>
          <p:cNvSpPr>
            <a:spLocks noGrp="1" noChangeArrowheads="1"/>
          </p:cNvSpPr>
          <p:nvPr>
            <p:ph type="title"/>
          </p:nvPr>
        </p:nvSpPr>
        <p:spPr bwMode="auto">
          <a:xfrm>
            <a:off x="764557" y="106035"/>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63486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2" y="808944"/>
            <a:ext cx="8153855" cy="5441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4"/>
          <p:cNvSpPr>
            <a:spLocks noGrp="1" noChangeArrowheads="1"/>
          </p:cNvSpPr>
          <p:nvPr>
            <p:ph type="title"/>
          </p:nvPr>
        </p:nvSpPr>
        <p:spPr bwMode="auto">
          <a:xfrm>
            <a:off x="764557" y="106035"/>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60705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2" y="808944"/>
            <a:ext cx="8153855" cy="5441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4"/>
          <p:cNvSpPr>
            <a:spLocks noGrp="1" noChangeArrowheads="1"/>
          </p:cNvSpPr>
          <p:nvPr>
            <p:ph type="title"/>
          </p:nvPr>
        </p:nvSpPr>
        <p:spPr bwMode="auto">
          <a:xfrm>
            <a:off x="764557" y="106035"/>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53727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2" y="808944"/>
            <a:ext cx="8153855" cy="5441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4"/>
          <p:cNvSpPr>
            <a:spLocks noGrp="1" noChangeArrowheads="1"/>
          </p:cNvSpPr>
          <p:nvPr>
            <p:ph type="title"/>
          </p:nvPr>
        </p:nvSpPr>
        <p:spPr bwMode="auto">
          <a:xfrm>
            <a:off x="764557" y="106035"/>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46837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2" y="808944"/>
            <a:ext cx="8153855" cy="54419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4"/>
          <p:cNvSpPr>
            <a:spLocks noGrp="1" noChangeArrowheads="1"/>
          </p:cNvSpPr>
          <p:nvPr>
            <p:ph type="title"/>
          </p:nvPr>
        </p:nvSpPr>
        <p:spPr bwMode="auto">
          <a:xfrm>
            <a:off x="764557" y="106035"/>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smtClean="0"/>
              <a:t>Click to edit Master title style</a:t>
            </a:r>
          </a:p>
        </p:txBody>
      </p:sp>
      <p:sp>
        <p:nvSpPr>
          <p:cNvPr id="6"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1521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grpSp>
        <p:nvGrpSpPr>
          <p:cNvPr id="2" name="Group 10"/>
          <p:cNvGrpSpPr>
            <a:grpSpLocks/>
          </p:cNvGrpSpPr>
          <p:nvPr userDrawn="1"/>
        </p:nvGrpSpPr>
        <p:grpSpPr bwMode="auto">
          <a:xfrm>
            <a:off x="909638" y="509592"/>
            <a:ext cx="7315200" cy="52387"/>
            <a:chOff x="457200" y="1386165"/>
            <a:chExt cx="8229600" cy="6813"/>
          </a:xfrm>
        </p:grpSpPr>
        <p:cxnSp>
          <p:nvCxnSpPr>
            <p:cNvPr id="5" name="Straight Connector 4"/>
            <p:cNvCxnSpPr/>
            <p:nvPr userDrawn="1"/>
          </p:nvCxnSpPr>
          <p:spPr>
            <a:xfrm>
              <a:off x="457200" y="1388230"/>
              <a:ext cx="8229600" cy="1652"/>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457200" y="1391326"/>
              <a:ext cx="8229600" cy="165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457200" y="1386165"/>
              <a:ext cx="8229600" cy="1652"/>
            </a:xfrm>
            <a:prstGeom prst="line">
              <a:avLst/>
            </a:prstGeom>
            <a:ln w="19050">
              <a:solidFill>
                <a:srgbClr val="0033CC"/>
              </a:solidFill>
            </a:ln>
          </p:spPr>
          <p:style>
            <a:lnRef idx="1">
              <a:schemeClr val="accent1"/>
            </a:lnRef>
            <a:fillRef idx="0">
              <a:schemeClr val="accent1"/>
            </a:fillRef>
            <a:effectRef idx="0">
              <a:schemeClr val="accent1"/>
            </a:effectRef>
            <a:fontRef idx="minor">
              <a:schemeClr val="tx1"/>
            </a:fontRef>
          </p:style>
        </p:cxnSp>
      </p:grpSp>
      <p:sp>
        <p:nvSpPr>
          <p:cNvPr id="8" name="Rectangle 6"/>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fld id="{7159B00B-8112-4EA5-9D64-05B34806C908}" type="datetime1">
              <a:rPr lang="en-US" smtClean="0">
                <a:solidFill>
                  <a:prstClr val="black"/>
                </a:solidFill>
              </a:rPr>
              <a:pPr>
                <a:defRPr/>
              </a:pPr>
              <a:t>4/11/2019</a:t>
            </a:fld>
            <a:endParaRPr lang="en-US" dirty="0">
              <a:solidFill>
                <a:prstClr val="black"/>
              </a:solidFill>
            </a:endParaRPr>
          </a:p>
        </p:txBody>
      </p:sp>
      <p:sp>
        <p:nvSpPr>
          <p:cNvPr id="10" name="Slide Number Placeholder 5"/>
          <p:cNvSpPr>
            <a:spLocks noGrp="1"/>
          </p:cNvSpPr>
          <p:nvPr>
            <p:ph type="sldNum" sz="quarter" idx="12"/>
          </p:nvPr>
        </p:nvSpPr>
        <p:spPr/>
        <p:txBody>
          <a:bodyPr/>
          <a:lstStyle>
            <a:lvl1pPr algn="r">
              <a:defRPr/>
            </a:lvl1pPr>
          </a:lstStyle>
          <a:p>
            <a:pPr>
              <a:defRPr/>
            </a:pPr>
            <a:fld id="{C66B285C-3C9D-4002-AEC2-C842A7A6CD01}" type="slidenum">
              <a:rPr lang="en-US">
                <a:solidFill>
                  <a:prstClr val="white"/>
                </a:solidFill>
              </a:rPr>
              <a:pPr>
                <a:defRPr/>
              </a:pPr>
              <a:t>‹#›</a:t>
            </a:fld>
            <a:endParaRPr lang="en-US" dirty="0">
              <a:solidFill>
                <a:prstClr val="white"/>
              </a:solidFill>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Text Placeholder 12"/>
          <p:cNvSpPr>
            <a:spLocks noGrp="1"/>
          </p:cNvSpPr>
          <p:nvPr>
            <p:ph type="body" sz="quarter" idx="13"/>
          </p:nvPr>
        </p:nvSpPr>
        <p:spPr>
          <a:xfrm>
            <a:off x="457202" y="904194"/>
            <a:ext cx="8153855" cy="544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5640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2" name="Picture 1" descr="TRADOC LOGO.bmp"/>
          <p:cNvPicPr>
            <a:picLocks noChangeAspect="1"/>
          </p:cNvPicPr>
          <p:nvPr userDrawn="1"/>
        </p:nvPicPr>
        <p:blipFill>
          <a:blip r:embed="rId2" cstate="screen">
            <a:clrChange>
              <a:clrFrom>
                <a:srgbClr val="FFFFFF"/>
              </a:clrFrom>
              <a:clrTo>
                <a:srgbClr val="FFFFFF">
                  <a:alpha val="0"/>
                </a:srgbClr>
              </a:clrTo>
            </a:clrChange>
          </a:blip>
          <a:stretch>
            <a:fillRect/>
          </a:stretch>
        </p:blipFill>
        <p:spPr>
          <a:xfrm>
            <a:off x="8323052" y="130965"/>
            <a:ext cx="731520" cy="731520"/>
          </a:xfrm>
          <a:prstGeom prst="rect">
            <a:avLst/>
          </a:prstGeom>
          <a:ln>
            <a:noFill/>
          </a:ln>
          <a:effectLst/>
          <a:scene3d>
            <a:camera prst="orthographicFront">
              <a:rot lat="0" lon="0" rev="0"/>
            </a:camera>
            <a:lightRig rig="contrasting" dir="t">
              <a:rot lat="0" lon="0" rev="7800000"/>
            </a:lightRig>
          </a:scene3d>
          <a:sp3d>
            <a:bevelT w="139700" h="139700"/>
          </a:sp3d>
        </p:spPr>
      </p:pic>
      <p:pic>
        <p:nvPicPr>
          <p:cNvPr id="3" name="Picture 14" descr="imagesCAIMVJYX.jpg"/>
          <p:cNvPicPr>
            <a:picLocks noChangeAspect="1"/>
          </p:cNvPicPr>
          <p:nvPr userDrawn="1"/>
        </p:nvPicPr>
        <p:blipFill>
          <a:blip r:embed="rId3" cstate="print"/>
          <a:srcRect/>
          <a:stretch>
            <a:fillRect/>
          </a:stretch>
        </p:blipFill>
        <p:spPr bwMode="auto">
          <a:xfrm>
            <a:off x="111127" y="130175"/>
            <a:ext cx="606425" cy="731838"/>
          </a:xfrm>
          <a:prstGeom prst="rect">
            <a:avLst/>
          </a:prstGeom>
          <a:noFill/>
          <a:ln w="9525">
            <a:noFill/>
            <a:miter lim="800000"/>
            <a:headEnd/>
            <a:tailEnd/>
          </a:ln>
        </p:spPr>
      </p:pic>
      <p:sp>
        <p:nvSpPr>
          <p:cNvPr id="4" name="Rectangle 3"/>
          <p:cNvSpPr/>
          <p:nvPr userDrawn="1"/>
        </p:nvSpPr>
        <p:spPr>
          <a:xfrm>
            <a:off x="0" y="6484938"/>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prstClr val="black"/>
              </a:solidFill>
            </a:endParaRPr>
          </a:p>
        </p:txBody>
      </p:sp>
      <p:sp>
        <p:nvSpPr>
          <p:cNvPr id="5" name="TextBox 4"/>
          <p:cNvSpPr txBox="1"/>
          <p:nvPr userDrawn="1"/>
        </p:nvSpPr>
        <p:spPr>
          <a:xfrm>
            <a:off x="17465" y="6488114"/>
            <a:ext cx="1604927" cy="338554"/>
          </a:xfrm>
          <a:prstGeom prst="rect">
            <a:avLst/>
          </a:prstGeom>
          <a:noFill/>
        </p:spPr>
        <p:txBody>
          <a:bodyPr wrap="none">
            <a:spAutoFit/>
          </a:bodyPr>
          <a:lstStyle/>
          <a:p>
            <a:pPr>
              <a:defRPr/>
            </a:pPr>
            <a:r>
              <a:rPr lang="en-US" sz="1600" b="1" dirty="0">
                <a:solidFill>
                  <a:prstClr val="white"/>
                </a:solidFill>
                <a:latin typeface="Agency FB" pitchFamily="34" charset="0"/>
                <a:cs typeface="Arial" pitchFamily="34" charset="0"/>
              </a:rPr>
              <a:t>Victory Starts Here!</a:t>
            </a:r>
          </a:p>
        </p:txBody>
      </p:sp>
      <p:cxnSp>
        <p:nvCxnSpPr>
          <p:cNvPr id="6" name="Straight Connector 5"/>
          <p:cNvCxnSpPr/>
          <p:nvPr userDrawn="1"/>
        </p:nvCxnSpPr>
        <p:spPr>
          <a:xfrm>
            <a:off x="0" y="6472238"/>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sp>
        <p:nvSpPr>
          <p:cNvPr id="7" name="Slide Number Placeholder 5"/>
          <p:cNvSpPr>
            <a:spLocks noGrp="1"/>
          </p:cNvSpPr>
          <p:nvPr>
            <p:ph type="sldNum" sz="quarter" idx="10"/>
          </p:nvPr>
        </p:nvSpPr>
        <p:spPr>
          <a:xfrm>
            <a:off x="8559800" y="6526217"/>
            <a:ext cx="533400" cy="288925"/>
          </a:xfrm>
          <a:prstGeom prst="rect">
            <a:avLst/>
          </a:prstGeom>
        </p:spPr>
        <p:txBody>
          <a:bodyPr/>
          <a:lstStyle>
            <a:lvl1pPr fontAlgn="base">
              <a:spcBef>
                <a:spcPct val="0"/>
              </a:spcBef>
              <a:spcAft>
                <a:spcPct val="0"/>
              </a:spcAft>
              <a:defRPr>
                <a:solidFill>
                  <a:schemeClr val="tx1">
                    <a:tint val="75000"/>
                  </a:schemeClr>
                </a:solidFill>
              </a:defRPr>
            </a:lvl1pPr>
          </a:lstStyle>
          <a:p>
            <a:pPr>
              <a:defRPr/>
            </a:pPr>
            <a:fld id="{C219DAF7-CC10-49FE-8F87-A3EC416D7AB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208254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939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6"/>
          <p:cNvSpPr>
            <a:spLocks noGrp="1"/>
          </p:cNvSpPr>
          <p:nvPr>
            <p:ph type="title"/>
          </p:nvPr>
        </p:nvSpPr>
        <p:spPr>
          <a:xfrm>
            <a:off x="451263" y="215901"/>
            <a:ext cx="8265226" cy="690748"/>
          </a:xfrm>
          <a:prstGeom prst="rect">
            <a:avLst/>
          </a:prstGeom>
        </p:spPr>
        <p:txBody>
          <a:bodyPr/>
          <a:lstStyle>
            <a:lvl1pPr>
              <a:defRPr sz="3200" b="0" i="1">
                <a:latin typeface="Arial" pitchFamily="34" charset="0"/>
                <a:cs typeface="Arial" pitchFamily="34" charset="0"/>
              </a:defRPr>
            </a:lvl1pPr>
          </a:lstStyle>
          <a:p>
            <a:r>
              <a:rPr lang="en-US" dirty="0" smtClean="0"/>
              <a:t>Click to edit Master title style</a:t>
            </a:r>
            <a:endParaRPr lang="en-US" dirty="0"/>
          </a:p>
        </p:txBody>
      </p:sp>
      <p:sp>
        <p:nvSpPr>
          <p:cNvPr id="3" name="Slide Number Placeholder 5"/>
          <p:cNvSpPr>
            <a:spLocks noGrp="1"/>
          </p:cNvSpPr>
          <p:nvPr>
            <p:ph type="sldNum" sz="quarter" idx="10"/>
          </p:nvPr>
        </p:nvSpPr>
        <p:spPr>
          <a:xfrm>
            <a:off x="8294688" y="6551617"/>
            <a:ext cx="857250" cy="255587"/>
          </a:xfrm>
        </p:spPr>
        <p:txBody>
          <a:bodyPr/>
          <a:lstStyle>
            <a:lvl1pPr algn="r" fontAlgn="base">
              <a:spcBef>
                <a:spcPct val="0"/>
              </a:spcBef>
              <a:spcAft>
                <a:spcPct val="0"/>
              </a:spcAft>
              <a:defRPr/>
            </a:lvl1pPr>
          </a:lstStyle>
          <a:p>
            <a:pPr>
              <a:defRPr/>
            </a:pPr>
            <a:fld id="{CC6D1E74-0A4E-4578-8B02-B6DDB2000574}"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834346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Rectangle 33"/>
          <p:cNvSpPr/>
          <p:nvPr userDrawn="1"/>
        </p:nvSpPr>
        <p:spPr>
          <a:xfrm>
            <a:off x="0" y="6484951"/>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chemeClr val="bg1"/>
                </a:solidFill>
              </a:rPr>
              <a:t>FOUO</a:t>
            </a:r>
            <a:endParaRPr lang="en-US" sz="1800" dirty="0">
              <a:solidFill>
                <a:schemeClr val="bg1"/>
              </a:solidFill>
            </a:endParaRPr>
          </a:p>
        </p:txBody>
      </p:sp>
      <p:cxnSp>
        <p:nvCxnSpPr>
          <p:cNvPr id="35" name="Straight Connector 34"/>
          <p:cNvCxnSpPr/>
          <p:nvPr userDrawn="1"/>
        </p:nvCxnSpPr>
        <p:spPr>
          <a:xfrm>
            <a:off x="0" y="6471473"/>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sp>
        <p:nvSpPr>
          <p:cNvPr id="3" name="Text Placeholder 2"/>
          <p:cNvSpPr>
            <a:spLocks noGrp="1"/>
          </p:cNvSpPr>
          <p:nvPr>
            <p:ph type="body" idx="1"/>
          </p:nvPr>
        </p:nvSpPr>
        <p:spPr>
          <a:xfrm>
            <a:off x="457200" y="1066800"/>
            <a:ext cx="8229600" cy="5181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Box 23"/>
          <p:cNvSpPr txBox="1"/>
          <p:nvPr userDrawn="1"/>
        </p:nvSpPr>
        <p:spPr>
          <a:xfrm>
            <a:off x="17254" y="6488494"/>
            <a:ext cx="1604927" cy="338554"/>
          </a:xfrm>
          <a:prstGeom prst="rect">
            <a:avLst/>
          </a:prstGeom>
          <a:noFill/>
        </p:spPr>
        <p:txBody>
          <a:bodyPr wrap="none" rtlCol="0">
            <a:spAutoFit/>
          </a:bodyPr>
          <a:lstStyle/>
          <a:p>
            <a:r>
              <a:rPr lang="en-US" sz="1600" b="1" dirty="0">
                <a:solidFill>
                  <a:prstClr val="white"/>
                </a:solidFill>
                <a:latin typeface="Agency FB" pitchFamily="34" charset="0"/>
                <a:cs typeface="Arial" pitchFamily="34" charset="0"/>
              </a:rPr>
              <a:t>Victory Starts Here!</a:t>
            </a:r>
          </a:p>
        </p:txBody>
      </p:sp>
      <p:sp>
        <p:nvSpPr>
          <p:cNvPr id="14"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
        <p:nvSpPr>
          <p:cNvPr id="2" name="Title Placeholder 1"/>
          <p:cNvSpPr>
            <a:spLocks noGrp="1"/>
          </p:cNvSpPr>
          <p:nvPr>
            <p:ph type="title"/>
          </p:nvPr>
        </p:nvSpPr>
        <p:spPr>
          <a:xfrm>
            <a:off x="990600" y="100644"/>
            <a:ext cx="7162800" cy="66135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33" name="Picture 32" descr="imagesCAIMVJYX.jpg"/>
          <p:cNvPicPr>
            <a:picLocks noChangeAspect="1"/>
          </p:cNvPicPr>
          <p:nvPr userDrawn="1"/>
        </p:nvPicPr>
        <p:blipFill>
          <a:blip r:embed="rId23" cstate="print"/>
          <a:stretch>
            <a:fillRect/>
          </a:stretch>
        </p:blipFill>
        <p:spPr>
          <a:xfrm>
            <a:off x="110706" y="130965"/>
            <a:ext cx="607069" cy="731520"/>
          </a:xfrm>
          <a:prstGeom prst="rect">
            <a:avLst/>
          </a:prstGeom>
        </p:spPr>
      </p:pic>
      <p:cxnSp>
        <p:nvCxnSpPr>
          <p:cNvPr id="37" name="Straight Connector 36"/>
          <p:cNvCxnSpPr/>
          <p:nvPr userDrawn="1"/>
        </p:nvCxnSpPr>
        <p:spPr>
          <a:xfrm>
            <a:off x="990600" y="762000"/>
            <a:ext cx="71628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Straight Connector 37"/>
          <p:cNvCxnSpPr/>
          <p:nvPr userDrawn="1"/>
        </p:nvCxnSpPr>
        <p:spPr>
          <a:xfrm>
            <a:off x="0" y="6446549"/>
            <a:ext cx="9144000" cy="0"/>
          </a:xfrm>
          <a:prstGeom prst="line">
            <a:avLst/>
          </a:prstGeom>
          <a:ln w="28575">
            <a:solidFill>
              <a:srgbClr val="C00000"/>
            </a:solidFill>
          </a:ln>
          <a:effectLst/>
        </p:spPr>
        <p:style>
          <a:lnRef idx="3">
            <a:schemeClr val="accent4"/>
          </a:lnRef>
          <a:fillRef idx="0">
            <a:schemeClr val="accent4"/>
          </a:fillRef>
          <a:effectRef idx="2">
            <a:schemeClr val="accent4"/>
          </a:effectRef>
          <a:fontRef idx="minor">
            <a:schemeClr val="tx1"/>
          </a:fontRef>
        </p:style>
      </p:cxnSp>
      <p:sp>
        <p:nvSpPr>
          <p:cNvPr id="4" name="TextBox 3"/>
          <p:cNvSpPr txBox="1"/>
          <p:nvPr userDrawn="1"/>
        </p:nvSpPr>
        <p:spPr>
          <a:xfrm>
            <a:off x="110706" y="6100370"/>
            <a:ext cx="708445" cy="369332"/>
          </a:xfrm>
          <a:prstGeom prst="rect">
            <a:avLst/>
          </a:prstGeom>
          <a:noFill/>
        </p:spPr>
        <p:txBody>
          <a:bodyPr wrap="square" rtlCol="0">
            <a:spAutoFit/>
          </a:bodyPr>
          <a:lstStyle/>
          <a:p>
            <a:endParaRPr lang="en-US" sz="1800" dirty="0">
              <a:solidFill>
                <a:prstClr val="black"/>
              </a:solidFill>
            </a:endParaRPr>
          </a:p>
        </p:txBody>
      </p:sp>
      <p:pic>
        <p:nvPicPr>
          <p:cNvPr id="5" name="Picture 4"/>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8236616" y="69655"/>
            <a:ext cx="874728" cy="818956"/>
          </a:xfrm>
          <a:prstGeom prst="rect">
            <a:avLst/>
          </a:prstGeom>
        </p:spPr>
      </p:pic>
    </p:spTree>
    <p:extLst>
      <p:ext uri="{BB962C8B-B14F-4D97-AF65-F5344CB8AC3E}">
        <p14:creationId xmlns:p14="http://schemas.microsoft.com/office/powerpoint/2010/main" val="37059555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hdr="0" ftr="0"/>
  <p:txStyles>
    <p:titleStyle>
      <a:lvl1pPr algn="ctr" defTabSz="914400" rtl="0" eaLnBrk="1" latinLnBrk="0" hangingPunct="1">
        <a:spcBef>
          <a:spcPct val="0"/>
        </a:spcBef>
        <a:buNone/>
        <a:defRPr sz="3200" b="1" i="1" kern="1200">
          <a:solidFill>
            <a:schemeClr val="tx1"/>
          </a:solidFill>
          <a:effectLst/>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Rectangle 2"/>
          <p:cNvSpPr>
            <a:spLocks noChangeArrowheads="1"/>
          </p:cNvSpPr>
          <p:nvPr/>
        </p:nvSpPr>
        <p:spPr bwMode="auto">
          <a:xfrm>
            <a:off x="8796358" y="6594086"/>
            <a:ext cx="341393" cy="246039"/>
          </a:xfrm>
          <a:prstGeom prst="rect">
            <a:avLst/>
          </a:prstGeom>
          <a:noFill/>
          <a:ln w="9525">
            <a:noFill/>
            <a:miter lim="800000"/>
            <a:headEnd/>
            <a:tailEnd/>
          </a:ln>
          <a:effectLst/>
        </p:spPr>
        <p:txBody>
          <a:bodyPr wrap="none" lIns="91258" tIns="45630" rIns="91258" bIns="45630">
            <a:spAutoFit/>
          </a:bodyPr>
          <a:lstStyle/>
          <a:p>
            <a:pPr>
              <a:defRPr/>
            </a:pPr>
            <a:fld id="{8B7DC3AC-6EA6-43E7-9B83-E322F785C5F5}" type="slidenum">
              <a:rPr lang="en-US" sz="1000" b="1">
                <a:solidFill>
                  <a:srgbClr val="000000"/>
                </a:solidFill>
                <a:latin typeface="Arial"/>
                <a:cs typeface="Arial" panose="020B0604020202020204" pitchFamily="34" charset="0"/>
              </a:rPr>
              <a:pPr>
                <a:defRPr/>
              </a:pPr>
              <a:t>‹#›</a:t>
            </a:fld>
            <a:endParaRPr lang="en-US" sz="800" b="1" dirty="0">
              <a:solidFill>
                <a:srgbClr val="000000"/>
              </a:solidFill>
              <a:latin typeface="Arial"/>
              <a:cs typeface="Arial" panose="020B0604020202020204" pitchFamily="34" charset="0"/>
            </a:endParaRPr>
          </a:p>
        </p:txBody>
      </p:sp>
      <p:grpSp>
        <p:nvGrpSpPr>
          <p:cNvPr id="18" name="Group 23"/>
          <p:cNvGrpSpPr>
            <a:grpSpLocks/>
          </p:cNvGrpSpPr>
          <p:nvPr userDrawn="1"/>
        </p:nvGrpSpPr>
        <p:grpSpPr bwMode="auto">
          <a:xfrm>
            <a:off x="1" y="-4762"/>
            <a:ext cx="9150350" cy="868832"/>
            <a:chOff x="0" y="-13618"/>
            <a:chExt cx="9150560" cy="869052"/>
          </a:xfrm>
        </p:grpSpPr>
        <p:sp>
          <p:nvSpPr>
            <p:cNvPr id="20" name="Rectangle 10"/>
            <p:cNvSpPr>
              <a:spLocks noChangeArrowheads="1"/>
            </p:cNvSpPr>
            <p:nvPr/>
          </p:nvSpPr>
          <p:spPr bwMode="auto">
            <a:xfrm>
              <a:off x="1793855" y="577083"/>
              <a:ext cx="1325714" cy="278351"/>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28575" tIns="15875" rIns="28575" bIns="15875">
              <a:spAutoFit/>
            </a:bodyPr>
            <a:lstStyle>
              <a:lvl1pPr defTabSz="84138">
                <a:defRPr>
                  <a:solidFill>
                    <a:schemeClr val="tx1"/>
                  </a:solidFill>
                  <a:latin typeface="Arial" panose="020B0604020202020204" pitchFamily="34" charset="0"/>
                  <a:cs typeface="Arial" panose="020B0604020202020204" pitchFamily="34" charset="0"/>
                </a:defRPr>
              </a:lvl1pPr>
              <a:lvl2pPr marL="742950" indent="-285750" defTabSz="84138">
                <a:defRPr>
                  <a:solidFill>
                    <a:schemeClr val="tx1"/>
                  </a:solidFill>
                  <a:latin typeface="Arial" panose="020B0604020202020204" pitchFamily="34" charset="0"/>
                  <a:cs typeface="Arial" panose="020B0604020202020204" pitchFamily="34" charset="0"/>
                </a:defRPr>
              </a:lvl2pPr>
              <a:lvl3pPr marL="1143000" indent="-228600" defTabSz="84138">
                <a:defRPr>
                  <a:solidFill>
                    <a:schemeClr val="tx1"/>
                  </a:solidFill>
                  <a:latin typeface="Arial" panose="020B0604020202020204" pitchFamily="34" charset="0"/>
                  <a:cs typeface="Arial" panose="020B0604020202020204" pitchFamily="34" charset="0"/>
                </a:defRPr>
              </a:lvl3pPr>
              <a:lvl4pPr marL="1600200" indent="-228600" defTabSz="84138">
                <a:defRPr>
                  <a:solidFill>
                    <a:schemeClr val="tx1"/>
                  </a:solidFill>
                  <a:latin typeface="Arial" panose="020B0604020202020204" pitchFamily="34" charset="0"/>
                  <a:cs typeface="Arial" panose="020B0604020202020204" pitchFamily="34" charset="0"/>
                </a:defRPr>
              </a:lvl4pPr>
              <a:lvl5pPr marL="2057400" indent="-228600" defTabSz="84138">
                <a:defRPr>
                  <a:solidFill>
                    <a:schemeClr val="tx1"/>
                  </a:solidFill>
                  <a:latin typeface="Arial" panose="020B0604020202020204" pitchFamily="34" charset="0"/>
                  <a:cs typeface="Arial" panose="020B0604020202020204" pitchFamily="34" charset="0"/>
                </a:defRPr>
              </a:lvl5pPr>
              <a:lvl6pPr marL="2514600" indent="-228600" defTabSz="84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1600" b="1" dirty="0" smtClean="0">
                  <a:solidFill>
                    <a:srgbClr val="81AD00"/>
                  </a:solidFill>
                </a:rPr>
                <a:t>Army G-3/5/7</a:t>
              </a:r>
              <a:endParaRPr lang="en-US" altLang="en-US" sz="1600" b="1" dirty="0" smtClean="0">
                <a:solidFill>
                  <a:srgbClr val="767900"/>
                </a:solidFill>
              </a:endParaRPr>
            </a:p>
          </p:txBody>
        </p:sp>
        <p:pic>
          <p:nvPicPr>
            <p:cNvPr id="22" name="Picture 17" descr="P-300-Md-BOTG-Brand-Banner-Horz"/>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8882"/>
              <a:ext cx="456688" cy="64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8"/>
            <p:cNvGrpSpPr>
              <a:grpSpLocks/>
            </p:cNvGrpSpPr>
            <p:nvPr/>
          </p:nvGrpSpPr>
          <p:grpSpPr bwMode="auto">
            <a:xfrm>
              <a:off x="3383280" y="624308"/>
              <a:ext cx="5760720" cy="137162"/>
              <a:chOff x="192" y="1023"/>
              <a:chExt cx="5376" cy="96"/>
            </a:xfrm>
          </p:grpSpPr>
          <p:sp>
            <p:nvSpPr>
              <p:cNvPr id="28" name="Rectangle 9"/>
              <p:cNvSpPr>
                <a:spLocks noChangeArrowheads="1"/>
              </p:cNvSpPr>
              <p:nvPr/>
            </p:nvSpPr>
            <p:spPr bwMode="auto">
              <a:xfrm>
                <a:off x="192" y="1023"/>
                <a:ext cx="5376" cy="48"/>
              </a:xfrm>
              <a:prstGeom prst="rect">
                <a:avLst/>
              </a:prstGeom>
              <a:solidFill>
                <a:srgbClr val="FFD521"/>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dirty="0" smtClean="0">
                  <a:solidFill>
                    <a:srgbClr val="000000"/>
                  </a:solidFill>
                  <a:latin typeface="Times New Roman" panose="02020603050405020304" pitchFamily="18" charset="0"/>
                </a:endParaRPr>
              </a:p>
            </p:txBody>
          </p:sp>
          <p:sp>
            <p:nvSpPr>
              <p:cNvPr id="29" name="Rectangle 10"/>
              <p:cNvSpPr>
                <a:spLocks noChangeArrowheads="1"/>
              </p:cNvSpPr>
              <p:nvPr/>
            </p:nvSpPr>
            <p:spPr bwMode="auto">
              <a:xfrm>
                <a:off x="192" y="1071"/>
                <a:ext cx="5376" cy="48"/>
              </a:xfrm>
              <a:prstGeom prst="rect">
                <a:avLst/>
              </a:prstGeom>
              <a:solidFill>
                <a:srgbClr val="000000"/>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dirty="0" smtClean="0">
                  <a:solidFill>
                    <a:srgbClr val="000000"/>
                  </a:solidFill>
                  <a:latin typeface="Times New Roman" panose="02020603050405020304" pitchFamily="18" charset="0"/>
                </a:endParaRPr>
              </a:p>
            </p:txBody>
          </p:sp>
        </p:grpSp>
        <p:grpSp>
          <p:nvGrpSpPr>
            <p:cNvPr id="24" name="Group 9"/>
            <p:cNvGrpSpPr>
              <a:grpSpLocks/>
            </p:cNvGrpSpPr>
            <p:nvPr userDrawn="1"/>
          </p:nvGrpSpPr>
          <p:grpSpPr bwMode="auto">
            <a:xfrm>
              <a:off x="0" y="628358"/>
              <a:ext cx="1544761" cy="140020"/>
              <a:chOff x="192" y="1017"/>
              <a:chExt cx="5374" cy="98"/>
            </a:xfrm>
          </p:grpSpPr>
          <p:sp>
            <p:nvSpPr>
              <p:cNvPr id="26" name="Rectangle 9"/>
              <p:cNvSpPr>
                <a:spLocks noChangeArrowheads="1"/>
              </p:cNvSpPr>
              <p:nvPr/>
            </p:nvSpPr>
            <p:spPr bwMode="auto">
              <a:xfrm>
                <a:off x="192" y="1017"/>
                <a:ext cx="5374" cy="49"/>
              </a:xfrm>
              <a:prstGeom prst="rect">
                <a:avLst/>
              </a:prstGeom>
              <a:solidFill>
                <a:srgbClr val="FFD521"/>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dirty="0" smtClean="0">
                  <a:solidFill>
                    <a:srgbClr val="000000"/>
                  </a:solidFill>
                  <a:latin typeface="Times New Roman" panose="02020603050405020304" pitchFamily="18" charset="0"/>
                </a:endParaRPr>
              </a:p>
            </p:txBody>
          </p:sp>
          <p:sp>
            <p:nvSpPr>
              <p:cNvPr id="27" name="Rectangle 10"/>
              <p:cNvSpPr>
                <a:spLocks noChangeArrowheads="1"/>
              </p:cNvSpPr>
              <p:nvPr userDrawn="1"/>
            </p:nvSpPr>
            <p:spPr bwMode="auto">
              <a:xfrm>
                <a:off x="192" y="1066"/>
                <a:ext cx="5374" cy="49"/>
              </a:xfrm>
              <a:prstGeom prst="rect">
                <a:avLst/>
              </a:prstGeom>
              <a:solidFill>
                <a:srgbClr val="000000"/>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dirty="0" smtClean="0">
                  <a:solidFill>
                    <a:srgbClr val="000000"/>
                  </a:solidFill>
                  <a:latin typeface="Times New Roman" panose="02020603050405020304" pitchFamily="18" charset="0"/>
                </a:endParaRPr>
              </a:p>
            </p:txBody>
          </p:sp>
        </p:grpSp>
        <p:sp>
          <p:nvSpPr>
            <p:cNvPr id="25" name="Rectangle 16"/>
            <p:cNvSpPr>
              <a:spLocks noChangeArrowheads="1"/>
            </p:cNvSpPr>
            <p:nvPr/>
          </p:nvSpPr>
          <p:spPr bwMode="auto">
            <a:xfrm>
              <a:off x="3389391" y="-13618"/>
              <a:ext cx="5761169" cy="63992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6493" tIns="43247" rIns="86493" bIns="43247" anchor="ctr"/>
            <a:lstStyle>
              <a:lvl1pPr defTabSz="865188">
                <a:defRPr>
                  <a:solidFill>
                    <a:schemeClr val="tx1"/>
                  </a:solidFill>
                  <a:latin typeface="Arial" panose="020B0604020202020204" pitchFamily="34" charset="0"/>
                  <a:cs typeface="Arial" panose="020B0604020202020204" pitchFamily="34" charset="0"/>
                </a:defRPr>
              </a:lvl1pPr>
              <a:lvl2pPr marL="742950" indent="-285750" defTabSz="865188">
                <a:defRPr>
                  <a:solidFill>
                    <a:schemeClr val="tx1"/>
                  </a:solidFill>
                  <a:latin typeface="Arial" panose="020B0604020202020204" pitchFamily="34" charset="0"/>
                  <a:cs typeface="Arial" panose="020B0604020202020204" pitchFamily="34" charset="0"/>
                </a:defRPr>
              </a:lvl2pPr>
              <a:lvl3pPr marL="1143000" indent="-228600" defTabSz="865188">
                <a:defRPr>
                  <a:solidFill>
                    <a:schemeClr val="tx1"/>
                  </a:solidFill>
                  <a:latin typeface="Arial" panose="020B0604020202020204" pitchFamily="34" charset="0"/>
                  <a:cs typeface="Arial" panose="020B0604020202020204" pitchFamily="34" charset="0"/>
                </a:defRPr>
              </a:lvl3pPr>
              <a:lvl4pPr marL="1600200" indent="-228600" defTabSz="865188">
                <a:defRPr>
                  <a:solidFill>
                    <a:schemeClr val="tx1"/>
                  </a:solidFill>
                  <a:latin typeface="Arial" panose="020B0604020202020204" pitchFamily="34" charset="0"/>
                  <a:cs typeface="Arial" panose="020B0604020202020204" pitchFamily="34" charset="0"/>
                </a:defRPr>
              </a:lvl4pPr>
              <a:lvl5pPr marL="2057400" indent="-228600" defTabSz="865188">
                <a:defRPr>
                  <a:solidFill>
                    <a:schemeClr val="tx1"/>
                  </a:solidFill>
                  <a:latin typeface="Arial" panose="020B0604020202020204" pitchFamily="34" charset="0"/>
                  <a:cs typeface="Arial" panose="020B0604020202020204" pitchFamily="34" charset="0"/>
                </a:defRPr>
              </a:lvl5pPr>
              <a:lvl6pPr marL="2514600" indent="-228600" defTabSz="865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5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5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51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defRPr/>
              </a:pPr>
              <a:endParaRPr lang="en-US" altLang="en-US" sz="1900" b="1" dirty="0" smtClean="0">
                <a:solidFill>
                  <a:srgbClr val="000000"/>
                </a:solidFill>
              </a:endParaRPr>
            </a:p>
          </p:txBody>
        </p:sp>
      </p:grpSp>
      <p:sp>
        <p:nvSpPr>
          <p:cNvPr id="30" name="Text Box 28"/>
          <p:cNvSpPr txBox="1">
            <a:spLocks noChangeArrowheads="1"/>
          </p:cNvSpPr>
          <p:nvPr userDrawn="1"/>
        </p:nvSpPr>
        <p:spPr bwMode="auto">
          <a:xfrm>
            <a:off x="2787651" y="-9525"/>
            <a:ext cx="149066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defRPr/>
            </a:pPr>
            <a:r>
              <a:rPr lang="en-US" altLang="en-US" sz="1000" b="1" dirty="0" smtClean="0">
                <a:solidFill>
                  <a:srgbClr val="00CC00"/>
                </a:solidFill>
                <a:latin typeface="Times New Roman" panose="02020603050405020304" pitchFamily="18" charset="0"/>
              </a:rPr>
              <a:t> UNCLASS/FOUO</a:t>
            </a:r>
          </a:p>
        </p:txBody>
      </p:sp>
      <p:sp>
        <p:nvSpPr>
          <p:cNvPr id="31" name="Rectangle 32"/>
          <p:cNvSpPr>
            <a:spLocks noChangeArrowheads="1"/>
          </p:cNvSpPr>
          <p:nvPr userDrawn="1"/>
        </p:nvSpPr>
        <p:spPr bwMode="auto">
          <a:xfrm>
            <a:off x="454026" y="2"/>
            <a:ext cx="4022725" cy="6397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700" b="1" dirty="0" smtClean="0">
                <a:solidFill>
                  <a:srgbClr val="F6C700"/>
                </a:solidFill>
              </a:rPr>
              <a:t>AMERICA’S ARMY:</a:t>
            </a:r>
          </a:p>
          <a:p>
            <a:pPr>
              <a:defRPr/>
            </a:pPr>
            <a:r>
              <a:rPr lang="en-US" altLang="en-US" sz="1500" b="1" dirty="0" smtClean="0">
                <a:solidFill>
                  <a:srgbClr val="969696"/>
                </a:solidFill>
              </a:rPr>
              <a:t>Globally Responsive, Regionally Engaged</a:t>
            </a:r>
          </a:p>
        </p:txBody>
      </p:sp>
      <p:sp>
        <p:nvSpPr>
          <p:cNvPr id="34" name="Text Box 28"/>
          <p:cNvSpPr txBox="1">
            <a:spLocks noChangeArrowheads="1"/>
          </p:cNvSpPr>
          <p:nvPr userDrawn="1"/>
        </p:nvSpPr>
        <p:spPr bwMode="auto">
          <a:xfrm>
            <a:off x="2019300" y="6675020"/>
            <a:ext cx="5105399" cy="261610"/>
          </a:xfrm>
          <a:prstGeom prst="rect">
            <a:avLst/>
          </a:prstGeom>
          <a:noFill/>
          <a:ln w="12700" algn="ctr">
            <a:noFill/>
            <a:miter lim="800000"/>
            <a:headEnd/>
            <a:tailEnd/>
          </a:ln>
        </p:spPr>
        <p:txBody>
          <a:bodyPr wrap="square">
            <a:spAutoFit/>
          </a:bodyPr>
          <a:lstStyle/>
          <a:p>
            <a:pPr algn="ctr">
              <a:defRPr/>
            </a:pPr>
            <a:r>
              <a:rPr lang="en-US" sz="1050" b="1" dirty="0" smtClean="0">
                <a:solidFill>
                  <a:srgbClr val="00B050"/>
                </a:solidFill>
                <a:latin typeface=" Arial"/>
                <a:cs typeface="Arial" charset="0"/>
              </a:rPr>
              <a:t>UNCLASSIFIED//FOUO</a:t>
            </a:r>
            <a:endParaRPr lang="en-US" sz="600" b="1" dirty="0">
              <a:solidFill>
                <a:srgbClr val="00B050"/>
              </a:solidFill>
              <a:latin typeface="Arial" pitchFamily="34" charset="0"/>
              <a:cs typeface="Arial" pitchFamily="34" charset="0"/>
            </a:endParaRPr>
          </a:p>
        </p:txBody>
      </p:sp>
      <p:sp>
        <p:nvSpPr>
          <p:cNvPr id="35" name="TextBox 34"/>
          <p:cNvSpPr txBox="1"/>
          <p:nvPr userDrawn="1"/>
        </p:nvSpPr>
        <p:spPr>
          <a:xfrm>
            <a:off x="2482377" y="-24873"/>
            <a:ext cx="2101210" cy="253916"/>
          </a:xfrm>
          <a:prstGeom prst="rect">
            <a:avLst/>
          </a:prstGeom>
          <a:noFill/>
        </p:spPr>
        <p:txBody>
          <a:bodyPr wrap="square" rtlCol="0">
            <a:spAutoFit/>
          </a:bodyPr>
          <a:lstStyle/>
          <a:p>
            <a:r>
              <a:rPr lang="en-US" sz="1050" b="1" dirty="0" smtClean="0">
                <a:solidFill>
                  <a:srgbClr val="00B050"/>
                </a:solidFill>
                <a:latin typeface=" Arial"/>
                <a:cs typeface="Arial" charset="0"/>
              </a:rPr>
              <a:t>UNCLASSIFIED//FOUO</a:t>
            </a:r>
            <a:endParaRPr lang="en-US" sz="1050" b="1" dirty="0">
              <a:solidFill>
                <a:srgbClr val="FF0000"/>
              </a:solidFill>
              <a:latin typeface="Arial" panose="020B0604020202020204"/>
            </a:endParaRPr>
          </a:p>
        </p:txBody>
      </p:sp>
      <p:sp>
        <p:nvSpPr>
          <p:cNvPr id="21" name="TextBox 20"/>
          <p:cNvSpPr txBox="1"/>
          <p:nvPr userDrawn="1"/>
        </p:nvSpPr>
        <p:spPr>
          <a:xfrm>
            <a:off x="8253139" y="6646875"/>
            <a:ext cx="696024" cy="215444"/>
          </a:xfrm>
          <a:prstGeom prst="rect">
            <a:avLst/>
          </a:prstGeom>
          <a:noFill/>
        </p:spPr>
        <p:txBody>
          <a:bodyPr wrap="none" rtlCol="0">
            <a:spAutoFit/>
          </a:bodyPr>
          <a:lstStyle/>
          <a:p>
            <a:pPr algn="r"/>
            <a:r>
              <a:rPr lang="en-US" sz="800" dirty="0" smtClean="0">
                <a:solidFill>
                  <a:prstClr val="black"/>
                </a:solidFill>
                <a:latin typeface="Arial" panose="020B0604020202020204" pitchFamily="34" charset="0"/>
                <a:cs typeface="Arial" panose="020B0604020202020204" pitchFamily="34" charset="0"/>
              </a:rPr>
              <a:t>28 JAN 19 </a:t>
            </a:r>
            <a:endParaRPr lang="en-US" sz="8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4592328"/>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txStyles>
    <p:titleStyle>
      <a:lvl1pPr algn="ctr" defTabSz="914400" rtl="0" eaLnBrk="1" latinLnBrk="0" hangingPunct="1">
        <a:spcBef>
          <a:spcPct val="0"/>
        </a:spcBef>
        <a:buNone/>
        <a:defRPr kumimoji="0" lang="en-US" sz="24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7.png"/><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8" Type="http://schemas.openxmlformats.org/officeDocument/2006/relationships/image" Target="../media/image43.tiff"/><Relationship Id="rId3" Type="http://schemas.openxmlformats.org/officeDocument/2006/relationships/image" Target="../media/image38.tiff"/><Relationship Id="rId7" Type="http://schemas.openxmlformats.org/officeDocument/2006/relationships/image" Target="../media/image42.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9.png"/><Relationship Id="rId4" Type="http://schemas.openxmlformats.org/officeDocument/2006/relationships/image" Target="../media/image39.emf"/><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hyperlink" Target="http://www.gartner.com/it-glossary/big-data/" TargetMode="External"/><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6.emf"/><Relationship Id="rId4" Type="http://schemas.openxmlformats.org/officeDocument/2006/relationships/image" Target="../media/image45.emf"/></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7.png"/><Relationship Id="rId7" Type="http://schemas.openxmlformats.org/officeDocument/2006/relationships/image" Target="../media/image42.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9.png"/><Relationship Id="rId5" Type="http://schemas.openxmlformats.org/officeDocument/2006/relationships/image" Target="../media/image40.png"/><Relationship Id="rId10"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4.png"/><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9.png"/><Relationship Id="rId2" Type="http://schemas.openxmlformats.org/officeDocument/2006/relationships/image" Target="../media/image6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3.pn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6.png"/><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2139" y="1371600"/>
            <a:ext cx="8437829" cy="1470025"/>
          </a:xfrm>
        </p:spPr>
        <p:txBody>
          <a:bodyPr>
            <a:noAutofit/>
          </a:bodyPr>
          <a:lstStyle/>
          <a:p>
            <a:r>
              <a:rPr lang="en-US" sz="3200" i="1" dirty="0" smtClean="0"/>
              <a:t>Financial Management &amp; Data Analytics: </a:t>
            </a:r>
            <a:br>
              <a:rPr lang="en-US" sz="3200" i="1" dirty="0" smtClean="0"/>
            </a:br>
            <a:r>
              <a:rPr lang="en-US" sz="3200" i="1" dirty="0" smtClean="0"/>
              <a:t>A National Enterprise &amp; Local Perspective</a:t>
            </a:r>
            <a:endParaRPr lang="en-US" sz="3200" i="1" dirty="0"/>
          </a:p>
        </p:txBody>
      </p:sp>
      <p:sp>
        <p:nvSpPr>
          <p:cNvPr id="3" name="Subtitle 2"/>
          <p:cNvSpPr>
            <a:spLocks noGrp="1"/>
          </p:cNvSpPr>
          <p:nvPr>
            <p:ph type="subTitle" idx="1"/>
          </p:nvPr>
        </p:nvSpPr>
        <p:spPr>
          <a:xfrm>
            <a:off x="1371600" y="4929643"/>
            <a:ext cx="6400800" cy="1752600"/>
          </a:xfrm>
        </p:spPr>
        <p:txBody>
          <a:bodyPr>
            <a:normAutofit/>
          </a:bodyPr>
          <a:lstStyle/>
          <a:p>
            <a:r>
              <a:rPr lang="en-US" sz="2000" dirty="0" smtClean="0"/>
              <a:t>Mr. Andrew Morgan</a:t>
            </a:r>
          </a:p>
          <a:p>
            <a:r>
              <a:rPr lang="en-US" sz="2000" dirty="0" smtClean="0"/>
              <a:t>Deputy Chief of Staff (G-8)</a:t>
            </a:r>
          </a:p>
          <a:p>
            <a:r>
              <a:rPr lang="en-US" sz="2000" dirty="0" smtClean="0"/>
              <a:t>US Army Training and Doctrine Command</a:t>
            </a:r>
          </a:p>
          <a:p>
            <a:r>
              <a:rPr lang="en-US" sz="2000" dirty="0" smtClean="0"/>
              <a:t>24 APR 2019</a:t>
            </a:r>
          </a:p>
        </p:txBody>
      </p:sp>
      <p:pic>
        <p:nvPicPr>
          <p:cNvPr id="1026" name="Picture 2" descr="C:\Users\adrian.bogart\AppData\Local\Microsoft\Windows\Temporary Internet Files\Content.Outlook\RSNC110O\banner1dsml (2).jpg"/>
          <p:cNvPicPr>
            <a:picLocks noChangeAspect="1" noChangeArrowheads="1"/>
          </p:cNvPicPr>
          <p:nvPr/>
        </p:nvPicPr>
        <p:blipFill>
          <a:blip r:embed="rId2" cstate="print"/>
          <a:srcRect/>
          <a:stretch>
            <a:fillRect/>
          </a:stretch>
        </p:blipFill>
        <p:spPr bwMode="auto">
          <a:xfrm>
            <a:off x="0" y="3352800"/>
            <a:ext cx="9144000" cy="1371600"/>
          </a:xfrm>
          <a:prstGeom prst="rect">
            <a:avLst/>
          </a:prstGeom>
          <a:noFill/>
        </p:spPr>
      </p:pic>
      <p:sp>
        <p:nvSpPr>
          <p:cNvPr id="8" name="Rectangle 7"/>
          <p:cNvSpPr/>
          <p:nvPr/>
        </p:nvSpPr>
        <p:spPr>
          <a:xfrm>
            <a:off x="6823300" y="6516331"/>
            <a:ext cx="2320700" cy="307777"/>
          </a:xfrm>
          <a:prstGeom prst="rect">
            <a:avLst/>
          </a:prstGeom>
        </p:spPr>
        <p:txBody>
          <a:bodyPr wrap="none">
            <a:spAutoFit/>
          </a:bodyPr>
          <a:lstStyle/>
          <a:p>
            <a:r>
              <a:rPr lang="en-US" sz="1400" dirty="0" smtClean="0">
                <a:solidFill>
                  <a:schemeClr val="bg1"/>
                </a:solidFill>
                <a:latin typeface="Arial" pitchFamily="34" charset="0"/>
                <a:cs typeface="Arial" pitchFamily="34" charset="0"/>
              </a:rPr>
              <a:t>http://www.tradoc.army.mil/</a:t>
            </a:r>
            <a:endParaRPr lang="en-US" sz="1400" dirty="0">
              <a:solidFill>
                <a:schemeClr val="bg1"/>
              </a:solidFill>
              <a:latin typeface="Arial" pitchFamily="34" charset="0"/>
              <a:cs typeface="Arial" pitchFamily="34" charset="0"/>
            </a:endParaRPr>
          </a:p>
        </p:txBody>
      </p:sp>
      <p:pic>
        <p:nvPicPr>
          <p:cNvPr id="10" name="Picture 9" descr="300px-TRADOC_patch_svg.png"/>
          <p:cNvPicPr>
            <a:picLocks noChangeAspect="1"/>
          </p:cNvPicPr>
          <p:nvPr/>
        </p:nvPicPr>
        <p:blipFill>
          <a:blip r:embed="rId3" cstate="print"/>
          <a:stretch>
            <a:fillRect/>
          </a:stretch>
        </p:blipFill>
        <p:spPr>
          <a:xfrm>
            <a:off x="6600853" y="6567943"/>
            <a:ext cx="228600" cy="228600"/>
          </a:xfrm>
          <a:prstGeom prst="rect">
            <a:avLst/>
          </a:prstGeom>
        </p:spPr>
      </p:pic>
      <p:pic>
        <p:nvPicPr>
          <p:cNvPr id="5" name="Picture 4"/>
          <p:cNvPicPr>
            <a:picLocks noChangeAspect="1"/>
          </p:cNvPicPr>
          <p:nvPr/>
        </p:nvPicPr>
        <p:blipFill>
          <a:blip r:embed="rId4"/>
          <a:stretch>
            <a:fillRect/>
          </a:stretch>
        </p:blipFill>
        <p:spPr>
          <a:xfrm>
            <a:off x="8271397" y="54059"/>
            <a:ext cx="806235" cy="843151"/>
          </a:xfrm>
          <a:prstGeom prst="rect">
            <a:avLst/>
          </a:prstGeom>
        </p:spPr>
      </p:pic>
    </p:spTree>
    <p:extLst>
      <p:ext uri="{BB962C8B-B14F-4D97-AF65-F5344CB8AC3E}">
        <p14:creationId xmlns:p14="http://schemas.microsoft.com/office/powerpoint/2010/main" val="2023498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pic>
        <p:nvPicPr>
          <p:cNvPr id="11" name="Picture 10"/>
          <p:cNvPicPr>
            <a:picLocks noChangeAspect="1"/>
          </p:cNvPicPr>
          <p:nvPr/>
        </p:nvPicPr>
        <p:blipFill>
          <a:blip r:embed="rId3"/>
          <a:stretch>
            <a:fillRect/>
          </a:stretch>
        </p:blipFill>
        <p:spPr>
          <a:xfrm>
            <a:off x="182880" y="1164220"/>
            <a:ext cx="8961120" cy="4529559"/>
          </a:xfrm>
          <a:prstGeom prst="rect">
            <a:avLst/>
          </a:prstGeom>
        </p:spPr>
      </p:pic>
      <p:sp>
        <p:nvSpPr>
          <p:cNvPr id="12" name="TextBox 11"/>
          <p:cNvSpPr txBox="1"/>
          <p:nvPr/>
        </p:nvSpPr>
        <p:spPr>
          <a:xfrm>
            <a:off x="489320" y="5693779"/>
            <a:ext cx="8227960" cy="600164"/>
          </a:xfrm>
          <a:prstGeom prst="rect">
            <a:avLst/>
          </a:prstGeom>
          <a:noFill/>
        </p:spPr>
        <p:txBody>
          <a:bodyPr wrap="square" rtlCol="0">
            <a:spAutoFit/>
          </a:bodyPr>
          <a:lstStyle/>
          <a:p>
            <a:r>
              <a:rPr lang="en-US" sz="1100" b="1" dirty="0" smtClean="0"/>
              <a:t>Source:</a:t>
            </a:r>
            <a:r>
              <a:rPr lang="en-US" sz="1100" dirty="0" smtClean="0"/>
              <a:t> Office of Management and Budget, Analytical Perspectives, Table 29-I, Budget Authority and Outlays by Function, Category, and Program; Department of Defense, Defense Budget Overview for Fiscal Year 2020, March 2019. </a:t>
            </a:r>
          </a:p>
          <a:p>
            <a:r>
              <a:rPr lang="en-US" sz="1100" b="1" dirty="0" smtClean="0"/>
              <a:t>Notes:</a:t>
            </a:r>
            <a:r>
              <a:rPr lang="en-US" sz="1100" dirty="0" smtClean="0"/>
              <a:t> Totals may not sum due to rounding. </a:t>
            </a:r>
            <a:endParaRPr lang="en-US" sz="1100" dirty="0"/>
          </a:p>
        </p:txBody>
      </p:sp>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a:t>
            </a:r>
            <a:endParaRPr lang="en-US" b="1" dirty="0">
              <a:solidFill>
                <a:schemeClr val="bg1"/>
              </a:solidFill>
            </a:endParaRPr>
          </a:p>
        </p:txBody>
      </p:sp>
      <p:sp>
        <p:nvSpPr>
          <p:cNvPr id="14" name="TextBox 13"/>
          <p:cNvSpPr txBox="1"/>
          <p:nvPr/>
        </p:nvSpPr>
        <p:spPr>
          <a:xfrm>
            <a:off x="1454331" y="278674"/>
            <a:ext cx="6827520" cy="461665"/>
          </a:xfrm>
          <a:prstGeom prst="rect">
            <a:avLst/>
          </a:prstGeom>
          <a:noFill/>
        </p:spPr>
        <p:txBody>
          <a:bodyPr wrap="square" rtlCol="0">
            <a:spAutoFit/>
          </a:bodyPr>
          <a:lstStyle/>
          <a:p>
            <a:r>
              <a:rPr lang="en-US" sz="2400" b="1" i="1" dirty="0" smtClean="0">
                <a:latin typeface="Arial" panose="020B0604020202020204" pitchFamily="34" charset="0"/>
                <a:cs typeface="Arial" panose="020B0604020202020204" pitchFamily="34" charset="0"/>
              </a:rPr>
              <a:t>FY2020 National Defense Budget Request </a:t>
            </a:r>
            <a:endParaRPr lang="en-US" sz="2400" b="1" i="1"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11813681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2</a:t>
            </a:r>
            <a:endParaRPr lang="en-US" b="1" dirty="0">
              <a:solidFill>
                <a:schemeClr val="bg1"/>
              </a:solidFill>
            </a:endParaRPr>
          </a:p>
        </p:txBody>
      </p:sp>
      <p:sp>
        <p:nvSpPr>
          <p:cNvPr id="14" name="TextBox 13"/>
          <p:cNvSpPr txBox="1"/>
          <p:nvPr/>
        </p:nvSpPr>
        <p:spPr>
          <a:xfrm>
            <a:off x="1411605" y="-46168"/>
            <a:ext cx="6827520" cy="830997"/>
          </a:xfrm>
          <a:prstGeom prst="rect">
            <a:avLst/>
          </a:prstGeom>
          <a:noFill/>
        </p:spPr>
        <p:txBody>
          <a:bodyPr wrap="square" rtlCol="0">
            <a:spAutoFit/>
          </a:bodyPr>
          <a:lstStyle/>
          <a:p>
            <a:pPr algn="ctr"/>
            <a:r>
              <a:rPr lang="en-US" sz="2400" b="1" i="1" dirty="0">
                <a:latin typeface="Arial" panose="020B0604020202020204" pitchFamily="34" charset="0"/>
                <a:cs typeface="Arial" panose="020B0604020202020204" pitchFamily="34" charset="0"/>
              </a:rPr>
              <a:t>Outlays by Budget Enforcement Category, FY2001- FY2029</a:t>
            </a:r>
          </a:p>
        </p:txBody>
      </p:sp>
      <p:pic>
        <p:nvPicPr>
          <p:cNvPr id="8" name="Picture 7"/>
          <p:cNvPicPr>
            <a:picLocks noChangeAspect="1"/>
          </p:cNvPicPr>
          <p:nvPr/>
        </p:nvPicPr>
        <p:blipFill>
          <a:blip r:embed="rId3"/>
          <a:stretch>
            <a:fillRect/>
          </a:stretch>
        </p:blipFill>
        <p:spPr>
          <a:xfrm>
            <a:off x="130629" y="879566"/>
            <a:ext cx="8691154" cy="4603408"/>
          </a:xfrm>
          <a:prstGeom prst="rect">
            <a:avLst/>
          </a:prstGeom>
        </p:spPr>
      </p:pic>
      <p:sp>
        <p:nvSpPr>
          <p:cNvPr id="10" name="TextBox 9"/>
          <p:cNvSpPr txBox="1"/>
          <p:nvPr/>
        </p:nvSpPr>
        <p:spPr>
          <a:xfrm>
            <a:off x="489320" y="5624110"/>
            <a:ext cx="8332463" cy="600164"/>
          </a:xfrm>
          <a:prstGeom prst="rect">
            <a:avLst/>
          </a:prstGeom>
          <a:noFill/>
        </p:spPr>
        <p:txBody>
          <a:bodyPr wrap="square" rtlCol="0">
            <a:spAutoFit/>
          </a:bodyPr>
          <a:lstStyle/>
          <a:p>
            <a:r>
              <a:rPr lang="en-US" sz="1100" b="1" dirty="0" smtClean="0"/>
              <a:t>Source:</a:t>
            </a:r>
            <a:r>
              <a:rPr lang="en-US" sz="1100" dirty="0" smtClean="0"/>
              <a:t> OMB, Historical Tables, Table 8.1, Outlays by Budget Enforcement Act Category: 1962-2024; CBO, </a:t>
            </a:r>
            <a:r>
              <a:rPr lang="en-US" sz="1100" i="1" dirty="0" smtClean="0"/>
              <a:t>The Budget and Economic Outlook: 2018 to 2028</a:t>
            </a:r>
            <a:r>
              <a:rPr lang="en-US" sz="1100" dirty="0" smtClean="0"/>
              <a:t> and the data supplement </a:t>
            </a:r>
            <a:r>
              <a:rPr lang="en-US" sz="1100" i="1" dirty="0" smtClean="0"/>
              <a:t>10-Year Budget Projections</a:t>
            </a:r>
            <a:r>
              <a:rPr lang="en-US" sz="1100" dirty="0" smtClean="0"/>
              <a:t> from January 2019. </a:t>
            </a:r>
          </a:p>
          <a:p>
            <a:r>
              <a:rPr lang="en-US" sz="1100" b="1" dirty="0" smtClean="0"/>
              <a:t>Notes:</a:t>
            </a:r>
            <a:r>
              <a:rPr lang="en-US" sz="1100" dirty="0" smtClean="0"/>
              <a:t> Figures from FY2001 through FY2019 from OMB; projections from FY2020 through FY2029 from CBO.</a:t>
            </a:r>
            <a:endParaRPr lang="en-US" sz="1100" dirty="0"/>
          </a:p>
        </p:txBody>
      </p:sp>
      <p:pic>
        <p:nvPicPr>
          <p:cNvPr id="7" name="Picture 6"/>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46534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a:solidFill>
                  <a:schemeClr val="bg1"/>
                </a:solidFill>
              </a:rPr>
              <a:t>3</a:t>
            </a:r>
          </a:p>
        </p:txBody>
      </p:sp>
      <p:sp>
        <p:nvSpPr>
          <p:cNvPr id="14" name="TextBox 13"/>
          <p:cNvSpPr txBox="1"/>
          <p:nvPr/>
        </p:nvSpPr>
        <p:spPr>
          <a:xfrm>
            <a:off x="1411605" y="-46168"/>
            <a:ext cx="6827520" cy="830997"/>
          </a:xfrm>
          <a:prstGeom prst="rect">
            <a:avLst/>
          </a:prstGeom>
          <a:noFill/>
        </p:spPr>
        <p:txBody>
          <a:bodyPr wrap="square" rtlCol="0">
            <a:spAutoFit/>
          </a:bodyPr>
          <a:lstStyle/>
          <a:p>
            <a:pPr algn="ctr"/>
            <a:r>
              <a:rPr lang="en-US" sz="2400" b="1" i="1" dirty="0">
                <a:latin typeface="Arial" panose="020B0604020202020204" pitchFamily="34" charset="0"/>
                <a:cs typeface="Arial" panose="020B0604020202020204" pitchFamily="34" charset="0"/>
              </a:rPr>
              <a:t>Defense Outlays as a Share of Discretionary Outlays and GDP, FY1962- FY2024</a:t>
            </a:r>
          </a:p>
        </p:txBody>
      </p:sp>
      <p:pic>
        <p:nvPicPr>
          <p:cNvPr id="7" name="Picture 6"/>
          <p:cNvPicPr>
            <a:picLocks noChangeAspect="1"/>
          </p:cNvPicPr>
          <p:nvPr/>
        </p:nvPicPr>
        <p:blipFill>
          <a:blip r:embed="rId3"/>
          <a:stretch>
            <a:fillRect/>
          </a:stretch>
        </p:blipFill>
        <p:spPr>
          <a:xfrm>
            <a:off x="39189" y="885924"/>
            <a:ext cx="8930640" cy="4600087"/>
          </a:xfrm>
          <a:prstGeom prst="rect">
            <a:avLst/>
          </a:prstGeom>
        </p:spPr>
      </p:pic>
      <p:sp>
        <p:nvSpPr>
          <p:cNvPr id="9" name="TextBox 8"/>
          <p:cNvSpPr txBox="1"/>
          <p:nvPr/>
        </p:nvSpPr>
        <p:spPr>
          <a:xfrm>
            <a:off x="348343" y="5606694"/>
            <a:ext cx="8421188" cy="600164"/>
          </a:xfrm>
          <a:prstGeom prst="rect">
            <a:avLst/>
          </a:prstGeom>
          <a:noFill/>
        </p:spPr>
        <p:txBody>
          <a:bodyPr wrap="square" rtlCol="0">
            <a:spAutoFit/>
          </a:bodyPr>
          <a:lstStyle/>
          <a:p>
            <a:r>
              <a:rPr lang="en-US" sz="1100" b="1" dirty="0" smtClean="0"/>
              <a:t>Source:</a:t>
            </a:r>
            <a:r>
              <a:rPr lang="en-US" sz="1100" dirty="0" smtClean="0"/>
              <a:t> OMB Public Budget Database, Outlays XLS; for GDP, OMB Historical Tables, Table 10.1 Gross Domestic Product and Deflators Used in the Historical Tables: 1940-2024</a:t>
            </a:r>
          </a:p>
          <a:p>
            <a:r>
              <a:rPr lang="en-US" sz="1100" b="1" dirty="0" smtClean="0"/>
              <a:t>Notes:</a:t>
            </a:r>
            <a:r>
              <a:rPr lang="en-US" sz="1100" dirty="0" smtClean="0"/>
              <a:t> FY2019 through FY2024 reflect estimated amounts. </a:t>
            </a:r>
            <a:endParaRPr lang="en-US" sz="1100" dirty="0"/>
          </a:p>
        </p:txBody>
      </p:sp>
      <p:pic>
        <p:nvPicPr>
          <p:cNvPr id="10" name="Picture 9"/>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1822874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4</a:t>
            </a:r>
            <a:endParaRPr lang="en-US" b="1" dirty="0">
              <a:solidFill>
                <a:schemeClr val="bg1"/>
              </a:solidFill>
            </a:endParaRPr>
          </a:p>
        </p:txBody>
      </p:sp>
      <p:sp>
        <p:nvSpPr>
          <p:cNvPr id="14" name="TextBox 13"/>
          <p:cNvSpPr txBox="1"/>
          <p:nvPr/>
        </p:nvSpPr>
        <p:spPr>
          <a:xfrm>
            <a:off x="1411605" y="-46168"/>
            <a:ext cx="6827520" cy="830997"/>
          </a:xfrm>
          <a:prstGeom prst="rect">
            <a:avLst/>
          </a:prstGeom>
          <a:noFill/>
        </p:spPr>
        <p:txBody>
          <a:bodyPr wrap="square" rtlCol="0">
            <a:spAutoFit/>
          </a:bodyPr>
          <a:lstStyle/>
          <a:p>
            <a:pPr algn="ctr"/>
            <a:r>
              <a:rPr lang="en-US" sz="2400" b="1" i="1" dirty="0">
                <a:latin typeface="Arial" panose="020B0604020202020204" pitchFamily="34" charset="0"/>
                <a:cs typeface="Arial" panose="020B0604020202020204" pitchFamily="34" charset="0"/>
              </a:rPr>
              <a:t>BCA Limits on National Defense (050) Discretionary Base Budget Authority </a:t>
            </a:r>
          </a:p>
        </p:txBody>
      </p:sp>
      <p:pic>
        <p:nvPicPr>
          <p:cNvPr id="8" name="Picture 7"/>
          <p:cNvPicPr>
            <a:picLocks noChangeAspect="1"/>
          </p:cNvPicPr>
          <p:nvPr/>
        </p:nvPicPr>
        <p:blipFill>
          <a:blip r:embed="rId3"/>
          <a:stretch>
            <a:fillRect/>
          </a:stretch>
        </p:blipFill>
        <p:spPr>
          <a:xfrm>
            <a:off x="441959" y="830997"/>
            <a:ext cx="8338457" cy="2192055"/>
          </a:xfrm>
          <a:prstGeom prst="rect">
            <a:avLst/>
          </a:prstGeom>
        </p:spPr>
      </p:pic>
      <p:pic>
        <p:nvPicPr>
          <p:cNvPr id="10" name="Picture 9"/>
          <p:cNvPicPr>
            <a:picLocks noChangeAspect="1"/>
          </p:cNvPicPr>
          <p:nvPr/>
        </p:nvPicPr>
        <p:blipFill>
          <a:blip r:embed="rId4"/>
          <a:stretch>
            <a:fillRect/>
          </a:stretch>
        </p:blipFill>
        <p:spPr>
          <a:xfrm>
            <a:off x="409303" y="2782663"/>
            <a:ext cx="8264434" cy="2006777"/>
          </a:xfrm>
          <a:prstGeom prst="rect">
            <a:avLst/>
          </a:prstGeom>
        </p:spPr>
      </p:pic>
      <p:sp>
        <p:nvSpPr>
          <p:cNvPr id="15" name="TextBox 14"/>
          <p:cNvSpPr txBox="1"/>
          <p:nvPr/>
        </p:nvSpPr>
        <p:spPr>
          <a:xfrm>
            <a:off x="335280" y="4706735"/>
            <a:ext cx="8551816" cy="1785104"/>
          </a:xfrm>
          <a:prstGeom prst="rect">
            <a:avLst/>
          </a:prstGeom>
          <a:noFill/>
        </p:spPr>
        <p:txBody>
          <a:bodyPr wrap="square" rtlCol="0">
            <a:spAutoFit/>
          </a:bodyPr>
          <a:lstStyle/>
          <a:p>
            <a:r>
              <a:rPr lang="en-US" sz="1100" b="1" dirty="0" smtClean="0"/>
              <a:t>Source:</a:t>
            </a:r>
            <a:r>
              <a:rPr lang="en-US" sz="1100" dirty="0" smtClean="0"/>
              <a:t> CBO, letter to the Honorable John A. Boehner and Honorable Harry Reid estimating the impact on the deficit of the Budget Control Act of 2011, August 2011; CBO, </a:t>
            </a:r>
            <a:r>
              <a:rPr lang="en-US" sz="1100" i="1" dirty="0" smtClean="0"/>
              <a:t>Final Sequestration Report </a:t>
            </a:r>
            <a:r>
              <a:rPr lang="en-US" sz="1100" dirty="0" smtClean="0"/>
              <a:t>for </a:t>
            </a:r>
            <a:r>
              <a:rPr lang="en-US" sz="1100" i="1" dirty="0" smtClean="0"/>
              <a:t>Fiscal Year 2012</a:t>
            </a:r>
            <a:r>
              <a:rPr lang="en-US" sz="1100" dirty="0" smtClean="0"/>
              <a:t>, January 2012; CBO, </a:t>
            </a:r>
            <a:r>
              <a:rPr lang="en-US" sz="1100" i="1" dirty="0" smtClean="0"/>
              <a:t>Final Sequestration Report </a:t>
            </a:r>
            <a:r>
              <a:rPr lang="en-US" sz="1100" dirty="0" smtClean="0"/>
              <a:t>for </a:t>
            </a:r>
            <a:r>
              <a:rPr lang="en-US" sz="1100" i="1" dirty="0" smtClean="0"/>
              <a:t>Fiscal Year 2013</a:t>
            </a:r>
            <a:r>
              <a:rPr lang="en-US" sz="1100" dirty="0" smtClean="0"/>
              <a:t>. March 2013; CBO, </a:t>
            </a:r>
            <a:r>
              <a:rPr lang="en-US" sz="1100" i="1" dirty="0" smtClean="0"/>
              <a:t>Final Sequestration Report </a:t>
            </a:r>
            <a:r>
              <a:rPr lang="en-US" sz="1100" dirty="0" smtClean="0"/>
              <a:t>for </a:t>
            </a:r>
            <a:r>
              <a:rPr lang="en-US" sz="1100" i="1" dirty="0" smtClean="0"/>
              <a:t>Fiscal Year 2014</a:t>
            </a:r>
            <a:r>
              <a:rPr lang="en-US" sz="1100" dirty="0" smtClean="0"/>
              <a:t>, January 2014; CBO, </a:t>
            </a:r>
            <a:r>
              <a:rPr lang="en-US" sz="1100" i="1" dirty="0" smtClean="0"/>
              <a:t>Final Sequestration Report </a:t>
            </a:r>
            <a:r>
              <a:rPr lang="en-US" sz="1100" dirty="0" smtClean="0"/>
              <a:t>for </a:t>
            </a:r>
            <a:r>
              <a:rPr lang="en-US" sz="1100" i="1" dirty="0" smtClean="0"/>
              <a:t>Fiscal Year 2016</a:t>
            </a:r>
            <a:r>
              <a:rPr lang="en-US" sz="1100" dirty="0" smtClean="0"/>
              <a:t>, December 2014, CBO, </a:t>
            </a:r>
            <a:r>
              <a:rPr lang="en-US" sz="1100" i="1" dirty="0" smtClean="0"/>
              <a:t>Sequestration Update Report: August 2017</a:t>
            </a:r>
            <a:r>
              <a:rPr lang="en-US" sz="1100" dirty="0" smtClean="0"/>
              <a:t>, August 2017; CBO, </a:t>
            </a:r>
            <a:r>
              <a:rPr lang="en-US" sz="1100" i="1" dirty="0" smtClean="0"/>
              <a:t>Cost Estimate for Bipartisan Budget Act of 2018</a:t>
            </a:r>
            <a:r>
              <a:rPr lang="en-US" sz="1100" dirty="0" smtClean="0"/>
              <a:t>, February 2018.</a:t>
            </a:r>
          </a:p>
          <a:p>
            <a:r>
              <a:rPr lang="en-US" sz="1100" b="1" dirty="0" smtClean="0"/>
              <a:t>Notes:</a:t>
            </a:r>
            <a:r>
              <a:rPr lang="en-US" sz="1100" dirty="0" smtClean="0"/>
              <a:t> Bold and shaded figures indicate statutory changes. Figures do not include funding for Overseas Contingency Operations (OCO), emergencies, or disaster relief. The BCA as amended provided for “security” and “</a:t>
            </a:r>
            <a:r>
              <a:rPr lang="en-US" sz="1100" dirty="0" err="1" smtClean="0"/>
              <a:t>nonsecurity</a:t>
            </a:r>
            <a:r>
              <a:rPr lang="en-US" sz="1100" dirty="0" smtClean="0"/>
              <a:t>: categories in FY2012 and FY2013: italicized figures denote CRS estimates of budget authority for defense and nondefense proportional allocations of automatic enforcement measures as calculated by OMB; for more information on these adjustments, see CBO, </a:t>
            </a:r>
            <a:r>
              <a:rPr lang="en-US" sz="1100" i="1" dirty="0" smtClean="0"/>
              <a:t>Estimated Impact of Automatic Budget Enforcement Procedures Specified in the Budget Control Act</a:t>
            </a:r>
            <a:r>
              <a:rPr lang="en-US" sz="1100" dirty="0" smtClean="0"/>
              <a:t>, September 2011. This table is an abridged version of one that originally appeared in CRS Report  R44874, </a:t>
            </a:r>
            <a:r>
              <a:rPr lang="en-US" sz="1100" i="1" dirty="0" smtClean="0"/>
              <a:t>The Budget Control Act: Frequently Asked Questions</a:t>
            </a:r>
            <a:r>
              <a:rPr lang="en-US" sz="1100" dirty="0" smtClean="0"/>
              <a:t>, by Grant A. </a:t>
            </a:r>
            <a:r>
              <a:rPr lang="en-US" sz="1100" dirty="0" err="1" smtClean="0"/>
              <a:t>Driessen</a:t>
            </a:r>
            <a:r>
              <a:rPr lang="en-US" sz="1100" dirty="0" smtClean="0"/>
              <a:t> and Megan S. Lynch. </a:t>
            </a:r>
            <a:endParaRPr lang="en-US" sz="1100" dirty="0"/>
          </a:p>
        </p:txBody>
      </p:sp>
      <p:pic>
        <p:nvPicPr>
          <p:cNvPr id="11" name="Picture 10"/>
          <p:cNvPicPr>
            <a:picLocks noChangeAspect="1"/>
          </p:cNvPicPr>
          <p:nvPr/>
        </p:nvPicPr>
        <p:blipFill>
          <a:blip r:embed="rId5"/>
          <a:stretch>
            <a:fillRect/>
          </a:stretch>
        </p:blipFill>
        <p:spPr>
          <a:xfrm>
            <a:off x="8288392" y="0"/>
            <a:ext cx="835733" cy="843151"/>
          </a:xfrm>
          <a:prstGeom prst="rect">
            <a:avLst/>
          </a:prstGeom>
        </p:spPr>
      </p:pic>
    </p:spTree>
    <p:extLst>
      <p:ext uri="{BB962C8B-B14F-4D97-AF65-F5344CB8AC3E}">
        <p14:creationId xmlns:p14="http://schemas.microsoft.com/office/powerpoint/2010/main" val="2801652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5</a:t>
            </a:r>
            <a:endParaRPr lang="en-US" b="1" dirty="0">
              <a:solidFill>
                <a:schemeClr val="bg1"/>
              </a:solidFill>
            </a:endParaRPr>
          </a:p>
        </p:txBody>
      </p:sp>
      <p:sp>
        <p:nvSpPr>
          <p:cNvPr id="14" name="TextBox 13"/>
          <p:cNvSpPr txBox="1"/>
          <p:nvPr/>
        </p:nvSpPr>
        <p:spPr>
          <a:xfrm>
            <a:off x="1411605" y="-46168"/>
            <a:ext cx="6827520" cy="830997"/>
          </a:xfrm>
          <a:prstGeom prst="rect">
            <a:avLst/>
          </a:prstGeom>
          <a:noFill/>
        </p:spPr>
        <p:txBody>
          <a:bodyPr wrap="square" rtlCol="0">
            <a:spAutoFit/>
          </a:bodyPr>
          <a:lstStyle/>
          <a:p>
            <a:pPr algn="ctr"/>
            <a:r>
              <a:rPr lang="en-US" sz="2400" b="1" i="1" dirty="0">
                <a:latin typeface="Arial" panose="020B0604020202020204" pitchFamily="34" charset="0"/>
                <a:cs typeface="Arial" panose="020B0604020202020204" pitchFamily="34" charset="0"/>
              </a:rPr>
              <a:t>DOD Budget Authority: A Historical Perspective</a:t>
            </a:r>
          </a:p>
        </p:txBody>
      </p:sp>
      <p:pic>
        <p:nvPicPr>
          <p:cNvPr id="9" name="Picture 8"/>
          <p:cNvPicPr>
            <a:picLocks noChangeAspect="1"/>
          </p:cNvPicPr>
          <p:nvPr/>
        </p:nvPicPr>
        <p:blipFill>
          <a:blip r:embed="rId3"/>
          <a:stretch>
            <a:fillRect/>
          </a:stretch>
        </p:blipFill>
        <p:spPr>
          <a:xfrm>
            <a:off x="139338" y="880790"/>
            <a:ext cx="8786946" cy="3473495"/>
          </a:xfrm>
          <a:prstGeom prst="rect">
            <a:avLst/>
          </a:prstGeom>
        </p:spPr>
      </p:pic>
      <p:sp>
        <p:nvSpPr>
          <p:cNvPr id="16" name="TextBox 15"/>
          <p:cNvSpPr txBox="1"/>
          <p:nvPr/>
        </p:nvSpPr>
        <p:spPr>
          <a:xfrm>
            <a:off x="217712" y="4354285"/>
            <a:ext cx="8708572" cy="2123658"/>
          </a:xfrm>
          <a:prstGeom prst="rect">
            <a:avLst/>
          </a:prstGeom>
          <a:noFill/>
        </p:spPr>
        <p:txBody>
          <a:bodyPr wrap="square" rtlCol="0">
            <a:spAutoFit/>
          </a:bodyPr>
          <a:lstStyle/>
          <a:p>
            <a:r>
              <a:rPr lang="en-US" sz="1100" b="1" dirty="0" smtClean="0"/>
              <a:t>Source:</a:t>
            </a:r>
            <a:r>
              <a:rPr lang="en-US" sz="1100" dirty="0" smtClean="0"/>
              <a:t> CRS analysis of Department of Defense, Defense Budget Overview for FY2020, March 2019; DOD, National Defense Budget Estimates for FY2019; Table 6-8: DOD Budget Authority by Public Law Title (FY1948-FY2023), Table 2-1:  Base Budget, war Funding and Supplementals by Military Department, by P.L. Title (FY2001-FY2019), and Table I-9: National Defense Budget Authority-Discretionary and Mandatory, April 2019; DOD, FAD-809 table, January 1978; Congressional Budget Office, Final Fiscal Year 2018 House Current Status of Discretionary Appropriations, as of September 30, 2018; Congressional Budget Office, Fiscal Year 2019 house Current Status of Discretionary Appropriations, as of October 5, 2018; Congressional Budget Office, Supplemental appropriations reports from the 1970s -2000s; Office of Management and Budget, Historical Tables, 10.1, and Analytical Perspectives, 29-I. </a:t>
            </a:r>
          </a:p>
          <a:p>
            <a:r>
              <a:rPr lang="en-US" sz="1100" b="1" dirty="0" smtClean="0"/>
              <a:t>Notes:</a:t>
            </a:r>
            <a:r>
              <a:rPr lang="en-US" sz="1100" dirty="0" smtClean="0"/>
              <a:t> 1950-2017 nominal DOD funding from DOD Table 6-8; 2018, 2019, and 2020 nominal DOD funding from OMB Table 29-I and DOD Defense Budget Overview; 1950-1977 nominal DOD non-base funding from DOD FAD-809 table; 1978-2000 nominal DOD non-base funding from CRS research; 2001-2017 nominal DOD non-base funding from DOD Table 2-1; 2018-2019 nominal DOD non-base funding from CBO Current Status of Discretionary Appropriations tables and DOD table I-9; 2020 nominal DOD non-base funding from DOD; nominal figures adjusted to constant FY2020 dollars using calculations based deflators in OMB Table 10.1.</a:t>
            </a:r>
            <a:endParaRPr lang="en-US" sz="1100" dirty="0"/>
          </a:p>
        </p:txBody>
      </p:sp>
      <p:pic>
        <p:nvPicPr>
          <p:cNvPr id="8" name="Picture 7"/>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3043704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a:solidFill>
                  <a:schemeClr val="bg1"/>
                </a:solidFill>
              </a:rPr>
              <a:t>6</a:t>
            </a:r>
          </a:p>
        </p:txBody>
      </p:sp>
      <p:sp>
        <p:nvSpPr>
          <p:cNvPr id="14" name="TextBox 13"/>
          <p:cNvSpPr txBox="1"/>
          <p:nvPr/>
        </p:nvSpPr>
        <p:spPr>
          <a:xfrm>
            <a:off x="1411605" y="-46168"/>
            <a:ext cx="6827520" cy="830997"/>
          </a:xfrm>
          <a:prstGeom prst="rect">
            <a:avLst/>
          </a:prstGeom>
          <a:noFill/>
        </p:spPr>
        <p:txBody>
          <a:bodyPr wrap="square" rtlCol="0">
            <a:spAutoFit/>
          </a:bodyPr>
          <a:lstStyle/>
          <a:p>
            <a:pPr algn="ctr"/>
            <a:r>
              <a:rPr lang="en-US" sz="2400" b="1" i="1" dirty="0">
                <a:latin typeface="Arial" panose="020B0604020202020204" pitchFamily="34" charset="0"/>
                <a:cs typeface="Arial" panose="020B0604020202020204" pitchFamily="34" charset="0"/>
              </a:rPr>
              <a:t>Proposed Defense Discretionary Funding Levels in 2020 Budget </a:t>
            </a:r>
          </a:p>
        </p:txBody>
      </p:sp>
      <p:pic>
        <p:nvPicPr>
          <p:cNvPr id="7" name="Picture 6"/>
          <p:cNvPicPr>
            <a:picLocks noChangeAspect="1"/>
          </p:cNvPicPr>
          <p:nvPr/>
        </p:nvPicPr>
        <p:blipFill>
          <a:blip r:embed="rId3"/>
          <a:stretch>
            <a:fillRect/>
          </a:stretch>
        </p:blipFill>
        <p:spPr>
          <a:xfrm>
            <a:off x="261258" y="884600"/>
            <a:ext cx="8604068" cy="4670650"/>
          </a:xfrm>
          <a:prstGeom prst="rect">
            <a:avLst/>
          </a:prstGeom>
        </p:spPr>
      </p:pic>
      <p:sp>
        <p:nvSpPr>
          <p:cNvPr id="8" name="TextBox 7"/>
          <p:cNvSpPr txBox="1"/>
          <p:nvPr/>
        </p:nvSpPr>
        <p:spPr>
          <a:xfrm>
            <a:off x="418011" y="5606694"/>
            <a:ext cx="8281852" cy="600164"/>
          </a:xfrm>
          <a:prstGeom prst="rect">
            <a:avLst/>
          </a:prstGeom>
          <a:noFill/>
        </p:spPr>
        <p:txBody>
          <a:bodyPr wrap="square" rtlCol="0">
            <a:spAutoFit/>
          </a:bodyPr>
          <a:lstStyle/>
          <a:p>
            <a:r>
              <a:rPr lang="en-US" sz="1100" b="1" dirty="0" smtClean="0"/>
              <a:t>Source:</a:t>
            </a:r>
            <a:r>
              <a:rPr lang="en-US" sz="1100" dirty="0" smtClean="0"/>
              <a:t> Office of Management and Budget, Table S-7, Proposed Discretionary Funding Levels in 2020 budget; Amounts adjusted for inflation using GDP (Chained) Price Index from OMB Historical Tables, Table 10.1, Gross Domestic Product and Deflators used in the Historical Tables: 1940-2024.</a:t>
            </a:r>
            <a:endParaRPr lang="en-US" sz="1100" dirty="0"/>
          </a:p>
        </p:txBody>
      </p:sp>
      <p:pic>
        <p:nvPicPr>
          <p:cNvPr id="10" name="Picture 9"/>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344431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7</a:t>
            </a:r>
            <a:endParaRPr lang="en-US" b="1" dirty="0">
              <a:solidFill>
                <a:schemeClr val="bg1"/>
              </a:solidFill>
            </a:endParaRPr>
          </a:p>
        </p:txBody>
      </p:sp>
      <p:sp>
        <p:nvSpPr>
          <p:cNvPr id="9" name="TextBox 8"/>
          <p:cNvSpPr txBox="1"/>
          <p:nvPr/>
        </p:nvSpPr>
        <p:spPr>
          <a:xfrm>
            <a:off x="2767487" y="2878383"/>
            <a:ext cx="4108818" cy="646331"/>
          </a:xfrm>
          <a:prstGeom prst="rect">
            <a:avLst/>
          </a:prstGeom>
          <a:noFill/>
        </p:spPr>
        <p:txBody>
          <a:bodyPr wrap="none" rtlCol="0">
            <a:spAutoFit/>
          </a:bodyPr>
          <a:lstStyle/>
          <a:p>
            <a:pPr algn="ctr"/>
            <a:r>
              <a:rPr lang="en-US" sz="3600" b="1" dirty="0" smtClean="0">
                <a:latin typeface="Arial" panose="020B0604020202020204" pitchFamily="34" charset="0"/>
                <a:cs typeface="Arial" panose="020B0604020202020204" pitchFamily="34" charset="0"/>
              </a:rPr>
              <a:t>CFO of the Future</a:t>
            </a:r>
            <a:endParaRPr lang="en-US" sz="3600" b="1"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8288392" y="0"/>
            <a:ext cx="835733" cy="843151"/>
          </a:xfrm>
          <a:prstGeom prst="rect">
            <a:avLst/>
          </a:prstGeom>
        </p:spPr>
      </p:pic>
    </p:spTree>
    <p:extLst>
      <p:ext uri="{BB962C8B-B14F-4D97-AF65-F5344CB8AC3E}">
        <p14:creationId xmlns:p14="http://schemas.microsoft.com/office/powerpoint/2010/main" val="540685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a:solidFill>
                  <a:schemeClr val="bg1"/>
                </a:solidFill>
              </a:rPr>
              <a:t>8</a:t>
            </a:r>
          </a:p>
        </p:txBody>
      </p:sp>
      <p:sp>
        <p:nvSpPr>
          <p:cNvPr id="5" name="Title 1"/>
          <p:cNvSpPr txBox="1">
            <a:spLocks/>
          </p:cNvSpPr>
          <p:nvPr/>
        </p:nvSpPr>
        <p:spPr>
          <a:xfrm>
            <a:off x="984739" y="200297"/>
            <a:ext cx="7183316" cy="611616"/>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Centralized, Standardized CFO Function: Real Time Insights</a:t>
            </a:r>
            <a:endParaRPr lang="en-US" sz="2400" i="1" dirty="0">
              <a:solidFill>
                <a:schemeClr val="tx1"/>
              </a:solidFill>
            </a:endParaRPr>
          </a:p>
        </p:txBody>
      </p:sp>
      <p:pic>
        <p:nvPicPr>
          <p:cNvPr id="6" name="Picture 5"/>
          <p:cNvPicPr>
            <a:picLocks noChangeAspect="1"/>
          </p:cNvPicPr>
          <p:nvPr/>
        </p:nvPicPr>
        <p:blipFill>
          <a:blip r:embed="rId3"/>
          <a:stretch>
            <a:fillRect/>
          </a:stretch>
        </p:blipFill>
        <p:spPr>
          <a:xfrm>
            <a:off x="332449" y="1045030"/>
            <a:ext cx="8358705" cy="5106018"/>
          </a:xfrm>
          <a:prstGeom prst="rect">
            <a:avLst/>
          </a:prstGeom>
        </p:spPr>
      </p:pic>
      <p:pic>
        <p:nvPicPr>
          <p:cNvPr id="8" name="Picture 7"/>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4154218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9</a:t>
            </a:r>
            <a:endParaRPr lang="en-US" b="1" dirty="0">
              <a:solidFill>
                <a:schemeClr val="bg1"/>
              </a:solidFill>
            </a:endParaRPr>
          </a:p>
        </p:txBody>
      </p:sp>
      <p:sp>
        <p:nvSpPr>
          <p:cNvPr id="7" name="Title 1"/>
          <p:cNvSpPr txBox="1">
            <a:spLocks/>
          </p:cNvSpPr>
          <p:nvPr/>
        </p:nvSpPr>
        <p:spPr>
          <a:xfrm>
            <a:off x="1520417" y="191588"/>
            <a:ext cx="6686550" cy="4942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Hype vs. Reality?</a:t>
            </a:r>
            <a:endParaRPr lang="en-US" sz="2400" i="1" dirty="0">
              <a:solidFill>
                <a:schemeClr val="tx1"/>
              </a:solidFill>
            </a:endParaRPr>
          </a:p>
        </p:txBody>
      </p:sp>
      <p:pic>
        <p:nvPicPr>
          <p:cNvPr id="2" name="Picture 1"/>
          <p:cNvPicPr>
            <a:picLocks noChangeAspect="1"/>
          </p:cNvPicPr>
          <p:nvPr/>
        </p:nvPicPr>
        <p:blipFill>
          <a:blip r:embed="rId3"/>
          <a:stretch>
            <a:fillRect/>
          </a:stretch>
        </p:blipFill>
        <p:spPr>
          <a:xfrm>
            <a:off x="300037" y="1219200"/>
            <a:ext cx="8543925" cy="4891087"/>
          </a:xfrm>
          <a:prstGeom prst="rect">
            <a:avLst/>
          </a:prstGeom>
        </p:spPr>
      </p:pic>
      <p:pic>
        <p:nvPicPr>
          <p:cNvPr id="8" name="Picture 7"/>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1908970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10</a:t>
            </a:r>
            <a:endParaRPr lang="en-US" b="1" dirty="0">
              <a:solidFill>
                <a:schemeClr val="bg1"/>
              </a:solidFill>
            </a:endParaRPr>
          </a:p>
        </p:txBody>
      </p:sp>
      <p:sp>
        <p:nvSpPr>
          <p:cNvPr id="7" name="Title 1"/>
          <p:cNvSpPr txBox="1">
            <a:spLocks/>
          </p:cNvSpPr>
          <p:nvPr/>
        </p:nvSpPr>
        <p:spPr>
          <a:xfrm>
            <a:off x="1520417" y="191588"/>
            <a:ext cx="6686550" cy="4942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Data Analytics</a:t>
            </a:r>
          </a:p>
        </p:txBody>
      </p:sp>
      <p:sp>
        <p:nvSpPr>
          <p:cNvPr id="6" name="Title 1">
            <a:extLst>
              <a:ext uri="{FF2B5EF4-FFF2-40B4-BE49-F238E27FC236}">
                <a16:creationId xmlns="" xmlns:a16="http://schemas.microsoft.com/office/drawing/2014/main" id="{04FD9A65-7B0E-4F77-8284-6C0986E378EB}"/>
              </a:ext>
            </a:extLst>
          </p:cNvPr>
          <p:cNvSpPr txBox="1">
            <a:spLocks/>
          </p:cNvSpPr>
          <p:nvPr/>
        </p:nvSpPr>
        <p:spPr>
          <a:xfrm>
            <a:off x="639401" y="1057275"/>
            <a:ext cx="7772400" cy="400050"/>
          </a:xfrm>
          <a:prstGeom prst="rect">
            <a:avLst/>
          </a:prstGeom>
          <a:noFill/>
        </p:spPr>
        <p:txBody>
          <a:bodyPr vert="horz" lIns="68574" tIns="34287" rIns="68574" bIns="34287" rtlCol="0" anchor="b">
            <a:noAutofit/>
          </a:bodyPr>
          <a:lstStyle>
            <a:lvl1pPr algn="l" defTabSz="914318" rtl="0" eaLnBrk="1" latinLnBrk="0" hangingPunct="1">
              <a:spcBef>
                <a:spcPct val="0"/>
              </a:spcBef>
              <a:buNone/>
              <a:defRPr sz="2800" b="1" kern="1200">
                <a:solidFill>
                  <a:srgbClr val="313540"/>
                </a:solidFill>
                <a:latin typeface="Arial" pitchFamily="34" charset="0"/>
                <a:ea typeface="+mj-ea"/>
                <a:cs typeface="Arial" pitchFamily="34" charset="0"/>
              </a:defRPr>
            </a:lvl1pPr>
          </a:lstStyle>
          <a:p>
            <a:r>
              <a:rPr lang="en-US" sz="2100" dirty="0"/>
              <a:t>Concept of </a:t>
            </a:r>
            <a:r>
              <a:rPr lang="en-US" sz="2100" dirty="0" smtClean="0"/>
              <a:t>data analytics </a:t>
            </a:r>
            <a:r>
              <a:rPr lang="en-US" sz="2100" dirty="0"/>
              <a:t>is </a:t>
            </a:r>
            <a:r>
              <a:rPr lang="en-US" sz="2100" u="sng" dirty="0" smtClean="0"/>
              <a:t>not</a:t>
            </a:r>
            <a:r>
              <a:rPr lang="en-US" sz="2100" dirty="0" smtClean="0"/>
              <a:t> </a:t>
            </a:r>
            <a:r>
              <a:rPr lang="en-US" sz="2100" dirty="0"/>
              <a:t>new</a:t>
            </a:r>
          </a:p>
        </p:txBody>
      </p:sp>
      <p:sp>
        <p:nvSpPr>
          <p:cNvPr id="8" name="Title 1"/>
          <p:cNvSpPr txBox="1">
            <a:spLocks/>
          </p:cNvSpPr>
          <p:nvPr/>
        </p:nvSpPr>
        <p:spPr>
          <a:xfrm>
            <a:off x="1257300" y="1714500"/>
            <a:ext cx="6743700" cy="685800"/>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1800" b="0" dirty="0" smtClean="0">
                <a:solidFill>
                  <a:schemeClr val="tx1"/>
                </a:solidFill>
              </a:rPr>
              <a:t>CFO act of 1990 empowered modern govt. CFOs to create enterprise-wide analysis</a:t>
            </a:r>
            <a:endParaRPr lang="en-US" sz="1800" b="0" dirty="0">
              <a:solidFill>
                <a:schemeClr val="tx1"/>
              </a:solidFill>
            </a:endParaRPr>
          </a:p>
        </p:txBody>
      </p:sp>
      <p:sp>
        <p:nvSpPr>
          <p:cNvPr id="9" name="TextBox 8"/>
          <p:cNvSpPr txBox="1"/>
          <p:nvPr/>
        </p:nvSpPr>
        <p:spPr>
          <a:xfrm>
            <a:off x="1428750" y="2514601"/>
            <a:ext cx="6572250" cy="3693319"/>
          </a:xfrm>
          <a:prstGeom prst="rect">
            <a:avLst/>
          </a:prstGeom>
          <a:noFill/>
        </p:spPr>
        <p:txBody>
          <a:bodyPr wrap="square" rtlCol="0">
            <a:spAutoFit/>
          </a:bodyPr>
          <a:lstStyle/>
          <a:p>
            <a:r>
              <a:rPr lang="en-US" dirty="0"/>
              <a:t>Purpose of the modern CFO's office</a:t>
            </a:r>
          </a:p>
          <a:p>
            <a:pPr marL="257175" indent="-257175">
              <a:buFont typeface="+mj-lt"/>
              <a:buAutoNum type="arabicPeriod"/>
            </a:pPr>
            <a:endParaRPr lang="en-US" dirty="0"/>
          </a:p>
          <a:p>
            <a:pPr marL="257175" indent="-257175">
              <a:buFont typeface="+mj-lt"/>
              <a:buAutoNum type="arabicPeriod"/>
            </a:pPr>
            <a:r>
              <a:rPr lang="en-US" dirty="0"/>
              <a:t>Bring more effective general and financial management practices to the federal government</a:t>
            </a:r>
          </a:p>
          <a:p>
            <a:pPr marL="257175" indent="-257175">
              <a:buFont typeface="+mj-lt"/>
              <a:buAutoNum type="arabicPeriod"/>
            </a:pPr>
            <a:endParaRPr lang="en-US" dirty="0"/>
          </a:p>
          <a:p>
            <a:pPr marL="257175" indent="-257175">
              <a:buFont typeface="+mj-lt"/>
              <a:buAutoNum type="arabicPeriod"/>
            </a:pPr>
            <a:r>
              <a:rPr lang="en-US" dirty="0"/>
              <a:t>Provide for improvement of accounting systems, financial management practices, and internal controls</a:t>
            </a:r>
          </a:p>
          <a:p>
            <a:pPr marL="257175" indent="-257175">
              <a:buFont typeface="+mj-lt"/>
              <a:buAutoNum type="arabicPeriod"/>
            </a:pPr>
            <a:endParaRPr lang="en-US" dirty="0"/>
          </a:p>
          <a:p>
            <a:pPr marL="257175" indent="-257175">
              <a:buFont typeface="+mj-lt"/>
              <a:buAutoNum type="arabicPeriod"/>
            </a:pPr>
            <a:r>
              <a:rPr lang="en-US" b="1" dirty="0">
                <a:solidFill>
                  <a:srgbClr val="00B050"/>
                </a:solidFill>
              </a:rPr>
              <a:t>Provide for complete, reliable, and timely data to better finance, manage, and evaluate government programs</a:t>
            </a:r>
          </a:p>
          <a:p>
            <a:pPr marL="257175" indent="-257175">
              <a:buFont typeface="+mj-lt"/>
              <a:buAutoNum type="arabicPeriod"/>
            </a:pPr>
            <a:endParaRPr lang="en-US" dirty="0"/>
          </a:p>
          <a:p>
            <a:endParaRPr lang="en-US" dirty="0"/>
          </a:p>
          <a:p>
            <a:endParaRPr lang="en-US" dirty="0"/>
          </a:p>
        </p:txBody>
      </p:sp>
      <p:pic>
        <p:nvPicPr>
          <p:cNvPr id="11" name="Picture 10"/>
          <p:cNvPicPr>
            <a:picLocks noChangeAspect="1"/>
          </p:cNvPicPr>
          <p:nvPr/>
        </p:nvPicPr>
        <p:blipFill>
          <a:blip r:embed="rId3"/>
          <a:stretch>
            <a:fillRect/>
          </a:stretch>
        </p:blipFill>
        <p:spPr>
          <a:xfrm>
            <a:off x="8288392" y="0"/>
            <a:ext cx="835733" cy="843151"/>
          </a:xfrm>
          <a:prstGeom prst="rect">
            <a:avLst/>
          </a:prstGeom>
        </p:spPr>
      </p:pic>
    </p:spTree>
    <p:extLst>
      <p:ext uri="{BB962C8B-B14F-4D97-AF65-F5344CB8AC3E}">
        <p14:creationId xmlns:p14="http://schemas.microsoft.com/office/powerpoint/2010/main" val="2698552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11</a:t>
            </a:r>
            <a:endParaRPr lang="en-US" b="1" dirty="0">
              <a:solidFill>
                <a:schemeClr val="bg1"/>
              </a:solidFill>
            </a:endParaRPr>
          </a:p>
        </p:txBody>
      </p:sp>
      <p:sp>
        <p:nvSpPr>
          <p:cNvPr id="7" name="Title 1"/>
          <p:cNvSpPr txBox="1">
            <a:spLocks/>
          </p:cNvSpPr>
          <p:nvPr/>
        </p:nvSpPr>
        <p:spPr>
          <a:xfrm>
            <a:off x="1520417" y="191588"/>
            <a:ext cx="6686550" cy="4942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dirty="0">
                <a:solidFill>
                  <a:schemeClr val="tx1"/>
                </a:solidFill>
              </a:rPr>
              <a:t>What is Different Now?</a:t>
            </a:r>
            <a:endParaRPr lang="en-US" sz="2400" i="1" dirty="0" smtClean="0">
              <a:solidFill>
                <a:schemeClr val="tx1"/>
              </a:solidFill>
            </a:endParaRPr>
          </a:p>
        </p:txBody>
      </p:sp>
      <p:sp>
        <p:nvSpPr>
          <p:cNvPr id="11" name="Content Placeholder 2">
            <a:extLst>
              <a:ext uri="{FF2B5EF4-FFF2-40B4-BE49-F238E27FC236}">
                <a16:creationId xmlns="" xmlns:a16="http://schemas.microsoft.com/office/drawing/2014/main" id="{93FDE81A-396B-4C15-A633-1B9C5773AC01}"/>
              </a:ext>
            </a:extLst>
          </p:cNvPr>
          <p:cNvSpPr txBox="1">
            <a:spLocks/>
          </p:cNvSpPr>
          <p:nvPr/>
        </p:nvSpPr>
        <p:spPr>
          <a:xfrm>
            <a:off x="1498949" y="1472839"/>
            <a:ext cx="6298501" cy="4057650"/>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Wingdings" panose="05000000000000000000" pitchFamily="2" charset="2"/>
              <a:buChar char="§"/>
            </a:pPr>
            <a:r>
              <a:rPr lang="en-US" sz="2000" dirty="0" smtClean="0">
                <a:solidFill>
                  <a:schemeClr val="tx1"/>
                </a:solidFill>
                <a:latin typeface="+mn-lt"/>
              </a:rPr>
              <a:t>Strong demand from leadership</a:t>
            </a:r>
          </a:p>
          <a:p>
            <a:pPr marL="342900" indent="-342900" algn="l">
              <a:buFont typeface="Wingdings" panose="05000000000000000000" pitchFamily="2" charset="2"/>
              <a:buChar char="§"/>
            </a:pPr>
            <a:endParaRPr lang="en-US" sz="2000" dirty="0" smtClean="0">
              <a:solidFill>
                <a:schemeClr val="tx1"/>
              </a:solidFill>
              <a:latin typeface="+mn-lt"/>
            </a:endParaRPr>
          </a:p>
          <a:p>
            <a:pPr marL="342900" indent="-342900" algn="l">
              <a:buFont typeface="Wingdings" panose="05000000000000000000" pitchFamily="2" charset="2"/>
              <a:buChar char="§"/>
            </a:pPr>
            <a:r>
              <a:rPr lang="en-US" sz="2000" dirty="0" smtClean="0">
                <a:solidFill>
                  <a:schemeClr val="tx1"/>
                </a:solidFill>
                <a:latin typeface="+mn-lt"/>
              </a:rPr>
              <a:t>Audit</a:t>
            </a:r>
          </a:p>
          <a:p>
            <a:pPr marL="342900" indent="-342900" algn="l">
              <a:buFont typeface="Wingdings" panose="05000000000000000000" pitchFamily="2" charset="2"/>
              <a:buChar char="§"/>
            </a:pPr>
            <a:endParaRPr lang="en-US" sz="2000" dirty="0" smtClean="0">
              <a:solidFill>
                <a:schemeClr val="tx1"/>
              </a:solidFill>
              <a:latin typeface="+mn-lt"/>
            </a:endParaRPr>
          </a:p>
          <a:p>
            <a:pPr marL="342900" indent="-342900" algn="l">
              <a:buFont typeface="Wingdings" panose="05000000000000000000" pitchFamily="2" charset="2"/>
              <a:buChar char="§"/>
            </a:pPr>
            <a:r>
              <a:rPr lang="en-US" sz="2000" dirty="0" smtClean="0">
                <a:solidFill>
                  <a:schemeClr val="tx1"/>
                </a:solidFill>
                <a:latin typeface="+mn-lt"/>
              </a:rPr>
              <a:t>Technology</a:t>
            </a:r>
          </a:p>
          <a:p>
            <a:pPr marL="342900" indent="-342900" algn="l">
              <a:buFont typeface="Wingdings" panose="05000000000000000000" pitchFamily="2" charset="2"/>
              <a:buChar char="§"/>
            </a:pPr>
            <a:endParaRPr lang="en-US" sz="2000" dirty="0" smtClean="0">
              <a:solidFill>
                <a:schemeClr val="tx1"/>
              </a:solidFill>
              <a:latin typeface="+mn-lt"/>
            </a:endParaRPr>
          </a:p>
          <a:p>
            <a:pPr marL="342900" indent="-342900" algn="l">
              <a:buFont typeface="Wingdings" panose="05000000000000000000" pitchFamily="2" charset="2"/>
              <a:buChar char="§"/>
            </a:pPr>
            <a:r>
              <a:rPr lang="en-US" sz="2000" dirty="0" smtClean="0">
                <a:solidFill>
                  <a:schemeClr val="tx1"/>
                </a:solidFill>
                <a:latin typeface="+mn-lt"/>
              </a:rPr>
              <a:t>We are actually seeing value</a:t>
            </a:r>
          </a:p>
          <a:p>
            <a:pPr marL="742950" lvl="1" indent="-285750" algn="l">
              <a:buFont typeface="Wingdings" panose="05000000000000000000" pitchFamily="2" charset="2"/>
              <a:buChar char="§"/>
            </a:pPr>
            <a:r>
              <a:rPr lang="en-US" sz="1800" b="1" dirty="0" err="1" smtClean="0">
                <a:solidFill>
                  <a:schemeClr val="tx1"/>
                </a:solidFill>
                <a:latin typeface="+mn-lt"/>
              </a:rPr>
              <a:t>UoT</a:t>
            </a:r>
            <a:r>
              <a:rPr lang="en-US" sz="1800" b="1" dirty="0" smtClean="0">
                <a:solidFill>
                  <a:schemeClr val="tx1"/>
                </a:solidFill>
                <a:latin typeface="+mn-lt"/>
              </a:rPr>
              <a:t> – focus on 4</a:t>
            </a:r>
            <a:r>
              <a:rPr lang="en-US" sz="1800" b="1" baseline="30000" dirty="0" smtClean="0">
                <a:solidFill>
                  <a:schemeClr val="tx1"/>
                </a:solidFill>
                <a:latin typeface="+mn-lt"/>
              </a:rPr>
              <a:t>th</a:t>
            </a:r>
            <a:r>
              <a:rPr lang="en-US" sz="1800" b="1" dirty="0" smtClean="0">
                <a:solidFill>
                  <a:schemeClr val="tx1"/>
                </a:solidFill>
                <a:latin typeface="+mn-lt"/>
              </a:rPr>
              <a:t> Estate, All Services … need driven by audit AND ability to see ourselves</a:t>
            </a:r>
          </a:p>
          <a:p>
            <a:pPr marL="742950" lvl="1" indent="-285750" algn="l">
              <a:buFont typeface="Wingdings" panose="05000000000000000000" pitchFamily="2" charset="2"/>
              <a:buChar char="§"/>
            </a:pPr>
            <a:r>
              <a:rPr lang="en-US" sz="1800" b="1" dirty="0" smtClean="0">
                <a:solidFill>
                  <a:schemeClr val="tx1"/>
                </a:solidFill>
                <a:latin typeface="+mn-lt"/>
              </a:rPr>
              <a:t>Cost management – impacts all</a:t>
            </a:r>
          </a:p>
          <a:p>
            <a:pPr marL="800100" lvl="1" indent="-342900" algn="l">
              <a:buFont typeface="Wingdings" panose="05000000000000000000" pitchFamily="2" charset="2"/>
              <a:buChar char="§"/>
            </a:pPr>
            <a:endParaRPr lang="en-US" b="1" dirty="0"/>
          </a:p>
        </p:txBody>
      </p:sp>
      <p:pic>
        <p:nvPicPr>
          <p:cNvPr id="8" name="Picture 7"/>
          <p:cNvPicPr>
            <a:picLocks noChangeAspect="1"/>
          </p:cNvPicPr>
          <p:nvPr/>
        </p:nvPicPr>
        <p:blipFill>
          <a:blip r:embed="rId3"/>
          <a:stretch>
            <a:fillRect/>
          </a:stretch>
        </p:blipFill>
        <p:spPr>
          <a:xfrm>
            <a:off x="8288392" y="0"/>
            <a:ext cx="835733" cy="843151"/>
          </a:xfrm>
          <a:prstGeom prst="rect">
            <a:avLst/>
          </a:prstGeom>
        </p:spPr>
      </p:pic>
    </p:spTree>
    <p:extLst>
      <p:ext uri="{BB962C8B-B14F-4D97-AF65-F5344CB8AC3E}">
        <p14:creationId xmlns:p14="http://schemas.microsoft.com/office/powerpoint/2010/main" val="167348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12</a:t>
            </a:r>
            <a:endParaRPr lang="en-US" b="1" dirty="0">
              <a:solidFill>
                <a:schemeClr val="bg1"/>
              </a:solidFill>
            </a:endParaRPr>
          </a:p>
        </p:txBody>
      </p:sp>
      <p:sp>
        <p:nvSpPr>
          <p:cNvPr id="7" name="Title 1"/>
          <p:cNvSpPr txBox="1">
            <a:spLocks/>
          </p:cNvSpPr>
          <p:nvPr/>
        </p:nvSpPr>
        <p:spPr>
          <a:xfrm>
            <a:off x="1520417" y="191588"/>
            <a:ext cx="6686550" cy="4942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dirty="0" err="1">
                <a:solidFill>
                  <a:schemeClr val="tx1"/>
                </a:solidFill>
              </a:rPr>
              <a:t>UoT</a:t>
            </a:r>
            <a:r>
              <a:rPr lang="en-US" sz="2400" dirty="0">
                <a:solidFill>
                  <a:schemeClr val="tx1"/>
                </a:solidFill>
              </a:rPr>
              <a:t> Existence and Completeness Flow</a:t>
            </a:r>
            <a:endParaRPr lang="en-US" sz="2400" i="1" dirty="0" smtClean="0">
              <a:solidFill>
                <a:schemeClr val="tx1"/>
              </a:solidFill>
            </a:endParaRPr>
          </a:p>
        </p:txBody>
      </p:sp>
      <p:pic>
        <p:nvPicPr>
          <p:cNvPr id="6" name="Picture 5"/>
          <p:cNvPicPr>
            <a:picLocks noChangeAspect="1"/>
          </p:cNvPicPr>
          <p:nvPr/>
        </p:nvPicPr>
        <p:blipFill>
          <a:blip r:embed="rId3"/>
          <a:stretch>
            <a:fillRect/>
          </a:stretch>
        </p:blipFill>
        <p:spPr>
          <a:xfrm>
            <a:off x="413677" y="957943"/>
            <a:ext cx="8352818" cy="5295883"/>
          </a:xfrm>
          <a:prstGeom prst="rect">
            <a:avLst/>
          </a:prstGeom>
        </p:spPr>
      </p:pic>
      <p:pic>
        <p:nvPicPr>
          <p:cNvPr id="9" name="Picture 8"/>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24988470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13</a:t>
            </a:r>
            <a:endParaRPr lang="en-US" b="1" dirty="0">
              <a:solidFill>
                <a:schemeClr val="bg1"/>
              </a:solidFill>
            </a:endParaRPr>
          </a:p>
        </p:txBody>
      </p:sp>
      <p:sp>
        <p:nvSpPr>
          <p:cNvPr id="9" name="Title 1"/>
          <p:cNvSpPr txBox="1">
            <a:spLocks/>
          </p:cNvSpPr>
          <p:nvPr/>
        </p:nvSpPr>
        <p:spPr>
          <a:xfrm>
            <a:off x="557348" y="125330"/>
            <a:ext cx="7785663" cy="685800"/>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000" dirty="0" smtClean="0">
                <a:solidFill>
                  <a:schemeClr val="tx1"/>
                </a:solidFill>
              </a:rPr>
              <a:t>Data Architecture: Centralized Architecture will Enable Better Governance and Automation</a:t>
            </a:r>
            <a:endParaRPr lang="en-US" sz="2000" dirty="0">
              <a:solidFill>
                <a:schemeClr val="tx1"/>
              </a:solidFill>
            </a:endParaRPr>
          </a:p>
        </p:txBody>
      </p:sp>
      <p:grpSp>
        <p:nvGrpSpPr>
          <p:cNvPr id="10" name="Group 9"/>
          <p:cNvGrpSpPr/>
          <p:nvPr/>
        </p:nvGrpSpPr>
        <p:grpSpPr>
          <a:xfrm>
            <a:off x="637564" y="1036320"/>
            <a:ext cx="8086986" cy="5255881"/>
            <a:chOff x="1314450" y="1943101"/>
            <a:chExt cx="6407967" cy="3760574"/>
          </a:xfrm>
        </p:grpSpPr>
        <p:sp>
          <p:nvSpPr>
            <p:cNvPr id="11" name="TextBox 10"/>
            <p:cNvSpPr txBox="1"/>
            <p:nvPr/>
          </p:nvSpPr>
          <p:spPr>
            <a:xfrm>
              <a:off x="1414463" y="1943101"/>
              <a:ext cx="2828925" cy="461777"/>
            </a:xfrm>
            <a:prstGeom prst="rect">
              <a:avLst/>
            </a:prstGeom>
            <a:noFill/>
          </p:spPr>
          <p:txBody>
            <a:bodyPr wrap="square" rtlCol="0">
              <a:spAutoFit/>
            </a:bodyPr>
            <a:lstStyle/>
            <a:p>
              <a:pPr algn="ctr"/>
              <a:r>
                <a:rPr lang="en-US" b="1" dirty="0"/>
                <a:t>Current DOD </a:t>
              </a:r>
              <a:r>
                <a:rPr lang="en-US" b="1" dirty="0" smtClean="0"/>
                <a:t>System </a:t>
              </a:r>
              <a:r>
                <a:rPr lang="en-US" b="1" dirty="0"/>
                <a:t>L</a:t>
              </a:r>
              <a:r>
                <a:rPr lang="en-US" b="1" dirty="0" smtClean="0"/>
                <a:t>andscape</a:t>
              </a:r>
              <a:endParaRPr lang="en-US" b="1" dirty="0"/>
            </a:p>
            <a:p>
              <a:pPr algn="ctr"/>
              <a:endParaRPr lang="en-US" b="1" dirty="0"/>
            </a:p>
          </p:txBody>
        </p:sp>
        <p:sp>
          <p:nvSpPr>
            <p:cNvPr id="12" name="TextBox 11"/>
            <p:cNvSpPr txBox="1"/>
            <p:nvPr/>
          </p:nvSpPr>
          <p:spPr>
            <a:xfrm>
              <a:off x="1428750" y="2277250"/>
              <a:ext cx="2800350" cy="1123089"/>
            </a:xfrm>
            <a:prstGeom prst="rect">
              <a:avLst/>
            </a:prstGeom>
            <a:noFill/>
          </p:spPr>
          <p:txBody>
            <a:bodyPr wrap="square" rtlCol="0">
              <a:spAutoFit/>
            </a:bodyPr>
            <a:lstStyle/>
            <a:p>
              <a:pPr marL="285750" indent="-285750">
                <a:buFont typeface="Wingdings" panose="05000000000000000000" pitchFamily="2" charset="2"/>
                <a:buChar char="§"/>
              </a:pPr>
              <a:r>
                <a:rPr lang="en-GB" sz="1600" dirty="0"/>
                <a:t>Distributed data and management environment</a:t>
              </a:r>
            </a:p>
            <a:p>
              <a:pPr marL="285750" indent="-285750">
                <a:buFont typeface="Wingdings" panose="05000000000000000000" pitchFamily="2" charset="2"/>
                <a:buChar char="§"/>
              </a:pPr>
              <a:r>
                <a:rPr lang="en-GB" sz="1600" dirty="0"/>
                <a:t>Some integration, but lacking visibility to full spectrum of DoD data</a:t>
              </a:r>
            </a:p>
            <a:p>
              <a:pPr marL="285750" indent="-285750">
                <a:buFont typeface="Wingdings" panose="05000000000000000000" pitchFamily="2" charset="2"/>
                <a:buChar char="§"/>
              </a:pPr>
              <a:r>
                <a:rPr lang="en-US" sz="1600" dirty="0"/>
                <a:t>Insights limited to single line of business or organization</a:t>
              </a:r>
            </a:p>
          </p:txBody>
        </p:sp>
        <p:grpSp>
          <p:nvGrpSpPr>
            <p:cNvPr id="14" name="Group 13"/>
            <p:cNvGrpSpPr/>
            <p:nvPr/>
          </p:nvGrpSpPr>
          <p:grpSpPr>
            <a:xfrm>
              <a:off x="4457700" y="2286000"/>
              <a:ext cx="228600" cy="2971800"/>
              <a:chOff x="5942914" y="2060922"/>
              <a:chExt cx="306171" cy="3943483"/>
            </a:xfrm>
          </p:grpSpPr>
          <p:cxnSp>
            <p:nvCxnSpPr>
              <p:cNvPr id="25" name="Straight Connector 24"/>
              <p:cNvCxnSpPr/>
              <p:nvPr/>
            </p:nvCxnSpPr>
            <p:spPr>
              <a:xfrm>
                <a:off x="6090649" y="2060922"/>
                <a:ext cx="0" cy="3943483"/>
              </a:xfrm>
              <a:prstGeom prst="line">
                <a:avLst/>
              </a:prstGeom>
              <a:ln w="19050" cap="rnd">
                <a:solidFill>
                  <a:schemeClr val="tx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5942914" y="3833745"/>
                <a:ext cx="306171" cy="306911"/>
                <a:chOff x="5942914" y="3833745"/>
                <a:chExt cx="306171" cy="306911"/>
              </a:xfrm>
            </p:grpSpPr>
            <p:sp>
              <p:nvSpPr>
                <p:cNvPr id="27" name="Freeform 94"/>
                <p:cNvSpPr>
                  <a:spLocks/>
                </p:cNvSpPr>
                <p:nvPr/>
              </p:nvSpPr>
              <p:spPr bwMode="gray">
                <a:xfrm>
                  <a:off x="5942914" y="3833745"/>
                  <a:ext cx="306171" cy="306911"/>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a:extLst/>
              </p:spPr>
              <p:txBody>
                <a:bodyPr vert="horz" wrap="square" lIns="66481" tIns="33241" rIns="66481" bIns="33241" numCol="1" anchor="t" anchorCtr="0" compatLnSpc="1">
                  <a:prstTxWarp prst="textNoShape">
                    <a:avLst/>
                  </a:prstTxWarp>
                </a:bodyPr>
                <a:lstStyle/>
                <a:p>
                  <a:endParaRPr lang="en-US" sz="1350" dirty="0">
                    <a:solidFill>
                      <a:srgbClr val="6E6F73"/>
                    </a:solidFill>
                  </a:endParaRPr>
                </a:p>
              </p:txBody>
            </p:sp>
            <p:sp>
              <p:nvSpPr>
                <p:cNvPr id="28" name="Freeform 95"/>
                <p:cNvSpPr>
                  <a:spLocks/>
                </p:cNvSpPr>
                <p:nvPr/>
              </p:nvSpPr>
              <p:spPr bwMode="gray">
                <a:xfrm>
                  <a:off x="605934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6481" tIns="33241" rIns="66481" bIns="33241" numCol="1" anchor="t" anchorCtr="0" compatLnSpc="1">
                  <a:prstTxWarp prst="textNoShape">
                    <a:avLst/>
                  </a:prstTxWarp>
                </a:bodyPr>
                <a:lstStyle/>
                <a:p>
                  <a:endParaRPr lang="en-US" sz="1350" dirty="0">
                    <a:solidFill>
                      <a:srgbClr val="6E6F73"/>
                    </a:solidFill>
                  </a:endParaRPr>
                </a:p>
              </p:txBody>
            </p:sp>
          </p:grpSp>
        </p:grpSp>
        <p:sp>
          <p:nvSpPr>
            <p:cNvPr id="15" name="TextBox 14"/>
            <p:cNvSpPr txBox="1"/>
            <p:nvPr/>
          </p:nvSpPr>
          <p:spPr>
            <a:xfrm>
              <a:off x="4892623" y="3443808"/>
              <a:ext cx="2628900" cy="264256"/>
            </a:xfrm>
            <a:prstGeom prst="rect">
              <a:avLst/>
            </a:prstGeom>
            <a:noFill/>
          </p:spPr>
          <p:txBody>
            <a:bodyPr wrap="square" rtlCol="0">
              <a:spAutoFit/>
            </a:bodyPr>
            <a:lstStyle/>
            <a:p>
              <a:pPr algn="ctr"/>
              <a:r>
                <a:rPr lang="en-US" u="sng" dirty="0"/>
                <a:t>Enterprise view with </a:t>
              </a:r>
              <a:r>
                <a:rPr lang="en-US" u="sng" dirty="0" err="1"/>
                <a:t>UoT</a:t>
              </a:r>
              <a:endParaRPr lang="en-US" u="sng" dirty="0"/>
            </a:p>
          </p:txBody>
        </p:sp>
        <p:sp>
          <p:nvSpPr>
            <p:cNvPr id="16" name="TextBox 15"/>
            <p:cNvSpPr txBox="1"/>
            <p:nvPr/>
          </p:nvSpPr>
          <p:spPr>
            <a:xfrm>
              <a:off x="4907780" y="2277249"/>
              <a:ext cx="2800350" cy="1123089"/>
            </a:xfrm>
            <a:prstGeom prst="rect">
              <a:avLst/>
            </a:prstGeom>
            <a:noFill/>
          </p:spPr>
          <p:txBody>
            <a:bodyPr wrap="square" rtlCol="0">
              <a:spAutoFit/>
            </a:bodyPr>
            <a:lstStyle/>
            <a:p>
              <a:pPr marL="285750" indent="-285750">
                <a:buFont typeface="Wingdings" panose="05000000000000000000" pitchFamily="2" charset="2"/>
                <a:buChar char="§"/>
              </a:pPr>
              <a:r>
                <a:rPr lang="en-US" sz="1600" dirty="0"/>
                <a:t>Retention of current disaggregated system structure</a:t>
              </a:r>
            </a:p>
            <a:p>
              <a:pPr marL="285750" indent="-285750">
                <a:buFont typeface="Wingdings" panose="05000000000000000000" pitchFamily="2" charset="2"/>
                <a:buChar char="§"/>
              </a:pPr>
              <a:r>
                <a:rPr lang="en-US" sz="1600" dirty="0" err="1"/>
                <a:t>UoT</a:t>
              </a:r>
              <a:r>
                <a:rPr lang="en-US" sz="1600" dirty="0"/>
                <a:t> collects data from multiple sources</a:t>
              </a:r>
            </a:p>
            <a:p>
              <a:pPr marL="285750" indent="-285750">
                <a:buFont typeface="Wingdings" panose="05000000000000000000" pitchFamily="2" charset="2"/>
                <a:buChar char="§"/>
              </a:pPr>
              <a:r>
                <a:rPr lang="en-US" sz="1600" dirty="0"/>
                <a:t>Creation of a "Rosetta Stone" to allow for enterprise-level views</a:t>
              </a:r>
            </a:p>
          </p:txBody>
        </p:sp>
        <p:sp>
          <p:nvSpPr>
            <p:cNvPr id="17" name="TextBox 16"/>
            <p:cNvSpPr txBox="1"/>
            <p:nvPr/>
          </p:nvSpPr>
          <p:spPr>
            <a:xfrm>
              <a:off x="4893492" y="1943101"/>
              <a:ext cx="2828925" cy="440427"/>
            </a:xfrm>
            <a:prstGeom prst="rect">
              <a:avLst/>
            </a:prstGeom>
            <a:noFill/>
          </p:spPr>
          <p:txBody>
            <a:bodyPr wrap="square" rtlCol="0">
              <a:spAutoFit/>
            </a:bodyPr>
            <a:lstStyle/>
            <a:p>
              <a:pPr algn="ctr"/>
              <a:r>
                <a:rPr lang="en-US" b="1" dirty="0"/>
                <a:t>Future </a:t>
              </a:r>
              <a:r>
                <a:rPr lang="en-US" b="1" dirty="0" smtClean="0"/>
                <a:t>State </a:t>
              </a:r>
              <a:r>
                <a:rPr lang="en-US" b="1" dirty="0"/>
                <a:t>U</a:t>
              </a:r>
              <a:r>
                <a:rPr lang="en-US" b="1" dirty="0" smtClean="0"/>
                <a:t>se </a:t>
              </a:r>
              <a:r>
                <a:rPr lang="en-US" b="1" dirty="0"/>
                <a:t>of </a:t>
              </a:r>
              <a:r>
                <a:rPr lang="en-US" b="1" dirty="0" err="1"/>
                <a:t>UoT</a:t>
              </a:r>
              <a:endParaRPr lang="en-US" b="1" dirty="0"/>
            </a:p>
            <a:p>
              <a:pPr algn="ctr"/>
              <a:endParaRPr lang="en-US" sz="1600" b="1" dirty="0"/>
            </a:p>
          </p:txBody>
        </p:sp>
        <p:pic>
          <p:nvPicPr>
            <p:cNvPr id="18" name="Picture 17"/>
            <p:cNvPicPr>
              <a:picLocks noChangeAspect="1"/>
            </p:cNvPicPr>
            <p:nvPr/>
          </p:nvPicPr>
          <p:blipFill>
            <a:blip r:embed="rId3"/>
            <a:stretch>
              <a:fillRect/>
            </a:stretch>
          </p:blipFill>
          <p:spPr>
            <a:xfrm>
              <a:off x="1314450" y="3743890"/>
              <a:ext cx="3056637" cy="1656785"/>
            </a:xfrm>
            <a:prstGeom prst="rect">
              <a:avLst/>
            </a:prstGeom>
          </p:spPr>
        </p:pic>
        <p:sp>
          <p:nvSpPr>
            <p:cNvPr id="19" name="TextBox 18"/>
            <p:cNvSpPr txBox="1"/>
            <p:nvPr/>
          </p:nvSpPr>
          <p:spPr>
            <a:xfrm>
              <a:off x="1528318" y="3443808"/>
              <a:ext cx="2628900" cy="264256"/>
            </a:xfrm>
            <a:prstGeom prst="rect">
              <a:avLst/>
            </a:prstGeom>
            <a:noFill/>
          </p:spPr>
          <p:txBody>
            <a:bodyPr wrap="square" rtlCol="0">
              <a:spAutoFit/>
            </a:bodyPr>
            <a:lstStyle/>
            <a:p>
              <a:pPr algn="ctr"/>
              <a:r>
                <a:rPr lang="en-US" u="sng" dirty="0" err="1"/>
                <a:t>Siloed</a:t>
              </a:r>
              <a:r>
                <a:rPr lang="en-US" u="sng" dirty="0"/>
                <a:t> data</a:t>
              </a:r>
            </a:p>
          </p:txBody>
        </p:sp>
        <p:grpSp>
          <p:nvGrpSpPr>
            <p:cNvPr id="20" name="Group 19"/>
            <p:cNvGrpSpPr/>
            <p:nvPr/>
          </p:nvGrpSpPr>
          <p:grpSpPr>
            <a:xfrm>
              <a:off x="1371600" y="5543550"/>
              <a:ext cx="171450" cy="114300"/>
              <a:chOff x="2245302" y="3609953"/>
              <a:chExt cx="948789" cy="656339"/>
            </a:xfrm>
            <a:solidFill>
              <a:schemeClr val="bg2">
                <a:lumMod val="50000"/>
              </a:schemeClr>
            </a:solidFill>
          </p:grpSpPr>
          <p:sp>
            <p:nvSpPr>
              <p:cNvPr id="23" name="Freeform 84"/>
              <p:cNvSpPr>
                <a:spLocks/>
              </p:cNvSpPr>
              <p:nvPr/>
            </p:nvSpPr>
            <p:spPr bwMode="auto">
              <a:xfrm>
                <a:off x="2245302" y="3609953"/>
                <a:ext cx="948789" cy="656339"/>
              </a:xfrm>
              <a:custGeom>
                <a:avLst/>
                <a:gdLst>
                  <a:gd name="T0" fmla="*/ 0 w 1536"/>
                  <a:gd name="T1" fmla="*/ 192 h 1449"/>
                  <a:gd name="T2" fmla="*/ 0 w 1536"/>
                  <a:gd name="T3" fmla="*/ 1257 h 1449"/>
                  <a:gd name="T4" fmla="*/ 768 w 1536"/>
                  <a:gd name="T5" fmla="*/ 1449 h 1449"/>
                  <a:gd name="T6" fmla="*/ 1536 w 1536"/>
                  <a:gd name="T7" fmla="*/ 1257 h 1449"/>
                  <a:gd name="T8" fmla="*/ 1536 w 1536"/>
                  <a:gd name="T9" fmla="*/ 192 h 1449"/>
                  <a:gd name="T10" fmla="*/ 768 w 1536"/>
                  <a:gd name="T11" fmla="*/ 0 h 1449"/>
                  <a:gd name="T12" fmla="*/ 0 w 1536"/>
                  <a:gd name="T13" fmla="*/ 192 h 1449"/>
                </a:gdLst>
                <a:ahLst/>
                <a:cxnLst>
                  <a:cxn ang="0">
                    <a:pos x="T0" y="T1"/>
                  </a:cxn>
                  <a:cxn ang="0">
                    <a:pos x="T2" y="T3"/>
                  </a:cxn>
                  <a:cxn ang="0">
                    <a:pos x="T4" y="T5"/>
                  </a:cxn>
                  <a:cxn ang="0">
                    <a:pos x="T6" y="T7"/>
                  </a:cxn>
                  <a:cxn ang="0">
                    <a:pos x="T8" y="T9"/>
                  </a:cxn>
                  <a:cxn ang="0">
                    <a:pos x="T10" y="T11"/>
                  </a:cxn>
                  <a:cxn ang="0">
                    <a:pos x="T12" y="T13"/>
                  </a:cxn>
                </a:cxnLst>
                <a:rect l="0" t="0" r="r" b="b"/>
                <a:pathLst>
                  <a:path w="1536" h="1449">
                    <a:moveTo>
                      <a:pt x="0" y="192"/>
                    </a:moveTo>
                    <a:lnTo>
                      <a:pt x="0" y="1257"/>
                    </a:lnTo>
                    <a:cubicBezTo>
                      <a:pt x="0" y="1363"/>
                      <a:pt x="344" y="1449"/>
                      <a:pt x="768" y="1449"/>
                    </a:cubicBezTo>
                    <a:cubicBezTo>
                      <a:pt x="1192" y="1449"/>
                      <a:pt x="1536" y="1363"/>
                      <a:pt x="1536" y="1257"/>
                    </a:cubicBezTo>
                    <a:lnTo>
                      <a:pt x="1536" y="192"/>
                    </a:lnTo>
                    <a:cubicBezTo>
                      <a:pt x="1536" y="86"/>
                      <a:pt x="1192" y="0"/>
                      <a:pt x="768" y="0"/>
                    </a:cubicBezTo>
                    <a:cubicBezTo>
                      <a:pt x="344" y="0"/>
                      <a:pt x="0" y="86"/>
                      <a:pt x="0" y="192"/>
                    </a:cubicBezTo>
                    <a:close/>
                  </a:path>
                </a:pathLst>
              </a:custGeom>
              <a:grpFill/>
              <a:ln w="0">
                <a:solidFill>
                  <a:srgbClr val="FFFFFF"/>
                </a:solidFill>
                <a:prstDash val="solid"/>
                <a:round/>
                <a:headEnd/>
                <a:tailEnd/>
              </a:ln>
            </p:spPr>
            <p:txBody>
              <a:bodyPr vert="horz" wrap="square" lIns="63305" tIns="31652" rIns="63305" bIns="31652" numCol="1" anchor="ctr" anchorCtr="0" compatLnSpc="1">
                <a:prstTxWarp prst="textNoShape">
                  <a:avLst/>
                </a:prstTxWarp>
              </a:bodyPr>
              <a:lstStyle/>
              <a:p>
                <a:pPr algn="ctr" defTabSz="633062">
                  <a:defRPr/>
                </a:pPr>
                <a:endParaRPr lang="en-US" sz="761" kern="0" dirty="0">
                  <a:solidFill>
                    <a:srgbClr val="FFFFFF"/>
                  </a:solidFill>
                </a:endParaRPr>
              </a:p>
            </p:txBody>
          </p:sp>
          <p:sp>
            <p:nvSpPr>
              <p:cNvPr id="24" name="Oval 23"/>
              <p:cNvSpPr/>
              <p:nvPr/>
            </p:nvSpPr>
            <p:spPr bwMode="auto">
              <a:xfrm>
                <a:off x="2245302" y="3609953"/>
                <a:ext cx="948789" cy="177119"/>
              </a:xfrm>
              <a:prstGeom prst="ellipse">
                <a:avLst/>
              </a:prstGeom>
              <a:grpFill/>
              <a:ln w="9525">
                <a:solidFill>
                  <a:srgbClr val="FFFFFF"/>
                </a:solidFill>
                <a:miter lim="800000"/>
                <a:headEnd/>
                <a:tailEnd/>
              </a:ln>
            </p:spPr>
            <p:txBody>
              <a:bodyPr wrap="none" rtlCol="0" anchor="ctr"/>
              <a:lstStyle/>
              <a:p>
                <a:pPr algn="ctr" defTabSz="633062">
                  <a:defRPr/>
                </a:pPr>
                <a:endParaRPr lang="en-US" sz="1247" kern="0" dirty="0">
                  <a:solidFill>
                    <a:srgbClr val="000000"/>
                  </a:solidFill>
                </a:endParaRPr>
              </a:p>
            </p:txBody>
          </p:sp>
        </p:grpSp>
        <p:sp>
          <p:nvSpPr>
            <p:cNvPr id="21" name="TextBox 20"/>
            <p:cNvSpPr txBox="1"/>
            <p:nvPr/>
          </p:nvSpPr>
          <p:spPr>
            <a:xfrm>
              <a:off x="1543050" y="5505483"/>
              <a:ext cx="2286000" cy="198192"/>
            </a:xfrm>
            <a:prstGeom prst="rect">
              <a:avLst/>
            </a:prstGeom>
            <a:noFill/>
          </p:spPr>
          <p:txBody>
            <a:bodyPr wrap="square" rtlCol="0">
              <a:spAutoFit/>
            </a:bodyPr>
            <a:lstStyle/>
            <a:p>
              <a:r>
                <a:rPr lang="en-US" sz="1200" dirty="0">
                  <a:solidFill>
                    <a:srgbClr val="000000">
                      <a:lumMod val="100000"/>
                    </a:srgbClr>
                  </a:solidFill>
                </a:rPr>
                <a:t>DoD data source system</a:t>
              </a:r>
            </a:p>
          </p:txBody>
        </p:sp>
        <p:pic>
          <p:nvPicPr>
            <p:cNvPr id="22" name="Picture 21"/>
            <p:cNvPicPr>
              <a:picLocks noChangeAspect="1"/>
            </p:cNvPicPr>
            <p:nvPr/>
          </p:nvPicPr>
          <p:blipFill>
            <a:blip r:embed="rId4"/>
            <a:stretch>
              <a:fillRect/>
            </a:stretch>
          </p:blipFill>
          <p:spPr>
            <a:xfrm>
              <a:off x="4917642" y="3743890"/>
              <a:ext cx="2623416" cy="1595567"/>
            </a:xfrm>
            <a:prstGeom prst="rect">
              <a:avLst/>
            </a:prstGeom>
          </p:spPr>
        </p:pic>
      </p:grpSp>
      <p:pic>
        <p:nvPicPr>
          <p:cNvPr id="30" name="Picture 29"/>
          <p:cNvPicPr>
            <a:picLocks noChangeAspect="1"/>
          </p:cNvPicPr>
          <p:nvPr/>
        </p:nvPicPr>
        <p:blipFill>
          <a:blip r:embed="rId5"/>
          <a:stretch>
            <a:fillRect/>
          </a:stretch>
        </p:blipFill>
        <p:spPr>
          <a:xfrm>
            <a:off x="8288392" y="0"/>
            <a:ext cx="835733" cy="843151"/>
          </a:xfrm>
          <a:prstGeom prst="rect">
            <a:avLst/>
          </a:prstGeom>
        </p:spPr>
      </p:pic>
    </p:spTree>
    <p:extLst>
      <p:ext uri="{BB962C8B-B14F-4D97-AF65-F5344CB8AC3E}">
        <p14:creationId xmlns:p14="http://schemas.microsoft.com/office/powerpoint/2010/main" val="15789522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14</a:t>
            </a:r>
            <a:endParaRPr lang="en-US" b="1" dirty="0">
              <a:solidFill>
                <a:schemeClr val="bg1"/>
              </a:solidFill>
            </a:endParaRPr>
          </a:p>
        </p:txBody>
      </p:sp>
      <p:sp>
        <p:nvSpPr>
          <p:cNvPr id="29" name="Title 1">
            <a:extLst>
              <a:ext uri="{FF2B5EF4-FFF2-40B4-BE49-F238E27FC236}">
                <a16:creationId xmlns="" xmlns:a16="http://schemas.microsoft.com/office/drawing/2014/main" id="{75E6539A-E23B-4E4F-9E24-5A50E252AD90}"/>
              </a:ext>
            </a:extLst>
          </p:cNvPr>
          <p:cNvSpPr txBox="1">
            <a:spLocks/>
          </p:cNvSpPr>
          <p:nvPr/>
        </p:nvSpPr>
        <p:spPr>
          <a:xfrm>
            <a:off x="914400" y="76200"/>
            <a:ext cx="7467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Use Case 1:  Reconciliation</a:t>
            </a:r>
            <a:endParaRPr lang="en-US" sz="2400" i="1" dirty="0">
              <a:solidFill>
                <a:schemeClr val="tx1"/>
              </a:solidFill>
            </a:endParaRPr>
          </a:p>
        </p:txBody>
      </p:sp>
      <p:sp>
        <p:nvSpPr>
          <p:cNvPr id="30" name="Content Placeholder 2">
            <a:extLst>
              <a:ext uri="{FF2B5EF4-FFF2-40B4-BE49-F238E27FC236}">
                <a16:creationId xmlns="" xmlns:a16="http://schemas.microsoft.com/office/drawing/2014/main" id="{C6746F1A-5DCA-4B5A-9FCF-CF516A349465}"/>
              </a:ext>
            </a:extLst>
          </p:cNvPr>
          <p:cNvSpPr txBox="1">
            <a:spLocks/>
          </p:cNvSpPr>
          <p:nvPr/>
        </p:nvSpPr>
        <p:spPr>
          <a:xfrm>
            <a:off x="457200" y="1066800"/>
            <a:ext cx="8229600" cy="5181600"/>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buFont typeface="Wingdings" panose="05000000000000000000" pitchFamily="2" charset="2"/>
              <a:buChar char="§"/>
            </a:pPr>
            <a:r>
              <a:rPr lang="en-US" sz="1800" dirty="0" smtClean="0">
                <a:solidFill>
                  <a:schemeClr val="tx1"/>
                </a:solidFill>
              </a:rPr>
              <a:t>Can we trace this?</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pPr lvl="1"/>
            <a:endParaRPr lang="en-US" sz="1800" dirty="0" smtClean="0"/>
          </a:p>
          <a:p>
            <a:endParaRPr lang="en-US" sz="2100" dirty="0"/>
          </a:p>
        </p:txBody>
      </p:sp>
      <p:pic>
        <p:nvPicPr>
          <p:cNvPr id="31" name="Picture 30">
            <a:extLst>
              <a:ext uri="{FF2B5EF4-FFF2-40B4-BE49-F238E27FC236}">
                <a16:creationId xmlns="" xmlns:a16="http://schemas.microsoft.com/office/drawing/2014/main" id="{2A8F0ACA-C660-4EFA-908D-82613E07986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9842" y="1938944"/>
            <a:ext cx="7949669" cy="3656513"/>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29702850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91154" y="6488668"/>
            <a:ext cx="426720" cy="369332"/>
          </a:xfrm>
          <a:prstGeom prst="rect">
            <a:avLst/>
          </a:prstGeom>
          <a:noFill/>
        </p:spPr>
        <p:txBody>
          <a:bodyPr wrap="square" rtlCol="0">
            <a:spAutoFit/>
          </a:bodyPr>
          <a:lstStyle/>
          <a:p>
            <a:r>
              <a:rPr lang="en-US" b="1" dirty="0" smtClean="0">
                <a:solidFill>
                  <a:schemeClr val="bg1"/>
                </a:solidFill>
              </a:rPr>
              <a:t>15</a:t>
            </a:r>
            <a:endParaRPr lang="en-US" b="1" dirty="0">
              <a:solidFill>
                <a:schemeClr val="bg1"/>
              </a:solidFill>
            </a:endParaRPr>
          </a:p>
        </p:txBody>
      </p:sp>
      <p:sp>
        <p:nvSpPr>
          <p:cNvPr id="29" name="Title 1">
            <a:extLst>
              <a:ext uri="{FF2B5EF4-FFF2-40B4-BE49-F238E27FC236}">
                <a16:creationId xmlns="" xmlns:a16="http://schemas.microsoft.com/office/drawing/2014/main" id="{75E6539A-E23B-4E4F-9E24-5A50E252AD90}"/>
              </a:ext>
            </a:extLst>
          </p:cNvPr>
          <p:cNvSpPr txBox="1">
            <a:spLocks/>
          </p:cNvSpPr>
          <p:nvPr/>
        </p:nvSpPr>
        <p:spPr>
          <a:xfrm>
            <a:off x="914400" y="76200"/>
            <a:ext cx="7467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Use Case 1:  Reconciliation</a:t>
            </a:r>
            <a:endParaRPr lang="en-US" sz="2400" i="1" dirty="0">
              <a:solidFill>
                <a:schemeClr val="tx1"/>
              </a:solidFill>
            </a:endParaRPr>
          </a:p>
        </p:txBody>
      </p:sp>
      <p:sp>
        <p:nvSpPr>
          <p:cNvPr id="30" name="Content Placeholder 2">
            <a:extLst>
              <a:ext uri="{FF2B5EF4-FFF2-40B4-BE49-F238E27FC236}">
                <a16:creationId xmlns="" xmlns:a16="http://schemas.microsoft.com/office/drawing/2014/main" id="{C6746F1A-5DCA-4B5A-9FCF-CF516A349465}"/>
              </a:ext>
            </a:extLst>
          </p:cNvPr>
          <p:cNvSpPr txBox="1">
            <a:spLocks/>
          </p:cNvSpPr>
          <p:nvPr/>
        </p:nvSpPr>
        <p:spPr>
          <a:xfrm>
            <a:off x="457200" y="1066800"/>
            <a:ext cx="8229600" cy="5181600"/>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buFont typeface="Wingdings" panose="05000000000000000000" pitchFamily="2" charset="2"/>
              <a:buChar char="§"/>
            </a:pPr>
            <a:r>
              <a:rPr lang="en-US" sz="1800" dirty="0">
                <a:solidFill>
                  <a:schemeClr val="tx1"/>
                </a:solidFill>
              </a:rPr>
              <a:t>When the following is true?</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pPr lvl="1"/>
            <a:endParaRPr lang="en-US" sz="1800" dirty="0" smtClean="0"/>
          </a:p>
          <a:p>
            <a:endParaRPr lang="en-US" sz="2100" dirty="0"/>
          </a:p>
        </p:txBody>
      </p:sp>
      <p:pic>
        <p:nvPicPr>
          <p:cNvPr id="7" name="Picture 6"/>
          <p:cNvPicPr>
            <a:picLocks noChangeAspect="1"/>
          </p:cNvPicPr>
          <p:nvPr/>
        </p:nvPicPr>
        <p:blipFill>
          <a:blip r:embed="rId3"/>
          <a:stretch>
            <a:fillRect/>
          </a:stretch>
        </p:blipFill>
        <p:spPr>
          <a:xfrm>
            <a:off x="1505655" y="2328515"/>
            <a:ext cx="5701159" cy="2203847"/>
          </a:xfrm>
          <a:prstGeom prst="rect">
            <a:avLst/>
          </a:prstGeom>
        </p:spPr>
      </p:pic>
      <p:sp>
        <p:nvSpPr>
          <p:cNvPr id="9" name="Rectangle 8">
            <a:extLst>
              <a:ext uri="{FF2B5EF4-FFF2-40B4-BE49-F238E27FC236}">
                <a16:creationId xmlns="" xmlns:a16="http://schemas.microsoft.com/office/drawing/2014/main" id="{368A9992-B0B9-446F-B82A-AE755AD167CF}"/>
              </a:ext>
            </a:extLst>
          </p:cNvPr>
          <p:cNvSpPr/>
          <p:nvPr/>
        </p:nvSpPr>
        <p:spPr>
          <a:xfrm>
            <a:off x="1480034" y="4958143"/>
            <a:ext cx="6172200" cy="457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C00000"/>
                </a:solidFill>
              </a:rPr>
              <a:t>All of these systems, plus 15,000+ rows of crosswalks support FBWT</a:t>
            </a:r>
          </a:p>
        </p:txBody>
      </p:sp>
      <p:pic>
        <p:nvPicPr>
          <p:cNvPr id="11" name="Picture 10"/>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20329648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16</a:t>
            </a:r>
            <a:endParaRPr lang="en-US" b="1" dirty="0">
              <a:solidFill>
                <a:schemeClr val="bg1"/>
              </a:solidFill>
            </a:endParaRPr>
          </a:p>
        </p:txBody>
      </p:sp>
      <p:sp>
        <p:nvSpPr>
          <p:cNvPr id="8" name="Title 1"/>
          <p:cNvSpPr txBox="1">
            <a:spLocks/>
          </p:cNvSpPr>
          <p:nvPr/>
        </p:nvSpPr>
        <p:spPr>
          <a:xfrm>
            <a:off x="914400" y="7620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Use Case 2: Cost Management Real Property </a:t>
            </a:r>
            <a:endParaRPr lang="en-US" sz="2400" i="1" dirty="0">
              <a:solidFill>
                <a:schemeClr val="tx1"/>
              </a:solidFill>
            </a:endParaRPr>
          </a:p>
        </p:txBody>
      </p:sp>
      <p:grpSp>
        <p:nvGrpSpPr>
          <p:cNvPr id="10" name="Group 9"/>
          <p:cNvGrpSpPr/>
          <p:nvPr/>
        </p:nvGrpSpPr>
        <p:grpSpPr>
          <a:xfrm>
            <a:off x="210422" y="961176"/>
            <a:ext cx="8749021" cy="5263455"/>
            <a:chOff x="1255822" y="1762362"/>
            <a:chExt cx="6729792" cy="4092409"/>
          </a:xfrm>
        </p:grpSpPr>
        <p:sp>
          <p:nvSpPr>
            <p:cNvPr id="11" name="ee4pContent1"/>
            <p:cNvSpPr txBox="1"/>
            <p:nvPr/>
          </p:nvSpPr>
          <p:spPr>
            <a:xfrm>
              <a:off x="1429524" y="2451503"/>
              <a:ext cx="1857142" cy="646331"/>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spAutoFit/>
            </a:bodyPr>
            <a:lstStyle>
              <a:defPPr>
                <a:defRPr lang="en-US"/>
              </a:defPPr>
              <a:lvl1pP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1pPr>
              <a:lvl2pPr marL="324000" lvl="1"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2pPr>
              <a:lvl3pPr marL="648000" lvl="2"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3pPr>
              <a:lvl4pPr marL="0" lvl="3">
                <a:buSzPct val="100000"/>
                <a:buFont typeface="Trebuchet MS" panose="020B0603020202020204" pitchFamily="34" charset="0"/>
                <a:buChar char="​"/>
                <a:defRPr sz="2400">
                  <a:solidFill>
                    <a:srgbClr val="1B416F"/>
                  </a:solidFill>
                  <a:latin typeface="Calibri" panose="020F0502020204030204" pitchFamily="34" charset="0"/>
                  <a:cs typeface="Calibri" panose="020F0502020204030204" pitchFamily="34" charset="0"/>
                </a:defRPr>
              </a:lvl4pPr>
              <a:lvl5pPr marL="0" lvl="4">
                <a:buSzPct val="100000"/>
                <a:buFont typeface="Trebuchet MS" panose="020B0603020202020204" pitchFamily="34" charset="0"/>
                <a:buChar char="​"/>
                <a:defRPr sz="2400" b="1">
                  <a:solidFill>
                    <a:srgbClr val="000000"/>
                  </a:solidFill>
                  <a:latin typeface="Calibri" panose="020F0502020204030204" pitchFamily="34" charset="0"/>
                  <a:cs typeface="Calibri" panose="020F0502020204030204" pitchFamily="34" charset="0"/>
                </a:defRPr>
              </a:lvl5pPr>
              <a:lvl6pPr marL="324000" lvl="5" indent="-216000">
                <a:buClr>
                  <a:srgbClr val="1B416F"/>
                </a:buClr>
                <a:buSzPct val="100000"/>
                <a:buFont typeface="Trebuchet MS" panose="020B0603020202020204" pitchFamily="34" charset="0"/>
                <a:buChar char="•"/>
                <a:defRPr sz="2400">
                  <a:solidFill>
                    <a:srgbClr val="000000"/>
                  </a:solidFill>
                  <a:latin typeface="Calibri" panose="020F0502020204030204" pitchFamily="34" charset="0"/>
                  <a:cs typeface="Calibri" panose="020F0502020204030204" pitchFamily="34" charset="0"/>
                </a:defRPr>
              </a:lvl6pPr>
              <a:lvl7pPr marL="0" lvl="6">
                <a:buSzPct val="100000"/>
                <a:buFont typeface="Trebuchet MS" panose="020B0603020202020204" pitchFamily="34" charset="0"/>
                <a:buChar char="​"/>
                <a:defRPr sz="5400">
                  <a:solidFill>
                    <a:srgbClr val="000000"/>
                  </a:solidFill>
                  <a:latin typeface="Calibri" panose="020F0502020204030204" pitchFamily="34" charset="0"/>
                  <a:cs typeface="Calibri" panose="020F0502020204030204" pitchFamily="34" charset="0"/>
                </a:defRPr>
              </a:lvl7pPr>
              <a:lvl8pPr marL="0" lvl="7">
                <a:buSzPct val="100000"/>
                <a:buFont typeface="Trebuchet MS" panose="020B0603020202020204" pitchFamily="34" charset="0"/>
                <a:buChar char="​"/>
                <a:defRPr sz="6600">
                  <a:solidFill>
                    <a:srgbClr val="1B416F"/>
                  </a:solidFill>
                  <a:latin typeface="Calibri" panose="020F0502020204030204" pitchFamily="34" charset="0"/>
                  <a:cs typeface="Calibri" panose="020F0502020204030204" pitchFamily="34" charset="0"/>
                </a:defRPr>
              </a:lvl8pPr>
              <a:lvl9pPr marL="0" lvl="8">
                <a:buSzPct val="100000"/>
                <a:buFont typeface="Trebuchet MS" panose="020B0603020202020204" pitchFamily="34" charset="0"/>
                <a:buChar char="​"/>
                <a:defRPr sz="4400">
                  <a:solidFill>
                    <a:srgbClr val="1B416F"/>
                  </a:solidFill>
                  <a:latin typeface="Calibri" panose="020F0502020204030204" pitchFamily="34" charset="0"/>
                  <a:cs typeface="Calibri" panose="020F0502020204030204" pitchFamily="34" charset="0"/>
                </a:defRPr>
              </a:lvl9pPr>
            </a:lstStyle>
            <a:p>
              <a:r>
                <a:rPr lang="en-US" sz="1050" dirty="0"/>
                <a:t>Estimate potential savings through establishing and managing to cost performance baselines </a:t>
              </a:r>
            </a:p>
          </p:txBody>
        </p:sp>
        <p:sp>
          <p:nvSpPr>
            <p:cNvPr id="12" name="ee4pContent2"/>
            <p:cNvSpPr txBox="1"/>
            <p:nvPr/>
          </p:nvSpPr>
          <p:spPr>
            <a:xfrm>
              <a:off x="3738298" y="2425333"/>
              <a:ext cx="1857142" cy="376898"/>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spAutoFit/>
            </a:bodyPr>
            <a:lstStyle>
              <a:defPPr>
                <a:defRPr lang="en-US"/>
              </a:defPPr>
              <a:lvl1pPr>
                <a:buSzPct val="100000"/>
                <a:buFont typeface="Trebuchet MS" panose="020B0603020202020204" pitchFamily="34" charset="0"/>
                <a:buChar char="​"/>
                <a:defRPr sz="1400">
                  <a:solidFill>
                    <a:srgbClr val="000000"/>
                  </a:solidFill>
                  <a:latin typeface="Calibri" panose="020F0502020204030204" pitchFamily="34" charset="0"/>
                  <a:cs typeface="Calibri" panose="020F0502020204030204" pitchFamily="34" charset="0"/>
                </a:defRPr>
              </a:lvl1pPr>
              <a:lvl2pPr marL="226800" lvl="1" indent="-151200">
                <a:buClr>
                  <a:srgbClr val="1B416F">
                    <a:lumMod val="100000"/>
                  </a:srgbClr>
                </a:buClr>
                <a:buSzPct val="100000"/>
                <a:buFont typeface="Trebuchet MS" panose="020B0603020202020204" pitchFamily="34" charset="0"/>
                <a:buChar char="•"/>
                <a:defRPr sz="1400">
                  <a:solidFill>
                    <a:srgbClr val="000000">
                      <a:lumMod val="100000"/>
                    </a:srgbClr>
                  </a:solidFill>
                  <a:latin typeface="Calibri" panose="020F0502020204030204" pitchFamily="34" charset="0"/>
                  <a:cs typeface="Calibri" panose="020F0502020204030204" pitchFamily="34" charset="0"/>
                </a:defRPr>
              </a:lvl2pPr>
              <a:lvl3pPr marL="648000" lvl="2"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3pPr>
              <a:lvl4pPr marL="0" lvl="3">
                <a:buSzPct val="100000"/>
                <a:buFont typeface="Trebuchet MS" panose="020B0603020202020204" pitchFamily="34" charset="0"/>
                <a:buChar char="​"/>
                <a:defRPr sz="2400">
                  <a:solidFill>
                    <a:srgbClr val="1B416F"/>
                  </a:solidFill>
                  <a:latin typeface="Calibri" panose="020F0502020204030204" pitchFamily="34" charset="0"/>
                  <a:cs typeface="Calibri" panose="020F0502020204030204" pitchFamily="34" charset="0"/>
                </a:defRPr>
              </a:lvl4pPr>
              <a:lvl5pPr marL="0" lvl="4">
                <a:buSzPct val="100000"/>
                <a:buFont typeface="Trebuchet MS" panose="020B0603020202020204" pitchFamily="34" charset="0"/>
                <a:buChar char="​"/>
                <a:defRPr sz="2400" b="1">
                  <a:solidFill>
                    <a:srgbClr val="000000"/>
                  </a:solidFill>
                  <a:latin typeface="Calibri" panose="020F0502020204030204" pitchFamily="34" charset="0"/>
                  <a:cs typeface="Calibri" panose="020F0502020204030204" pitchFamily="34" charset="0"/>
                </a:defRPr>
              </a:lvl5pPr>
              <a:lvl6pPr marL="324000" lvl="5" indent="-216000">
                <a:buClr>
                  <a:srgbClr val="1B416F"/>
                </a:buClr>
                <a:buSzPct val="100000"/>
                <a:buFont typeface="Trebuchet MS" panose="020B0603020202020204" pitchFamily="34" charset="0"/>
                <a:buChar char="•"/>
                <a:defRPr sz="2400">
                  <a:solidFill>
                    <a:srgbClr val="000000"/>
                  </a:solidFill>
                  <a:latin typeface="Calibri" panose="020F0502020204030204" pitchFamily="34" charset="0"/>
                  <a:cs typeface="Calibri" panose="020F0502020204030204" pitchFamily="34" charset="0"/>
                </a:defRPr>
              </a:lvl6pPr>
              <a:lvl7pPr marL="0" lvl="6">
                <a:buSzPct val="100000"/>
                <a:buFont typeface="Trebuchet MS" panose="020B0603020202020204" pitchFamily="34" charset="0"/>
                <a:buChar char="​"/>
                <a:defRPr sz="5400">
                  <a:solidFill>
                    <a:srgbClr val="000000"/>
                  </a:solidFill>
                  <a:latin typeface="Calibri" panose="020F0502020204030204" pitchFamily="34" charset="0"/>
                  <a:cs typeface="Calibri" panose="020F0502020204030204" pitchFamily="34" charset="0"/>
                </a:defRPr>
              </a:lvl7pPr>
              <a:lvl8pPr marL="0" lvl="7">
                <a:buSzPct val="100000"/>
                <a:buFont typeface="Trebuchet MS" panose="020B0603020202020204" pitchFamily="34" charset="0"/>
                <a:buChar char="​"/>
                <a:defRPr sz="6600">
                  <a:solidFill>
                    <a:srgbClr val="1B416F"/>
                  </a:solidFill>
                  <a:latin typeface="Calibri" panose="020F0502020204030204" pitchFamily="34" charset="0"/>
                  <a:cs typeface="Calibri" panose="020F0502020204030204" pitchFamily="34" charset="0"/>
                </a:defRPr>
              </a:lvl8pPr>
              <a:lvl9pPr marL="0" lvl="8">
                <a:buSzPct val="100000"/>
                <a:buFont typeface="Trebuchet MS" panose="020B0603020202020204" pitchFamily="34" charset="0"/>
                <a:buChar char="​"/>
                <a:defRPr sz="4400">
                  <a:solidFill>
                    <a:srgbClr val="1B416F"/>
                  </a:solidFill>
                  <a:latin typeface="Calibri" panose="020F0502020204030204" pitchFamily="34" charset="0"/>
                  <a:cs typeface="Calibri" panose="020F0502020204030204" pitchFamily="34" charset="0"/>
                </a:defRPr>
              </a:lvl9pPr>
            </a:lstStyle>
            <a:p>
              <a:r>
                <a:rPr lang="en-US" sz="1050" dirty="0"/>
                <a:t>Leased administrative space is within a 30-mile commute of dense </a:t>
              </a:r>
              <a:r>
                <a:rPr lang="en-US" sz="1050" dirty="0" smtClean="0"/>
                <a:t>DOD </a:t>
              </a:r>
              <a:r>
                <a:rPr lang="en-US" sz="1050" dirty="0"/>
                <a:t>footprint</a:t>
              </a:r>
            </a:p>
            <a:p>
              <a:endParaRPr lang="en-US" sz="1050" dirty="0"/>
            </a:p>
          </p:txBody>
        </p:sp>
        <p:sp>
          <p:nvSpPr>
            <p:cNvPr id="14" name="ee4pContent3"/>
            <p:cNvSpPr txBox="1"/>
            <p:nvPr/>
          </p:nvSpPr>
          <p:spPr>
            <a:xfrm>
              <a:off x="6069845" y="2448630"/>
              <a:ext cx="1857142" cy="323165"/>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spAutoFit/>
            </a:bodyPr>
            <a:lstStyle>
              <a:defPPr>
                <a:defRPr lang="en-US"/>
              </a:defPPr>
              <a:lvl1pP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1pPr>
              <a:lvl2pPr marL="324000" lvl="1"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2pPr>
              <a:lvl3pPr marL="648000" lvl="2"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3pPr>
              <a:lvl4pPr marL="0" lvl="3">
                <a:buSzPct val="100000"/>
                <a:buFont typeface="Trebuchet MS" panose="020B0603020202020204" pitchFamily="34" charset="0"/>
                <a:buChar char="​"/>
                <a:defRPr sz="2400">
                  <a:solidFill>
                    <a:srgbClr val="1B416F"/>
                  </a:solidFill>
                  <a:latin typeface="Calibri" panose="020F0502020204030204" pitchFamily="34" charset="0"/>
                  <a:cs typeface="Calibri" panose="020F0502020204030204" pitchFamily="34" charset="0"/>
                </a:defRPr>
              </a:lvl4pPr>
              <a:lvl5pPr marL="0" lvl="4">
                <a:buSzPct val="100000"/>
                <a:buFont typeface="Trebuchet MS" panose="020B0603020202020204" pitchFamily="34" charset="0"/>
                <a:buChar char="​"/>
                <a:defRPr sz="2400" b="1">
                  <a:solidFill>
                    <a:srgbClr val="000000"/>
                  </a:solidFill>
                  <a:latin typeface="Calibri" panose="020F0502020204030204" pitchFamily="34" charset="0"/>
                  <a:cs typeface="Calibri" panose="020F0502020204030204" pitchFamily="34" charset="0"/>
                </a:defRPr>
              </a:lvl5pPr>
              <a:lvl6pPr marL="324000" lvl="5" indent="-216000">
                <a:buClr>
                  <a:srgbClr val="1B416F"/>
                </a:buClr>
                <a:buSzPct val="100000"/>
                <a:buFont typeface="Trebuchet MS" panose="020B0603020202020204" pitchFamily="34" charset="0"/>
                <a:buChar char="•"/>
                <a:defRPr sz="2400">
                  <a:solidFill>
                    <a:srgbClr val="000000"/>
                  </a:solidFill>
                  <a:latin typeface="Calibri" panose="020F0502020204030204" pitchFamily="34" charset="0"/>
                  <a:cs typeface="Calibri" panose="020F0502020204030204" pitchFamily="34" charset="0"/>
                </a:defRPr>
              </a:lvl6pPr>
              <a:lvl7pPr marL="0" lvl="6">
                <a:buSzPct val="100000"/>
                <a:buFont typeface="Trebuchet MS" panose="020B0603020202020204" pitchFamily="34" charset="0"/>
                <a:buChar char="​"/>
                <a:defRPr sz="5400">
                  <a:solidFill>
                    <a:srgbClr val="000000"/>
                  </a:solidFill>
                  <a:latin typeface="Calibri" panose="020F0502020204030204" pitchFamily="34" charset="0"/>
                  <a:cs typeface="Calibri" panose="020F0502020204030204" pitchFamily="34" charset="0"/>
                </a:defRPr>
              </a:lvl7pPr>
              <a:lvl8pPr marL="0" lvl="7">
                <a:buSzPct val="100000"/>
                <a:buFont typeface="Trebuchet MS" panose="020B0603020202020204" pitchFamily="34" charset="0"/>
                <a:buChar char="​"/>
                <a:defRPr sz="6600">
                  <a:solidFill>
                    <a:srgbClr val="1B416F"/>
                  </a:solidFill>
                  <a:latin typeface="Calibri" panose="020F0502020204030204" pitchFamily="34" charset="0"/>
                  <a:cs typeface="Calibri" panose="020F0502020204030204" pitchFamily="34" charset="0"/>
                </a:defRPr>
              </a:lvl8pPr>
              <a:lvl9pPr marL="0" lvl="8">
                <a:buSzPct val="100000"/>
                <a:buFont typeface="Trebuchet MS" panose="020B0603020202020204" pitchFamily="34" charset="0"/>
                <a:buChar char="​"/>
                <a:defRPr sz="4400">
                  <a:solidFill>
                    <a:srgbClr val="1B416F"/>
                  </a:solidFill>
                  <a:latin typeface="Calibri" panose="020F0502020204030204" pitchFamily="34" charset="0"/>
                  <a:cs typeface="Calibri" panose="020F0502020204030204" pitchFamily="34" charset="0"/>
                </a:defRPr>
              </a:lvl9pPr>
            </a:lstStyle>
            <a:p>
              <a:pPr>
                <a:buFont typeface="Trebuchet MS" panose="020B0603020202020204" pitchFamily="34" charset="0"/>
                <a:buChar char="​"/>
              </a:pPr>
              <a:r>
                <a:rPr lang="en-US" sz="1050" dirty="0">
                  <a:solidFill>
                    <a:srgbClr val="000000">
                      <a:lumMod val="100000"/>
                    </a:srgbClr>
                  </a:solidFill>
                </a:rPr>
                <a:t>Potential for CODE analytics to inform regional consolidation </a:t>
              </a:r>
            </a:p>
          </p:txBody>
        </p:sp>
        <p:sp>
          <p:nvSpPr>
            <p:cNvPr id="15" name="ee4pHeader1"/>
            <p:cNvSpPr txBox="1"/>
            <p:nvPr/>
          </p:nvSpPr>
          <p:spPr>
            <a:xfrm>
              <a:off x="1429524" y="1771651"/>
              <a:ext cx="1857142" cy="591050"/>
            </a:xfrm>
            <a:prstGeom prst="rect">
              <a:avLst/>
            </a:prstGeom>
            <a:noFill/>
            <a:ln cap="rnd">
              <a:noFill/>
            </a:ln>
          </p:spPr>
          <p:txBody>
            <a:bodyPr vert="horz" wrap="square" lIns="0" tIns="0" rIns="0" bIns="0" rtlCol="0" anchor="b" anchorCtr="0">
              <a:noAutofit/>
            </a:bodyPr>
            <a:lstStyle/>
            <a:p>
              <a:pPr marL="0" lvl="3"/>
              <a:r>
                <a:rPr lang="en-US" sz="1350" dirty="0">
                  <a:solidFill>
                    <a:srgbClr val="1B416F">
                      <a:lumMod val="100000"/>
                    </a:srgbClr>
                  </a:solidFill>
                  <a:latin typeface="Calibri" panose="020F0502020204030204" pitchFamily="34" charset="0"/>
                </a:rPr>
                <a:t>Wide variation in </a:t>
              </a:r>
            </a:p>
            <a:p>
              <a:pPr marL="0" lvl="3"/>
              <a:r>
                <a:rPr lang="en-US" sz="1350" dirty="0">
                  <a:solidFill>
                    <a:srgbClr val="1B416F">
                      <a:lumMod val="100000"/>
                    </a:srgbClr>
                  </a:solidFill>
                  <a:latin typeface="Calibri" panose="020F0502020204030204" pitchFamily="34" charset="0"/>
                </a:rPr>
                <a:t>electricity spend</a:t>
              </a:r>
            </a:p>
          </p:txBody>
        </p:sp>
        <p:sp>
          <p:nvSpPr>
            <p:cNvPr id="16" name="ee4pHeader2"/>
            <p:cNvSpPr txBox="1"/>
            <p:nvPr/>
          </p:nvSpPr>
          <p:spPr>
            <a:xfrm>
              <a:off x="3740377" y="1771651"/>
              <a:ext cx="1857142" cy="591050"/>
            </a:xfrm>
            <a:prstGeom prst="rect">
              <a:avLst/>
            </a:prstGeom>
            <a:noFill/>
            <a:ln cap="rnd">
              <a:noFill/>
            </a:ln>
          </p:spPr>
          <p:txBody>
            <a:bodyPr vert="horz" wrap="square" lIns="0" tIns="0" rIns="0" bIns="0" rtlCol="0" anchor="b" anchorCtr="0">
              <a:noAutofit/>
            </a:bodyPr>
            <a:lstStyle/>
            <a:p>
              <a:pPr marL="0" lvl="3"/>
              <a:r>
                <a:rPr lang="en-US" sz="1350" dirty="0">
                  <a:solidFill>
                    <a:srgbClr val="1B416F">
                      <a:lumMod val="100000"/>
                    </a:srgbClr>
                  </a:solidFill>
                  <a:latin typeface="Calibri" panose="020F0502020204030204" pitchFamily="34" charset="0"/>
                </a:rPr>
                <a:t>Significant lease spend near existing </a:t>
              </a:r>
              <a:r>
                <a:rPr lang="en-US" sz="1350" dirty="0" smtClean="0">
                  <a:solidFill>
                    <a:srgbClr val="1B416F">
                      <a:lumMod val="100000"/>
                    </a:srgbClr>
                  </a:solidFill>
                  <a:latin typeface="Calibri" panose="020F0502020204030204" pitchFamily="34" charset="0"/>
                </a:rPr>
                <a:t>DOD </a:t>
              </a:r>
              <a:r>
                <a:rPr lang="en-US" sz="1350" dirty="0">
                  <a:solidFill>
                    <a:srgbClr val="1B416F">
                      <a:lumMod val="100000"/>
                    </a:srgbClr>
                  </a:solidFill>
                  <a:latin typeface="Calibri" panose="020F0502020204030204" pitchFamily="34" charset="0"/>
                </a:rPr>
                <a:t>facilities</a:t>
              </a:r>
            </a:p>
          </p:txBody>
        </p:sp>
        <p:sp>
          <p:nvSpPr>
            <p:cNvPr id="17" name="ee4pHeader3"/>
            <p:cNvSpPr txBox="1"/>
            <p:nvPr/>
          </p:nvSpPr>
          <p:spPr>
            <a:xfrm>
              <a:off x="6079521" y="1762362"/>
              <a:ext cx="1461921" cy="591050"/>
            </a:xfrm>
            <a:prstGeom prst="rect">
              <a:avLst/>
            </a:prstGeom>
            <a:noFill/>
            <a:ln cap="rnd">
              <a:noFill/>
            </a:ln>
          </p:spPr>
          <p:txBody>
            <a:bodyPr vert="horz" wrap="square" lIns="0" tIns="0" rIns="0" bIns="0" rtlCol="0" anchor="b" anchorCtr="0">
              <a:noAutofit/>
            </a:bodyPr>
            <a:lstStyle/>
            <a:p>
              <a:pPr marL="0" lvl="3"/>
              <a:r>
                <a:rPr lang="en-US" sz="1350" dirty="0">
                  <a:solidFill>
                    <a:srgbClr val="1B416F">
                      <a:lumMod val="100000"/>
                    </a:srgbClr>
                  </a:solidFill>
                  <a:latin typeface="Calibri" panose="020F0502020204030204" pitchFamily="34" charset="0"/>
                </a:rPr>
                <a:t>Identification of regional clusters</a:t>
              </a:r>
            </a:p>
          </p:txBody>
        </p:sp>
        <p:pic>
          <p:nvPicPr>
            <p:cNvPr id="18"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98051" y="3437649"/>
              <a:ext cx="1711674" cy="1924271"/>
            </a:xfrm>
            <a:prstGeom prst="rect">
              <a:avLst/>
            </a:prstGeom>
            <a:noFill/>
            <a:ln w="9525" cap="flat" cmpd="sng" algn="ctr">
              <a:solidFill>
                <a:srgbClr val="666666"/>
              </a:solidFill>
              <a:prstDash val="solid"/>
              <a:miter lim="800000"/>
              <a:headEnd type="none" w="med" len="med"/>
              <a:tailEnd type="none" w="med" len="med"/>
            </a:ln>
          </p:spPr>
        </p:pic>
        <p:sp>
          <p:nvSpPr>
            <p:cNvPr id="19" name="Rectangle 18"/>
            <p:cNvSpPr/>
            <p:nvPr/>
          </p:nvSpPr>
          <p:spPr bwMode="gray">
            <a:xfrm>
              <a:off x="1255822" y="5345272"/>
              <a:ext cx="2012535" cy="505114"/>
            </a:xfrm>
            <a:prstGeom prst="rect">
              <a:avLst/>
            </a:prstGeom>
            <a:noFill/>
            <a:ln w="9525" algn="ctr">
              <a:noFill/>
              <a:miter lim="800000"/>
              <a:headEnd type="none" w="lg" len="lg"/>
              <a:tailEnd type="none" w="lg" len="lg"/>
            </a:ln>
          </p:spPr>
          <p:txBody>
            <a:bodyPr tIns="65303" bIns="65303" rtlCol="0" anchor="ctr"/>
            <a:lstStyle/>
            <a:p>
              <a:pPr algn="ctr">
                <a:buClr>
                  <a:schemeClr val="tx2"/>
                </a:buClr>
              </a:pPr>
              <a:r>
                <a:rPr lang="en-US" sz="788" b="1" dirty="0">
                  <a:solidFill>
                    <a:srgbClr val="0070C0"/>
                  </a:solidFill>
                </a:rPr>
                <a:t>Above: </a:t>
              </a:r>
              <a:r>
                <a:rPr lang="en-US" sz="788" b="1" dirty="0">
                  <a:solidFill>
                    <a:srgbClr val="4F81BD"/>
                  </a:solidFill>
                </a:rPr>
                <a:t>Electricity cost per square foot </a:t>
              </a:r>
              <a:r>
                <a:rPr lang="en-US" sz="788" b="1" dirty="0"/>
                <a:t>plotted for 400+ installations across all Services (each dot is different installation)</a:t>
              </a:r>
            </a:p>
          </p:txBody>
        </p:sp>
        <p:pic>
          <p:nvPicPr>
            <p:cNvPr id="20" name="Picture 1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738298" y="3409493"/>
              <a:ext cx="1736602" cy="1868212"/>
            </a:xfrm>
            <a:prstGeom prst="rect">
              <a:avLst/>
            </a:prstGeom>
            <a:ln w="9525" cap="flat" cmpd="sng" algn="ctr">
              <a:solidFill>
                <a:srgbClr val="666666"/>
              </a:solidFill>
              <a:prstDash val="solid"/>
              <a:round/>
              <a:headEnd type="none" w="med" len="med"/>
              <a:tailEnd type="none" w="med" len="med"/>
            </a:ln>
          </p:spPr>
        </p:pic>
        <p:sp>
          <p:nvSpPr>
            <p:cNvPr id="21" name="Oval 20"/>
            <p:cNvSpPr/>
            <p:nvPr/>
          </p:nvSpPr>
          <p:spPr>
            <a:xfrm>
              <a:off x="4513471" y="3650481"/>
              <a:ext cx="887743" cy="581972"/>
            </a:xfrm>
            <a:prstGeom prst="ellipse">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bwMode="gray">
            <a:xfrm>
              <a:off x="3682579" y="5345272"/>
              <a:ext cx="2012535" cy="505114"/>
            </a:xfrm>
            <a:prstGeom prst="rect">
              <a:avLst/>
            </a:prstGeom>
            <a:noFill/>
            <a:ln w="9525" algn="ctr">
              <a:noFill/>
              <a:miter lim="800000"/>
              <a:headEnd type="none" w="lg" len="lg"/>
              <a:tailEnd type="none" w="lg" len="lg"/>
            </a:ln>
          </p:spPr>
          <p:txBody>
            <a:bodyPr tIns="65303" bIns="65303" rtlCol="0" anchor="ctr"/>
            <a:lstStyle/>
            <a:p>
              <a:pPr>
                <a:buClr>
                  <a:schemeClr val="tx2"/>
                </a:buClr>
              </a:pPr>
              <a:r>
                <a:rPr lang="en-US" sz="788" b="1" dirty="0">
                  <a:solidFill>
                    <a:srgbClr val="0070C0"/>
                  </a:solidFill>
                </a:rPr>
                <a:t>Above: </a:t>
              </a:r>
              <a:r>
                <a:rPr lang="en-US" sz="788" b="1" dirty="0"/>
                <a:t>Administrative leases arrayed according to cost and amount of “nearby” owned/leased administrative facilities</a:t>
              </a:r>
              <a:endParaRPr lang="en-US" sz="788" b="1" dirty="0">
                <a:latin typeface="Calibri" panose="020F0502020204030204" pitchFamily="34" charset="0"/>
              </a:endParaRPr>
            </a:p>
            <a:p>
              <a:pPr>
                <a:buClr>
                  <a:schemeClr val="tx2"/>
                </a:buClr>
              </a:pPr>
              <a:endParaRPr lang="en-US" sz="788" b="1" dirty="0"/>
            </a:p>
          </p:txBody>
        </p:sp>
        <p:pic>
          <p:nvPicPr>
            <p:cNvPr id="23" name="Picture 2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17012" y="3409493"/>
              <a:ext cx="1816149" cy="822960"/>
            </a:xfrm>
            <a:prstGeom prst="rect">
              <a:avLst/>
            </a:prstGeom>
            <a:ln w="9525" cap="flat" cmpd="sng" algn="ctr">
              <a:solidFill>
                <a:srgbClr val="666666"/>
              </a:solidFill>
              <a:prstDash val="solid"/>
              <a:round/>
              <a:headEnd type="none" w="med" len="med"/>
              <a:tailEnd type="none" w="med" len="med"/>
            </a:ln>
          </p:spPr>
        </p:pic>
        <p:pic>
          <p:nvPicPr>
            <p:cNvPr id="24" name="Picture 23"/>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973079" y="4454745"/>
              <a:ext cx="1747550" cy="822960"/>
            </a:xfrm>
            <a:prstGeom prst="rect">
              <a:avLst/>
            </a:prstGeom>
            <a:ln w="9525" cap="flat" cmpd="sng" algn="ctr">
              <a:solidFill>
                <a:srgbClr val="666666"/>
              </a:solidFill>
              <a:prstDash val="solid"/>
              <a:round/>
              <a:headEnd type="none" w="med" len="med"/>
              <a:tailEnd type="none" w="med" len="med"/>
            </a:ln>
          </p:spPr>
        </p:pic>
        <p:sp>
          <p:nvSpPr>
            <p:cNvPr id="25" name="Isosceles Triangle 24"/>
            <p:cNvSpPr/>
            <p:nvPr/>
          </p:nvSpPr>
          <p:spPr>
            <a:xfrm rot="10800000">
              <a:off x="6325632" y="4304405"/>
              <a:ext cx="1159966" cy="95379"/>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p:cNvSpPr/>
            <p:nvPr/>
          </p:nvSpPr>
          <p:spPr bwMode="gray">
            <a:xfrm>
              <a:off x="5973079" y="5349657"/>
              <a:ext cx="2012535" cy="505114"/>
            </a:xfrm>
            <a:prstGeom prst="rect">
              <a:avLst/>
            </a:prstGeom>
            <a:noFill/>
            <a:ln w="9525" algn="ctr">
              <a:noFill/>
              <a:miter lim="800000"/>
              <a:headEnd type="none" w="lg" len="lg"/>
              <a:tailEnd type="none" w="lg" len="lg"/>
            </a:ln>
          </p:spPr>
          <p:txBody>
            <a:bodyPr tIns="65303" bIns="65303" rtlCol="0" anchor="ctr"/>
            <a:lstStyle/>
            <a:p>
              <a:pPr>
                <a:buClr>
                  <a:schemeClr val="tx2"/>
                </a:buClr>
              </a:pPr>
              <a:r>
                <a:rPr lang="en-US" sz="788" b="1" dirty="0">
                  <a:solidFill>
                    <a:srgbClr val="0070C0"/>
                  </a:solidFill>
                </a:rPr>
                <a:t>Top: </a:t>
              </a:r>
              <a:r>
                <a:rPr lang="en-US" sz="788" b="1" dirty="0"/>
                <a:t>DoD sites with administrative square footage. </a:t>
              </a:r>
              <a:r>
                <a:rPr lang="en-US" sz="788" b="1" dirty="0">
                  <a:solidFill>
                    <a:srgbClr val="0070C0"/>
                  </a:solidFill>
                  <a:latin typeface="Calibri" panose="020F0502020204030204" pitchFamily="34" charset="0"/>
                </a:rPr>
                <a:t>Bottom: </a:t>
              </a:r>
              <a:r>
                <a:rPr lang="en-US" sz="788" b="1" dirty="0">
                  <a:latin typeface="Calibri" panose="020F0502020204030204" pitchFamily="34" charset="0"/>
                </a:rPr>
                <a:t>Top 20 “high density” clusters of administrative facilities</a:t>
              </a:r>
            </a:p>
            <a:p>
              <a:pPr>
                <a:buClr>
                  <a:schemeClr val="tx2"/>
                </a:buClr>
              </a:pPr>
              <a:endParaRPr lang="en-US" sz="788" b="1" dirty="0"/>
            </a:p>
          </p:txBody>
        </p:sp>
      </p:grpSp>
      <p:pic>
        <p:nvPicPr>
          <p:cNvPr id="28" name="Picture 27"/>
          <p:cNvPicPr>
            <a:picLocks noChangeAspect="1"/>
          </p:cNvPicPr>
          <p:nvPr/>
        </p:nvPicPr>
        <p:blipFill>
          <a:blip r:embed="rId7"/>
          <a:stretch>
            <a:fillRect/>
          </a:stretch>
        </p:blipFill>
        <p:spPr>
          <a:xfrm>
            <a:off x="8288392" y="0"/>
            <a:ext cx="835733" cy="843151"/>
          </a:xfrm>
          <a:prstGeom prst="rect">
            <a:avLst/>
          </a:prstGeom>
        </p:spPr>
      </p:pic>
    </p:spTree>
    <p:extLst>
      <p:ext uri="{BB962C8B-B14F-4D97-AF65-F5344CB8AC3E}">
        <p14:creationId xmlns:p14="http://schemas.microsoft.com/office/powerpoint/2010/main" val="643114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17</a:t>
            </a:r>
            <a:endParaRPr lang="en-US" b="1" dirty="0">
              <a:solidFill>
                <a:schemeClr val="bg1"/>
              </a:solidFill>
            </a:endParaRPr>
          </a:p>
        </p:txBody>
      </p:sp>
      <p:sp>
        <p:nvSpPr>
          <p:cNvPr id="8" name="Title 1"/>
          <p:cNvSpPr txBox="1">
            <a:spLocks/>
          </p:cNvSpPr>
          <p:nvPr/>
        </p:nvSpPr>
        <p:spPr>
          <a:xfrm>
            <a:off x="914400" y="7620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Use Case 2: Cost Management Real Property </a:t>
            </a:r>
            <a:endParaRPr lang="en-US" sz="2400" i="1" dirty="0">
              <a:solidFill>
                <a:schemeClr val="tx1"/>
              </a:solidFill>
            </a:endParaRPr>
          </a:p>
        </p:txBody>
      </p:sp>
      <p:pic>
        <p:nvPicPr>
          <p:cNvPr id="27" name="Picture 26"/>
          <p:cNvPicPr>
            <a:picLocks noChangeAspect="1"/>
          </p:cNvPicPr>
          <p:nvPr/>
        </p:nvPicPr>
        <p:blipFill>
          <a:blip r:embed="rId3"/>
          <a:stretch>
            <a:fillRect/>
          </a:stretch>
        </p:blipFill>
        <p:spPr>
          <a:xfrm>
            <a:off x="486633" y="1627464"/>
            <a:ext cx="8379485" cy="3607266"/>
          </a:xfrm>
          <a:prstGeom prst="rect">
            <a:avLst/>
          </a:prstGeom>
        </p:spPr>
      </p:pic>
      <p:pic>
        <p:nvPicPr>
          <p:cNvPr id="7" name="Picture 6"/>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10362799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04290" y="14546"/>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18</a:t>
            </a:r>
            <a:endParaRPr lang="en-US" b="1" dirty="0">
              <a:solidFill>
                <a:schemeClr val="bg1"/>
              </a:solidFill>
            </a:endParaRPr>
          </a:p>
        </p:txBody>
      </p:sp>
      <p:sp>
        <p:nvSpPr>
          <p:cNvPr id="6" name="Title 1"/>
          <p:cNvSpPr txBox="1">
            <a:spLocks/>
          </p:cNvSpPr>
          <p:nvPr/>
        </p:nvSpPr>
        <p:spPr>
          <a:xfrm>
            <a:off x="914400" y="-32942"/>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Use Case 2: Cost Management  </a:t>
            </a:r>
            <a:br>
              <a:rPr lang="en-US" sz="2400" i="1" dirty="0" smtClean="0">
                <a:solidFill>
                  <a:schemeClr val="tx1"/>
                </a:solidFill>
              </a:rPr>
            </a:br>
            <a:r>
              <a:rPr lang="en-US" sz="2400" i="1" dirty="0" smtClean="0">
                <a:solidFill>
                  <a:schemeClr val="tx1"/>
                </a:solidFill>
              </a:rPr>
              <a:t>Electricity Spend at Air Force Base A</a:t>
            </a:r>
            <a:endParaRPr lang="en-US" sz="2400" i="1" dirty="0">
              <a:solidFill>
                <a:schemeClr val="tx1"/>
              </a:solidFill>
            </a:endParaRPr>
          </a:p>
        </p:txBody>
      </p:sp>
      <p:sp>
        <p:nvSpPr>
          <p:cNvPr id="9" name="Rectangle 8"/>
          <p:cNvSpPr/>
          <p:nvPr/>
        </p:nvSpPr>
        <p:spPr>
          <a:xfrm>
            <a:off x="1158261" y="1103325"/>
            <a:ext cx="7114882" cy="583955"/>
          </a:xfrm>
          <a:prstGeom prst="rect">
            <a:avLst/>
          </a:prstGeom>
          <a:solidFill>
            <a:srgbClr val="30343F">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86916" defTabSz="685800">
              <a:lnSpc>
                <a:spcPct val="90000"/>
              </a:lnSpc>
              <a:spcAft>
                <a:spcPts val="750"/>
              </a:spcAft>
              <a:tabLst>
                <a:tab pos="40481" algn="l"/>
              </a:tabLst>
            </a:pPr>
            <a:r>
              <a:rPr lang="en-US" sz="1350" b="1" kern="0" dirty="0">
                <a:solidFill>
                  <a:srgbClr val="FFFFFF"/>
                </a:solidFill>
                <a:latin typeface="Calibri" panose="020F0502020204030204"/>
                <a:cs typeface="Calibri" panose="020F0502020204030204" pitchFamily="34" charset="0"/>
              </a:rPr>
              <a:t>Electricity cost per square foot comparison vs. CORE benchmarks:</a:t>
            </a:r>
          </a:p>
        </p:txBody>
      </p:sp>
      <p:pic>
        <p:nvPicPr>
          <p:cNvPr id="10" name="Picture 9"/>
          <p:cNvPicPr>
            <a:picLocks noChangeAspect="1"/>
          </p:cNvPicPr>
          <p:nvPr/>
        </p:nvPicPr>
        <p:blipFill>
          <a:blip r:embed="rId3"/>
          <a:stretch>
            <a:fillRect/>
          </a:stretch>
        </p:blipFill>
        <p:spPr>
          <a:xfrm>
            <a:off x="1136407" y="1863634"/>
            <a:ext cx="3767654" cy="3403589"/>
          </a:xfrm>
          <a:prstGeom prst="rect">
            <a:avLst/>
          </a:prstGeom>
        </p:spPr>
      </p:pic>
      <p:sp>
        <p:nvSpPr>
          <p:cNvPr id="11" name="Rectangle 10"/>
          <p:cNvSpPr/>
          <p:nvPr/>
        </p:nvSpPr>
        <p:spPr>
          <a:xfrm>
            <a:off x="1062466" y="5405970"/>
            <a:ext cx="6836449" cy="305359"/>
          </a:xfrm>
          <a:prstGeom prst="rect">
            <a:avLst/>
          </a:prstGeom>
          <a:noFill/>
          <a:ln w="10795" cap="flat" cmpd="sng" algn="ctr">
            <a:noFill/>
            <a:prstDash val="solid"/>
          </a:ln>
          <a:effectLst/>
        </p:spPr>
        <p:txBody>
          <a:bodyPr rtlCol="0" anchor="t"/>
          <a:lstStyle/>
          <a:p>
            <a:pPr defTabSz="685800">
              <a:defRPr/>
            </a:pPr>
            <a:r>
              <a:rPr lang="en-US" sz="1200" b="1" kern="0" dirty="0">
                <a:solidFill>
                  <a:srgbClr val="1B416F"/>
                </a:solidFill>
                <a:latin typeface="Calibri" panose="020F0502020204030204"/>
              </a:rPr>
              <a:t>Next step: </a:t>
            </a:r>
            <a:r>
              <a:rPr lang="en-US" sz="1200" b="1" kern="0" dirty="0">
                <a:solidFill>
                  <a:srgbClr val="0070C0"/>
                </a:solidFill>
                <a:latin typeface="Calibri" panose="020F0502020204030204"/>
              </a:rPr>
              <a:t>Review and identify best practices being employed at installations outperforming commercial reference model</a:t>
            </a:r>
          </a:p>
        </p:txBody>
      </p:sp>
      <p:sp>
        <p:nvSpPr>
          <p:cNvPr id="12" name="Rectangle 11"/>
          <p:cNvSpPr/>
          <p:nvPr/>
        </p:nvSpPr>
        <p:spPr>
          <a:xfrm>
            <a:off x="5080777" y="2484277"/>
            <a:ext cx="2743765" cy="541228"/>
          </a:xfrm>
          <a:prstGeom prst="rect">
            <a:avLst/>
          </a:prstGeom>
          <a:solidFill>
            <a:srgbClr val="FFFFFF"/>
          </a:solidFill>
          <a:ln w="9525" cap="rnd" cmpd="sng" algn="ctr">
            <a:no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r>
              <a:rPr lang="en-US" sz="1200" b="1" i="1" kern="0" dirty="0">
                <a:solidFill>
                  <a:srgbClr val="1B416F"/>
                </a:solidFill>
                <a:latin typeface="Calibri" panose="020F0502020204030204" pitchFamily="34" charset="0"/>
                <a:cs typeface="Calibri" panose="020F0502020204030204" pitchFamily="34" charset="0"/>
              </a:rPr>
              <a:t>Air Force Base A Cost Analysis:</a:t>
            </a:r>
          </a:p>
        </p:txBody>
      </p:sp>
      <p:sp>
        <p:nvSpPr>
          <p:cNvPr id="14" name="Isosceles Triangle 13"/>
          <p:cNvSpPr/>
          <p:nvPr/>
        </p:nvSpPr>
        <p:spPr>
          <a:xfrm rot="5400000">
            <a:off x="4436467" y="3430023"/>
            <a:ext cx="1148313" cy="140306"/>
          </a:xfrm>
          <a:prstGeom prst="triangle">
            <a:avLst/>
          </a:prstGeom>
          <a:solidFill>
            <a:srgbClr val="0070C0"/>
          </a:solidFill>
          <a:ln w="10795" cap="flat" cmpd="sng" algn="ctr">
            <a:noFill/>
            <a:prstDash val="solid"/>
          </a:ln>
          <a:effectLst/>
        </p:spPr>
        <p:txBody>
          <a:bodyPr rtlCol="0" anchor="ctr"/>
          <a:lstStyle/>
          <a:p>
            <a:pPr algn="ctr" defTabSz="685800">
              <a:defRPr/>
            </a:pPr>
            <a:endParaRPr lang="en-US" sz="1350" kern="0">
              <a:solidFill>
                <a:srgbClr val="FFFFFF"/>
              </a:solidFill>
              <a:latin typeface="Calibri" panose="020F0502020204030204"/>
            </a:endParaRPr>
          </a:p>
        </p:txBody>
      </p:sp>
      <p:sp>
        <p:nvSpPr>
          <p:cNvPr id="16" name="Rectangle 15"/>
          <p:cNvSpPr/>
          <p:nvPr/>
        </p:nvSpPr>
        <p:spPr>
          <a:xfrm>
            <a:off x="5142710" y="2856411"/>
            <a:ext cx="2852000" cy="1384754"/>
          </a:xfrm>
          <a:prstGeom prst="rect">
            <a:avLst/>
          </a:prstGeom>
          <a:solidFill>
            <a:srgbClr val="FFFFFF"/>
          </a:solidFill>
          <a:ln w="9525" cap="rnd" cmpd="sng" algn="ctr">
            <a:no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r>
              <a:rPr lang="en-US" sz="1100" b="1" i="1" kern="0" dirty="0">
                <a:solidFill>
                  <a:srgbClr val="1B416F"/>
                </a:solidFill>
                <a:latin typeface="Calibri" panose="020F0502020204030204" pitchFamily="34" charset="0"/>
                <a:cs typeface="Calibri" panose="020F0502020204030204" pitchFamily="34" charset="0"/>
              </a:rPr>
              <a:t>Total FY 16 Electricity Cost*</a:t>
            </a:r>
          </a:p>
          <a:p>
            <a:pPr defTabSz="685800">
              <a:defRPr/>
            </a:pPr>
            <a:endParaRPr lang="en-US" sz="1100" b="1" i="1" kern="0" dirty="0">
              <a:solidFill>
                <a:srgbClr val="1B416F"/>
              </a:solidFill>
              <a:latin typeface="Calibri" panose="020F0502020204030204" pitchFamily="34" charset="0"/>
              <a:cs typeface="Calibri" panose="020F0502020204030204" pitchFamily="34" charset="0"/>
            </a:endParaRPr>
          </a:p>
          <a:p>
            <a:pPr defTabSz="685800">
              <a:defRPr/>
            </a:pPr>
            <a:r>
              <a:rPr lang="en-US" sz="1100" b="1" i="1" kern="0" dirty="0">
                <a:solidFill>
                  <a:srgbClr val="1B416F"/>
                </a:solidFill>
                <a:latin typeface="Calibri" panose="020F0502020204030204" pitchFamily="34" charset="0"/>
                <a:cs typeface="Calibri" panose="020F0502020204030204" pitchFamily="34" charset="0"/>
              </a:rPr>
              <a:t>Total Square Feet</a:t>
            </a:r>
          </a:p>
          <a:p>
            <a:pPr defTabSz="685800">
              <a:defRPr/>
            </a:pPr>
            <a:endParaRPr lang="en-US" sz="1100" b="1" i="1" kern="0" dirty="0">
              <a:solidFill>
                <a:srgbClr val="1B416F"/>
              </a:solidFill>
              <a:latin typeface="Calibri" panose="020F0502020204030204" pitchFamily="34" charset="0"/>
              <a:cs typeface="Calibri" panose="020F0502020204030204" pitchFamily="34" charset="0"/>
            </a:endParaRPr>
          </a:p>
          <a:p>
            <a:pPr defTabSz="685800">
              <a:defRPr/>
            </a:pPr>
            <a:r>
              <a:rPr lang="en-US" sz="1100" b="1" i="1" kern="0" dirty="0">
                <a:solidFill>
                  <a:srgbClr val="1B416F"/>
                </a:solidFill>
                <a:latin typeface="Calibri" panose="020F0502020204030204" pitchFamily="34" charset="0"/>
                <a:cs typeface="Calibri" panose="020F0502020204030204" pitchFamily="34" charset="0"/>
              </a:rPr>
              <a:t>Cost per Square Foot</a:t>
            </a:r>
          </a:p>
        </p:txBody>
      </p:sp>
      <p:sp>
        <p:nvSpPr>
          <p:cNvPr id="17" name="Rectangle 16"/>
          <p:cNvSpPr/>
          <p:nvPr/>
        </p:nvSpPr>
        <p:spPr>
          <a:xfrm>
            <a:off x="6916379" y="2852085"/>
            <a:ext cx="1766066" cy="1338225"/>
          </a:xfrm>
          <a:prstGeom prst="rect">
            <a:avLst/>
          </a:prstGeom>
          <a:solidFill>
            <a:srgbClr val="FFFFFF"/>
          </a:solidFill>
          <a:ln w="9525" cap="rnd" cmpd="sng" algn="ctr">
            <a:no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r>
              <a:rPr lang="en-US" sz="1100" kern="0" dirty="0">
                <a:solidFill>
                  <a:srgbClr val="1B416F"/>
                </a:solidFill>
                <a:latin typeface="Calibri" panose="020F0502020204030204" pitchFamily="34" charset="0"/>
                <a:cs typeface="Calibri" panose="020F0502020204030204" pitchFamily="34" charset="0"/>
              </a:rPr>
              <a:t>~ $7.5 Million</a:t>
            </a:r>
          </a:p>
          <a:p>
            <a:pPr defTabSz="685800">
              <a:defRPr/>
            </a:pPr>
            <a:endParaRPr lang="en-US" sz="1100" kern="0" dirty="0">
              <a:solidFill>
                <a:srgbClr val="1B416F"/>
              </a:solidFill>
              <a:latin typeface="Calibri" panose="020F0502020204030204" pitchFamily="34" charset="0"/>
              <a:cs typeface="Calibri" panose="020F0502020204030204" pitchFamily="34" charset="0"/>
            </a:endParaRPr>
          </a:p>
          <a:p>
            <a:pPr defTabSz="685800">
              <a:defRPr/>
            </a:pPr>
            <a:r>
              <a:rPr lang="en-US" sz="1100" kern="0" dirty="0">
                <a:solidFill>
                  <a:srgbClr val="1B416F"/>
                </a:solidFill>
                <a:latin typeface="Calibri" panose="020F0502020204030204" pitchFamily="34" charset="0"/>
                <a:cs typeface="Calibri" panose="020F0502020204030204" pitchFamily="34" charset="0"/>
              </a:rPr>
              <a:t>~ 3.44 Million Square Feet</a:t>
            </a:r>
          </a:p>
          <a:p>
            <a:pPr defTabSz="685800">
              <a:defRPr/>
            </a:pPr>
            <a:endParaRPr lang="en-US" sz="1100" kern="0" dirty="0">
              <a:solidFill>
                <a:srgbClr val="1B416F"/>
              </a:solidFill>
              <a:latin typeface="Calibri" panose="020F0502020204030204" pitchFamily="34" charset="0"/>
              <a:cs typeface="Calibri" panose="020F0502020204030204" pitchFamily="34" charset="0"/>
            </a:endParaRPr>
          </a:p>
          <a:p>
            <a:pPr defTabSz="685800">
              <a:defRPr/>
            </a:pPr>
            <a:r>
              <a:rPr lang="en-US" sz="1100" kern="0" dirty="0">
                <a:solidFill>
                  <a:srgbClr val="1B416F"/>
                </a:solidFill>
                <a:latin typeface="Calibri" panose="020F0502020204030204" pitchFamily="34" charset="0"/>
                <a:cs typeface="Calibri" panose="020F0502020204030204" pitchFamily="34" charset="0"/>
              </a:rPr>
              <a:t>$2.18 / Square Foot</a:t>
            </a:r>
          </a:p>
        </p:txBody>
      </p:sp>
      <p:sp>
        <p:nvSpPr>
          <p:cNvPr id="18" name="Rectangle 17"/>
          <p:cNvSpPr/>
          <p:nvPr/>
        </p:nvSpPr>
        <p:spPr>
          <a:xfrm>
            <a:off x="4900866" y="4150394"/>
            <a:ext cx="2048574" cy="397032"/>
          </a:xfrm>
          <a:prstGeom prst="rect">
            <a:avLst/>
          </a:prstGeom>
        </p:spPr>
        <p:txBody>
          <a:bodyPr wrap="square">
            <a:spAutoFit/>
          </a:bodyPr>
          <a:lstStyle/>
          <a:p>
            <a:pPr defTabSz="685800">
              <a:lnSpc>
                <a:spcPct val="90000"/>
              </a:lnSpc>
              <a:spcAft>
                <a:spcPts val="750"/>
              </a:spcAft>
            </a:pPr>
            <a:r>
              <a:rPr lang="en-US" sz="1100" b="1" i="1" dirty="0">
                <a:solidFill>
                  <a:srgbClr val="C00000"/>
                </a:solidFill>
                <a:latin typeface="Calibri" panose="020F0502020204030204" pitchFamily="34" charset="0"/>
                <a:cs typeface="Calibri" panose="020F0502020204030204" pitchFamily="34" charset="0"/>
              </a:rPr>
              <a:t>Cross Service Regional Median: </a:t>
            </a:r>
            <a:r>
              <a:rPr lang="en-US" sz="1100" i="1" dirty="0">
                <a:solidFill>
                  <a:srgbClr val="C00000"/>
                </a:solidFill>
                <a:latin typeface="Calibri" panose="020F0502020204030204" pitchFamily="34" charset="0"/>
                <a:cs typeface="Calibri" panose="020F0502020204030204" pitchFamily="34" charset="0"/>
              </a:rPr>
              <a:t>$1.12 / Square Foot </a:t>
            </a:r>
          </a:p>
        </p:txBody>
      </p:sp>
      <p:pic>
        <p:nvPicPr>
          <p:cNvPr id="19" name="Picture 18"/>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3431451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04290" y="22581"/>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19</a:t>
            </a:r>
            <a:endParaRPr lang="en-US" b="1" dirty="0">
              <a:solidFill>
                <a:schemeClr val="bg1"/>
              </a:solidFill>
            </a:endParaRPr>
          </a:p>
        </p:txBody>
      </p:sp>
      <p:grpSp>
        <p:nvGrpSpPr>
          <p:cNvPr id="15" name="Group 14"/>
          <p:cNvGrpSpPr/>
          <p:nvPr/>
        </p:nvGrpSpPr>
        <p:grpSpPr>
          <a:xfrm>
            <a:off x="494949" y="1108945"/>
            <a:ext cx="8271545" cy="5033394"/>
            <a:chOff x="1274886" y="1833070"/>
            <a:chExt cx="6478394" cy="3603820"/>
          </a:xfrm>
        </p:grpSpPr>
        <p:sp>
          <p:nvSpPr>
            <p:cNvPr id="19" name="ee4pContent1"/>
            <p:cNvSpPr txBox="1"/>
            <p:nvPr/>
          </p:nvSpPr>
          <p:spPr>
            <a:xfrm>
              <a:off x="1274886" y="2537740"/>
              <a:ext cx="1857142" cy="52887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txBody>
            <a:bodyPr lIns="0" tIns="0" rIns="0" bIns="0" rtlCol="0" anchor="t" anchorCtr="0">
              <a:spAutoFit/>
            </a:bodyPr>
            <a:lstStyle>
              <a:defPPr>
                <a:defRPr lang="en-US"/>
              </a:defPPr>
              <a:lvl1pP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1pPr>
              <a:lvl2pPr marL="324000" lvl="1"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2pPr>
              <a:lvl3pPr marL="648000" lvl="2"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3pPr>
              <a:lvl4pPr marL="0" lvl="3">
                <a:buSzPct val="100000"/>
                <a:buFont typeface="Trebuchet MS" panose="020B0603020202020204" pitchFamily="34" charset="0"/>
                <a:buChar char="​"/>
                <a:defRPr sz="2400">
                  <a:solidFill>
                    <a:srgbClr val="1B416F"/>
                  </a:solidFill>
                  <a:latin typeface="Calibri" panose="020F0502020204030204" pitchFamily="34" charset="0"/>
                  <a:cs typeface="Calibri" panose="020F0502020204030204" pitchFamily="34" charset="0"/>
                </a:defRPr>
              </a:lvl4pPr>
              <a:lvl5pPr marL="0" lvl="4">
                <a:buSzPct val="100000"/>
                <a:buFont typeface="Trebuchet MS" panose="020B0603020202020204" pitchFamily="34" charset="0"/>
                <a:buChar char="​"/>
                <a:defRPr sz="2400" b="1">
                  <a:solidFill>
                    <a:srgbClr val="000000"/>
                  </a:solidFill>
                  <a:latin typeface="Calibri" panose="020F0502020204030204" pitchFamily="34" charset="0"/>
                  <a:cs typeface="Calibri" panose="020F0502020204030204" pitchFamily="34" charset="0"/>
                </a:defRPr>
              </a:lvl5pPr>
              <a:lvl6pPr marL="324000" lvl="5" indent="-216000">
                <a:buClr>
                  <a:srgbClr val="1B416F"/>
                </a:buClr>
                <a:buSzPct val="100000"/>
                <a:buFont typeface="Trebuchet MS" panose="020B0603020202020204" pitchFamily="34" charset="0"/>
                <a:buChar char="•"/>
                <a:defRPr sz="2400">
                  <a:solidFill>
                    <a:srgbClr val="000000"/>
                  </a:solidFill>
                  <a:latin typeface="Calibri" panose="020F0502020204030204" pitchFamily="34" charset="0"/>
                  <a:cs typeface="Calibri" panose="020F0502020204030204" pitchFamily="34" charset="0"/>
                </a:defRPr>
              </a:lvl6pPr>
              <a:lvl7pPr marL="0" lvl="6">
                <a:buSzPct val="100000"/>
                <a:buFont typeface="Trebuchet MS" panose="020B0603020202020204" pitchFamily="34" charset="0"/>
                <a:buChar char="​"/>
                <a:defRPr sz="5400">
                  <a:solidFill>
                    <a:srgbClr val="000000"/>
                  </a:solidFill>
                  <a:latin typeface="Calibri" panose="020F0502020204030204" pitchFamily="34" charset="0"/>
                  <a:cs typeface="Calibri" panose="020F0502020204030204" pitchFamily="34" charset="0"/>
                </a:defRPr>
              </a:lvl7pPr>
              <a:lvl8pPr marL="0" lvl="7">
                <a:buSzPct val="100000"/>
                <a:buFont typeface="Trebuchet MS" panose="020B0603020202020204" pitchFamily="34" charset="0"/>
                <a:buChar char="​"/>
                <a:defRPr sz="6600">
                  <a:solidFill>
                    <a:srgbClr val="1B416F"/>
                  </a:solidFill>
                  <a:latin typeface="Calibri" panose="020F0502020204030204" pitchFamily="34" charset="0"/>
                  <a:cs typeface="Calibri" panose="020F0502020204030204" pitchFamily="34" charset="0"/>
                </a:defRPr>
              </a:lvl8pPr>
              <a:lvl9pPr marL="0" lvl="8">
                <a:buSzPct val="100000"/>
                <a:buFont typeface="Trebuchet MS" panose="020B0603020202020204" pitchFamily="34" charset="0"/>
                <a:buChar char="​"/>
                <a:defRPr sz="4400">
                  <a:solidFill>
                    <a:srgbClr val="1B416F"/>
                  </a:solidFill>
                  <a:latin typeface="Calibri" panose="020F0502020204030204" pitchFamily="34" charset="0"/>
                  <a:cs typeface="Calibri" panose="020F0502020204030204" pitchFamily="34" charset="0"/>
                </a:defRPr>
              </a:lvl9pPr>
            </a:lstStyle>
            <a:p>
              <a:pPr defTabSz="685800">
                <a:buClr>
                  <a:srgbClr val="17375E"/>
                </a:buClr>
                <a:defRPr/>
              </a:pPr>
              <a:r>
                <a:rPr lang="en-US" sz="1200" kern="0" dirty="0"/>
                <a:t>Delta with Commercial Reference model, driven primarily by:</a:t>
              </a:r>
            </a:p>
            <a:p>
              <a:pPr marL="212598" lvl="1" indent="-123444" defTabSz="685800">
                <a:buClr>
                  <a:srgbClr val="000000"/>
                </a:buClr>
                <a:buFontTx/>
                <a:buChar char="•"/>
                <a:defRPr/>
              </a:pPr>
              <a:r>
                <a:rPr lang="en-US" sz="1200" kern="0" dirty="0"/>
                <a:t>External services </a:t>
              </a:r>
            </a:p>
            <a:p>
              <a:pPr marL="212598" lvl="1" indent="-123444" defTabSz="685800">
                <a:buClr>
                  <a:srgbClr val="000000"/>
                </a:buClr>
                <a:buFontTx/>
                <a:buChar char="•"/>
                <a:defRPr/>
              </a:pPr>
              <a:r>
                <a:rPr lang="en-US" sz="1200" kern="0" dirty="0"/>
                <a:t>IT personnel  </a:t>
              </a:r>
            </a:p>
          </p:txBody>
        </p:sp>
        <p:sp>
          <p:nvSpPr>
            <p:cNvPr id="20" name="ee4pContent2"/>
            <p:cNvSpPr txBox="1"/>
            <p:nvPr/>
          </p:nvSpPr>
          <p:spPr>
            <a:xfrm>
              <a:off x="3585738" y="2537740"/>
              <a:ext cx="1857142" cy="264435"/>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txBody>
            <a:bodyPr lIns="0" tIns="0" rIns="0" bIns="0" rtlCol="0" anchor="t" anchorCtr="0">
              <a:spAutoFit/>
            </a:bodyPr>
            <a:lstStyle>
              <a:defPPr>
                <a:defRPr lang="en-US"/>
              </a:defPPr>
              <a:lvl1pPr>
                <a:buSzPct val="100000"/>
                <a:buFont typeface="Trebuchet MS" panose="020B0603020202020204" pitchFamily="34" charset="0"/>
                <a:buChar char="​"/>
                <a:defRPr sz="1400">
                  <a:solidFill>
                    <a:srgbClr val="000000"/>
                  </a:solidFill>
                  <a:latin typeface="Calibri" panose="020F0502020204030204" pitchFamily="34" charset="0"/>
                  <a:cs typeface="Calibri" panose="020F0502020204030204" pitchFamily="34" charset="0"/>
                </a:defRPr>
              </a:lvl1pPr>
              <a:lvl2pPr marL="226800" lvl="1" indent="-151200">
                <a:buClr>
                  <a:srgbClr val="1B416F">
                    <a:lumMod val="100000"/>
                  </a:srgbClr>
                </a:buClr>
                <a:buSzPct val="100000"/>
                <a:buFont typeface="Trebuchet MS" panose="020B0603020202020204" pitchFamily="34" charset="0"/>
                <a:buChar char="•"/>
                <a:defRPr sz="1400">
                  <a:solidFill>
                    <a:srgbClr val="000000">
                      <a:lumMod val="100000"/>
                    </a:srgbClr>
                  </a:solidFill>
                  <a:latin typeface="Calibri" panose="020F0502020204030204" pitchFamily="34" charset="0"/>
                  <a:cs typeface="Calibri" panose="020F0502020204030204" pitchFamily="34" charset="0"/>
                </a:defRPr>
              </a:lvl2pPr>
              <a:lvl3pPr marL="648000" lvl="2"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3pPr>
              <a:lvl4pPr marL="0" lvl="3">
                <a:buSzPct val="100000"/>
                <a:buFont typeface="Trebuchet MS" panose="020B0603020202020204" pitchFamily="34" charset="0"/>
                <a:buChar char="​"/>
                <a:defRPr sz="2400">
                  <a:solidFill>
                    <a:srgbClr val="1B416F"/>
                  </a:solidFill>
                  <a:latin typeface="Calibri" panose="020F0502020204030204" pitchFamily="34" charset="0"/>
                  <a:cs typeface="Calibri" panose="020F0502020204030204" pitchFamily="34" charset="0"/>
                </a:defRPr>
              </a:lvl4pPr>
              <a:lvl5pPr marL="0" lvl="4">
                <a:buSzPct val="100000"/>
                <a:buFont typeface="Trebuchet MS" panose="020B0603020202020204" pitchFamily="34" charset="0"/>
                <a:buChar char="​"/>
                <a:defRPr sz="2400" b="1">
                  <a:solidFill>
                    <a:srgbClr val="000000"/>
                  </a:solidFill>
                  <a:latin typeface="Calibri" panose="020F0502020204030204" pitchFamily="34" charset="0"/>
                  <a:cs typeface="Calibri" panose="020F0502020204030204" pitchFamily="34" charset="0"/>
                </a:defRPr>
              </a:lvl5pPr>
              <a:lvl6pPr marL="324000" lvl="5" indent="-216000">
                <a:buClr>
                  <a:srgbClr val="1B416F"/>
                </a:buClr>
                <a:buSzPct val="100000"/>
                <a:buFont typeface="Trebuchet MS" panose="020B0603020202020204" pitchFamily="34" charset="0"/>
                <a:buChar char="•"/>
                <a:defRPr sz="2400">
                  <a:solidFill>
                    <a:srgbClr val="000000"/>
                  </a:solidFill>
                  <a:latin typeface="Calibri" panose="020F0502020204030204" pitchFamily="34" charset="0"/>
                  <a:cs typeface="Calibri" panose="020F0502020204030204" pitchFamily="34" charset="0"/>
                </a:defRPr>
              </a:lvl6pPr>
              <a:lvl7pPr marL="0" lvl="6">
                <a:buSzPct val="100000"/>
                <a:buFont typeface="Trebuchet MS" panose="020B0603020202020204" pitchFamily="34" charset="0"/>
                <a:buChar char="​"/>
                <a:defRPr sz="5400">
                  <a:solidFill>
                    <a:srgbClr val="000000"/>
                  </a:solidFill>
                  <a:latin typeface="Calibri" panose="020F0502020204030204" pitchFamily="34" charset="0"/>
                  <a:cs typeface="Calibri" panose="020F0502020204030204" pitchFamily="34" charset="0"/>
                </a:defRPr>
              </a:lvl7pPr>
              <a:lvl8pPr marL="0" lvl="7">
                <a:buSzPct val="100000"/>
                <a:buFont typeface="Trebuchet MS" panose="020B0603020202020204" pitchFamily="34" charset="0"/>
                <a:buChar char="​"/>
                <a:defRPr sz="6600">
                  <a:solidFill>
                    <a:srgbClr val="1B416F"/>
                  </a:solidFill>
                  <a:latin typeface="Calibri" panose="020F0502020204030204" pitchFamily="34" charset="0"/>
                  <a:cs typeface="Calibri" panose="020F0502020204030204" pitchFamily="34" charset="0"/>
                </a:defRPr>
              </a:lvl8pPr>
              <a:lvl9pPr marL="0" lvl="8">
                <a:buSzPct val="100000"/>
                <a:buFont typeface="Trebuchet MS" panose="020B0603020202020204" pitchFamily="34" charset="0"/>
                <a:buChar char="​"/>
                <a:defRPr sz="4400">
                  <a:solidFill>
                    <a:srgbClr val="1B416F"/>
                  </a:solidFill>
                  <a:latin typeface="Calibri" panose="020F0502020204030204" pitchFamily="34" charset="0"/>
                  <a:cs typeface="Calibri" panose="020F0502020204030204" pitchFamily="34" charset="0"/>
                </a:defRPr>
              </a:lvl9pPr>
            </a:lstStyle>
            <a:p>
              <a:pPr defTabSz="685800">
                <a:buClr>
                  <a:srgbClr val="17375E"/>
                </a:buClr>
                <a:defRPr/>
              </a:pPr>
              <a:r>
                <a:rPr lang="en-US" sz="1200" kern="0" dirty="0"/>
                <a:t>High concentration with top vendors, with long tail of spend </a:t>
              </a:r>
            </a:p>
          </p:txBody>
        </p:sp>
        <p:sp>
          <p:nvSpPr>
            <p:cNvPr id="21" name="ee4pContent3"/>
            <p:cNvSpPr txBox="1"/>
            <p:nvPr/>
          </p:nvSpPr>
          <p:spPr>
            <a:xfrm>
              <a:off x="5896138" y="2537740"/>
              <a:ext cx="1857142" cy="52887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txBody>
            <a:bodyPr lIns="0" tIns="0" rIns="0" bIns="0" rtlCol="0" anchor="t" anchorCtr="0">
              <a:spAutoFit/>
            </a:bodyPr>
            <a:lstStyle>
              <a:defPPr>
                <a:defRPr lang="en-US"/>
              </a:defPPr>
              <a:lvl1pP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1pPr>
              <a:lvl2pPr marL="324000" lvl="1"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2pPr>
              <a:lvl3pPr marL="648000" lvl="2" indent="-216000">
                <a:buClr>
                  <a:srgbClr val="1B416F"/>
                </a:buClr>
                <a:buSzPct val="100000"/>
                <a:buFont typeface="Trebuchet MS" panose="020B0603020202020204" pitchFamily="34" charset="0"/>
                <a:buChar char="–"/>
                <a:defRPr sz="2000">
                  <a:solidFill>
                    <a:srgbClr val="000000"/>
                  </a:solidFill>
                  <a:latin typeface="Calibri" panose="020F0502020204030204" pitchFamily="34" charset="0"/>
                  <a:cs typeface="Calibri" panose="020F0502020204030204" pitchFamily="34" charset="0"/>
                </a:defRPr>
              </a:lvl3pPr>
              <a:lvl4pPr marL="0" lvl="3">
                <a:buSzPct val="100000"/>
                <a:buFont typeface="Trebuchet MS" panose="020B0603020202020204" pitchFamily="34" charset="0"/>
                <a:buChar char="​"/>
                <a:defRPr sz="2400">
                  <a:solidFill>
                    <a:srgbClr val="1B416F"/>
                  </a:solidFill>
                  <a:latin typeface="Calibri" panose="020F0502020204030204" pitchFamily="34" charset="0"/>
                  <a:cs typeface="Calibri" panose="020F0502020204030204" pitchFamily="34" charset="0"/>
                </a:defRPr>
              </a:lvl4pPr>
              <a:lvl5pPr marL="0" lvl="4">
                <a:buSzPct val="100000"/>
                <a:buFont typeface="Trebuchet MS" panose="020B0603020202020204" pitchFamily="34" charset="0"/>
                <a:buChar char="​"/>
                <a:defRPr sz="2400" b="1">
                  <a:solidFill>
                    <a:srgbClr val="000000"/>
                  </a:solidFill>
                  <a:latin typeface="Calibri" panose="020F0502020204030204" pitchFamily="34" charset="0"/>
                  <a:cs typeface="Calibri" panose="020F0502020204030204" pitchFamily="34" charset="0"/>
                </a:defRPr>
              </a:lvl5pPr>
              <a:lvl6pPr marL="324000" lvl="5" indent="-216000">
                <a:buClr>
                  <a:srgbClr val="1B416F"/>
                </a:buClr>
                <a:buSzPct val="100000"/>
                <a:buFont typeface="Trebuchet MS" panose="020B0603020202020204" pitchFamily="34" charset="0"/>
                <a:buChar char="•"/>
                <a:defRPr sz="2400">
                  <a:solidFill>
                    <a:srgbClr val="000000"/>
                  </a:solidFill>
                  <a:latin typeface="Calibri" panose="020F0502020204030204" pitchFamily="34" charset="0"/>
                  <a:cs typeface="Calibri" panose="020F0502020204030204" pitchFamily="34" charset="0"/>
                </a:defRPr>
              </a:lvl6pPr>
              <a:lvl7pPr marL="0" lvl="6">
                <a:buSzPct val="100000"/>
                <a:buFont typeface="Trebuchet MS" panose="020B0603020202020204" pitchFamily="34" charset="0"/>
                <a:buChar char="​"/>
                <a:defRPr sz="5400">
                  <a:solidFill>
                    <a:srgbClr val="000000"/>
                  </a:solidFill>
                  <a:latin typeface="Calibri" panose="020F0502020204030204" pitchFamily="34" charset="0"/>
                  <a:cs typeface="Calibri" panose="020F0502020204030204" pitchFamily="34" charset="0"/>
                </a:defRPr>
              </a:lvl7pPr>
              <a:lvl8pPr marL="0" lvl="7">
                <a:buSzPct val="100000"/>
                <a:buFont typeface="Trebuchet MS" panose="020B0603020202020204" pitchFamily="34" charset="0"/>
                <a:buChar char="​"/>
                <a:defRPr sz="6600">
                  <a:solidFill>
                    <a:srgbClr val="1B416F"/>
                  </a:solidFill>
                  <a:latin typeface="Calibri" panose="020F0502020204030204" pitchFamily="34" charset="0"/>
                  <a:cs typeface="Calibri" panose="020F0502020204030204" pitchFamily="34" charset="0"/>
                </a:defRPr>
              </a:lvl8pPr>
              <a:lvl9pPr marL="0" lvl="8">
                <a:buSzPct val="100000"/>
                <a:buFont typeface="Trebuchet MS" panose="020B0603020202020204" pitchFamily="34" charset="0"/>
                <a:buChar char="​"/>
                <a:defRPr sz="4400">
                  <a:solidFill>
                    <a:srgbClr val="1B416F"/>
                  </a:solidFill>
                  <a:latin typeface="Calibri" panose="020F0502020204030204" pitchFamily="34" charset="0"/>
                  <a:cs typeface="Calibri" panose="020F0502020204030204" pitchFamily="34" charset="0"/>
                </a:defRPr>
              </a:lvl9pPr>
            </a:lstStyle>
            <a:p>
              <a:pPr defTabSz="685800">
                <a:defRPr/>
              </a:pPr>
              <a:r>
                <a:rPr lang="en-US" sz="1200" kern="0" dirty="0">
                  <a:solidFill>
                    <a:srgbClr val="000000">
                      <a:lumMod val="100000"/>
                    </a:srgbClr>
                  </a:solidFill>
                </a:rPr>
                <a:t>IT spend/FTE increases in MAJCOMS that have greater % of spend on external services</a:t>
              </a:r>
            </a:p>
            <a:p>
              <a:pPr defTabSz="685800">
                <a:defRPr/>
              </a:pPr>
              <a:endParaRPr lang="en-US" sz="1200" kern="0" dirty="0"/>
            </a:p>
          </p:txBody>
        </p:sp>
        <p:sp>
          <p:nvSpPr>
            <p:cNvPr id="22" name="ee4pHeader1"/>
            <p:cNvSpPr txBox="1"/>
            <p:nvPr/>
          </p:nvSpPr>
          <p:spPr>
            <a:xfrm>
              <a:off x="1274886" y="1833070"/>
              <a:ext cx="1857142" cy="591050"/>
            </a:xfrm>
            <a:prstGeom prst="rect">
              <a:avLst/>
            </a:prstGeom>
            <a:noFill/>
            <a:ln cap="rnd">
              <a:noFill/>
            </a:ln>
          </p:spPr>
          <p:txBody>
            <a:bodyPr vert="horz" wrap="square" lIns="0" tIns="0" rIns="0" bIns="0" rtlCol="0" anchor="b" anchorCtr="0">
              <a:noAutofit/>
            </a:bodyPr>
            <a:lstStyle/>
            <a:p>
              <a:pPr marL="0" lvl="3" defTabSz="685800"/>
              <a:r>
                <a:rPr lang="en-US" sz="1350" dirty="0">
                  <a:solidFill>
                    <a:srgbClr val="1B416F">
                      <a:lumMod val="100000"/>
                    </a:srgbClr>
                  </a:solidFill>
                  <a:latin typeface="Calibri" panose="020F0502020204030204" pitchFamily="34" charset="0"/>
                </a:rPr>
                <a:t>Higher spend compared to Commercial References </a:t>
              </a:r>
            </a:p>
          </p:txBody>
        </p:sp>
        <p:sp>
          <p:nvSpPr>
            <p:cNvPr id="23" name="ee4pHeader2"/>
            <p:cNvSpPr txBox="1"/>
            <p:nvPr/>
          </p:nvSpPr>
          <p:spPr>
            <a:xfrm>
              <a:off x="3585738" y="1833070"/>
              <a:ext cx="1857142" cy="591050"/>
            </a:xfrm>
            <a:prstGeom prst="rect">
              <a:avLst/>
            </a:prstGeom>
            <a:noFill/>
            <a:ln cap="rnd">
              <a:noFill/>
            </a:ln>
          </p:spPr>
          <p:txBody>
            <a:bodyPr vert="horz" wrap="square" lIns="0" tIns="0" rIns="0" bIns="0" rtlCol="0" anchor="b" anchorCtr="0">
              <a:noAutofit/>
            </a:bodyPr>
            <a:lstStyle/>
            <a:p>
              <a:pPr marL="0" lvl="3" defTabSz="685800"/>
              <a:r>
                <a:rPr lang="en-US" sz="1350" dirty="0">
                  <a:solidFill>
                    <a:srgbClr val="1B416F">
                      <a:lumMod val="100000"/>
                    </a:srgbClr>
                  </a:solidFill>
                  <a:latin typeface="Calibri" panose="020F0502020204030204" pitchFamily="34" charset="0"/>
                </a:rPr>
                <a:t>Lack of consolidation in third party vendors </a:t>
              </a:r>
            </a:p>
          </p:txBody>
        </p:sp>
        <p:sp>
          <p:nvSpPr>
            <p:cNvPr id="24" name="ee4pHeader3"/>
            <p:cNvSpPr txBox="1"/>
            <p:nvPr/>
          </p:nvSpPr>
          <p:spPr>
            <a:xfrm>
              <a:off x="5896138" y="1833070"/>
              <a:ext cx="1857142" cy="591050"/>
            </a:xfrm>
            <a:prstGeom prst="rect">
              <a:avLst/>
            </a:prstGeom>
            <a:noFill/>
            <a:ln cap="rnd">
              <a:noFill/>
            </a:ln>
          </p:spPr>
          <p:txBody>
            <a:bodyPr vert="horz" wrap="square" lIns="0" tIns="0" rIns="0" bIns="0" rtlCol="0" anchor="b" anchorCtr="0">
              <a:noAutofit/>
            </a:bodyPr>
            <a:lstStyle/>
            <a:p>
              <a:pPr marL="0" lvl="3" defTabSz="685800"/>
              <a:r>
                <a:rPr lang="en-US" sz="1350" dirty="0">
                  <a:solidFill>
                    <a:srgbClr val="1B416F">
                      <a:lumMod val="100000"/>
                    </a:srgbClr>
                  </a:solidFill>
                  <a:latin typeface="Calibri" panose="020F0502020204030204" pitchFamily="34" charset="0"/>
                </a:rPr>
                <a:t>Inefficiencies in usage of external service providers</a:t>
              </a:r>
            </a:p>
          </p:txBody>
        </p:sp>
        <p:pic>
          <p:nvPicPr>
            <p:cNvPr id="25" name="Picture 24"/>
            <p:cNvPicPr>
              <a:picLocks noChangeAspect="1"/>
            </p:cNvPicPr>
            <p:nvPr/>
          </p:nvPicPr>
          <p:blipFill>
            <a:blip r:embed="rId3"/>
            <a:stretch>
              <a:fillRect/>
            </a:stretch>
          </p:blipFill>
          <p:spPr>
            <a:xfrm>
              <a:off x="1327865" y="3507775"/>
              <a:ext cx="1962045" cy="1929115"/>
            </a:xfrm>
            <a:prstGeom prst="rect">
              <a:avLst/>
            </a:prstGeom>
            <a:ln>
              <a:solidFill>
                <a:srgbClr val="B2B2B2"/>
              </a:solidFill>
            </a:ln>
            <a:effectLst/>
          </p:spPr>
        </p:pic>
        <p:pic>
          <p:nvPicPr>
            <p:cNvPr id="26" name="Picture 25"/>
            <p:cNvPicPr>
              <a:picLocks noChangeAspect="1"/>
            </p:cNvPicPr>
            <p:nvPr/>
          </p:nvPicPr>
          <p:blipFill>
            <a:blip r:embed="rId4"/>
            <a:stretch>
              <a:fillRect/>
            </a:stretch>
          </p:blipFill>
          <p:spPr>
            <a:xfrm>
              <a:off x="3461120" y="3508765"/>
              <a:ext cx="2032962" cy="1928125"/>
            </a:xfrm>
            <a:prstGeom prst="rect">
              <a:avLst/>
            </a:prstGeom>
            <a:ln>
              <a:solidFill>
                <a:srgbClr val="B2B2B2"/>
              </a:solidFill>
            </a:ln>
            <a:effectLst/>
          </p:spPr>
        </p:pic>
        <p:pic>
          <p:nvPicPr>
            <p:cNvPr id="27" name="Picture 2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65291" y="3507775"/>
              <a:ext cx="2035010" cy="1917195"/>
            </a:xfrm>
            <a:prstGeom prst="rect">
              <a:avLst/>
            </a:prstGeom>
            <a:ln>
              <a:solidFill>
                <a:srgbClr val="B2B2B2"/>
              </a:solidFill>
            </a:ln>
            <a:effectLst/>
          </p:spPr>
        </p:pic>
        <p:pic>
          <p:nvPicPr>
            <p:cNvPr id="28" name="Picture 27"/>
            <p:cNvPicPr>
              <a:picLocks noChangeAspect="1"/>
            </p:cNvPicPr>
            <p:nvPr/>
          </p:nvPicPr>
          <p:blipFill>
            <a:blip r:embed="rId6"/>
            <a:stretch>
              <a:fillRect/>
            </a:stretch>
          </p:blipFill>
          <p:spPr>
            <a:xfrm>
              <a:off x="2501877" y="3644002"/>
              <a:ext cx="553641" cy="450056"/>
            </a:xfrm>
            <a:prstGeom prst="rect">
              <a:avLst/>
            </a:prstGeom>
          </p:spPr>
        </p:pic>
      </p:grpSp>
      <p:sp>
        <p:nvSpPr>
          <p:cNvPr id="29" name="Title 1"/>
          <p:cNvSpPr txBox="1">
            <a:spLocks/>
          </p:cNvSpPr>
          <p:nvPr/>
        </p:nvSpPr>
        <p:spPr>
          <a:xfrm>
            <a:off x="422695" y="71519"/>
            <a:ext cx="794385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Use Case 2: Cost Management Information Technology</a:t>
            </a:r>
            <a:endParaRPr lang="en-US" sz="2400" i="1" dirty="0">
              <a:solidFill>
                <a:schemeClr val="tx1"/>
              </a:solidFill>
            </a:endParaRPr>
          </a:p>
        </p:txBody>
      </p:sp>
      <p:pic>
        <p:nvPicPr>
          <p:cNvPr id="17" name="Picture 16"/>
          <p:cNvPicPr>
            <a:picLocks noChangeAspect="1"/>
          </p:cNvPicPr>
          <p:nvPr/>
        </p:nvPicPr>
        <p:blipFill>
          <a:blip r:embed="rId7"/>
          <a:stretch>
            <a:fillRect/>
          </a:stretch>
        </p:blipFill>
        <p:spPr>
          <a:xfrm>
            <a:off x="8288392" y="0"/>
            <a:ext cx="835733" cy="843151"/>
          </a:xfrm>
          <a:prstGeom prst="rect">
            <a:avLst/>
          </a:prstGeom>
        </p:spPr>
      </p:pic>
    </p:spTree>
    <p:extLst>
      <p:ext uri="{BB962C8B-B14F-4D97-AF65-F5344CB8AC3E}">
        <p14:creationId xmlns:p14="http://schemas.microsoft.com/office/powerpoint/2010/main" val="2842379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04290" y="19843"/>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20</a:t>
            </a:r>
            <a:endParaRPr lang="en-US" b="1" dirty="0">
              <a:solidFill>
                <a:schemeClr val="bg1"/>
              </a:solidFill>
            </a:endParaRPr>
          </a:p>
        </p:txBody>
      </p:sp>
      <p:sp>
        <p:nvSpPr>
          <p:cNvPr id="16" name="Title 1">
            <a:extLst>
              <a:ext uri="{FF2B5EF4-FFF2-40B4-BE49-F238E27FC236}">
                <a16:creationId xmlns="" xmlns:a16="http://schemas.microsoft.com/office/drawing/2014/main" id="{75E6539A-E23B-4E4F-9E24-5A50E252AD90}"/>
              </a:ext>
            </a:extLst>
          </p:cNvPr>
          <p:cNvSpPr txBox="1">
            <a:spLocks/>
          </p:cNvSpPr>
          <p:nvPr/>
        </p:nvSpPr>
        <p:spPr>
          <a:xfrm>
            <a:off x="914400" y="76200"/>
            <a:ext cx="7467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Insight to Action</a:t>
            </a:r>
            <a:endParaRPr lang="en-US" sz="2400" i="1" dirty="0">
              <a:solidFill>
                <a:schemeClr val="tx1"/>
              </a:solidFill>
            </a:endParaRPr>
          </a:p>
        </p:txBody>
      </p:sp>
      <p:sp>
        <p:nvSpPr>
          <p:cNvPr id="17" name="Content Placeholder 2">
            <a:extLst>
              <a:ext uri="{FF2B5EF4-FFF2-40B4-BE49-F238E27FC236}">
                <a16:creationId xmlns="" xmlns:a16="http://schemas.microsoft.com/office/drawing/2014/main" id="{C6746F1A-5DCA-4B5A-9FCF-CF516A349465}"/>
              </a:ext>
            </a:extLst>
          </p:cNvPr>
          <p:cNvSpPr txBox="1">
            <a:spLocks/>
          </p:cNvSpPr>
          <p:nvPr/>
        </p:nvSpPr>
        <p:spPr>
          <a:xfrm>
            <a:off x="457200" y="1066800"/>
            <a:ext cx="8229600" cy="5181600"/>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i="0" dirty="0" smtClean="0">
                <a:solidFill>
                  <a:schemeClr val="tx1"/>
                </a:solidFill>
              </a:rPr>
              <a:t>This all means nothing, unless …</a:t>
            </a:r>
          </a:p>
          <a:p>
            <a:endParaRPr lang="en-US" sz="1800" dirty="0" smtClean="0"/>
          </a:p>
          <a:p>
            <a:endParaRPr lang="en-US" sz="2100" dirty="0"/>
          </a:p>
        </p:txBody>
      </p:sp>
      <p:pic>
        <p:nvPicPr>
          <p:cNvPr id="18" name="Picture 17">
            <a:extLst>
              <a:ext uri="{FF2B5EF4-FFF2-40B4-BE49-F238E27FC236}">
                <a16:creationId xmlns="" xmlns:a16="http://schemas.microsoft.com/office/drawing/2014/main" id="{96F559D9-8B80-4490-8FBE-D14703D9D7A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53897" y="1793294"/>
            <a:ext cx="1518013" cy="1300723"/>
          </a:xfrm>
          <a:prstGeom prst="rect">
            <a:avLst/>
          </a:prstGeom>
        </p:spPr>
      </p:pic>
      <p:pic>
        <p:nvPicPr>
          <p:cNvPr id="30" name="Picture 29">
            <a:extLst>
              <a:ext uri="{FF2B5EF4-FFF2-40B4-BE49-F238E27FC236}">
                <a16:creationId xmlns="" xmlns:a16="http://schemas.microsoft.com/office/drawing/2014/main" id="{508D6BB9-02BC-4496-8D88-A34035EE648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53897" y="3398946"/>
            <a:ext cx="1518013" cy="1118627"/>
          </a:xfrm>
          <a:prstGeom prst="rect">
            <a:avLst/>
          </a:prstGeom>
        </p:spPr>
      </p:pic>
      <p:pic>
        <p:nvPicPr>
          <p:cNvPr id="31" name="Picture 2" descr="Image result for dai logo defense agencies">
            <a:extLst>
              <a:ext uri="{FF2B5EF4-FFF2-40B4-BE49-F238E27FC236}">
                <a16:creationId xmlns="" xmlns:a16="http://schemas.microsoft.com/office/drawing/2014/main" id="{D7909B2E-40CB-4A39-8A5E-C1EA55DBCE1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53896" y="4833378"/>
            <a:ext cx="1518013" cy="336380"/>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153896" y="5169758"/>
            <a:ext cx="1734162" cy="1200329"/>
          </a:xfrm>
          <a:prstGeom prst="rect">
            <a:avLst/>
          </a:prstGeom>
          <a:noFill/>
        </p:spPr>
        <p:txBody>
          <a:bodyPr wrap="square" rtlCol="0">
            <a:spAutoFit/>
          </a:bodyPr>
          <a:lstStyle/>
          <a:p>
            <a:r>
              <a:rPr lang="en-US" dirty="0" smtClean="0"/>
              <a:t>GFEBS</a:t>
            </a:r>
          </a:p>
          <a:p>
            <a:r>
              <a:rPr lang="en-US" dirty="0" smtClean="0"/>
              <a:t>DEAMS</a:t>
            </a:r>
          </a:p>
          <a:p>
            <a:r>
              <a:rPr lang="en-US" dirty="0" smtClean="0"/>
              <a:t>SABERS/NERP</a:t>
            </a:r>
          </a:p>
          <a:p>
            <a:r>
              <a:rPr lang="en-US" dirty="0" smtClean="0"/>
              <a:t>EBS</a:t>
            </a:r>
            <a:endParaRPr lang="en-US" dirty="0"/>
          </a:p>
        </p:txBody>
      </p:sp>
      <p:sp>
        <p:nvSpPr>
          <p:cNvPr id="34" name="TextBox 33">
            <a:extLst>
              <a:ext uri="{FF2B5EF4-FFF2-40B4-BE49-F238E27FC236}">
                <a16:creationId xmlns="" xmlns:a16="http://schemas.microsoft.com/office/drawing/2014/main" id="{2549765B-45E6-46F9-A840-8DC79F161E98}"/>
              </a:ext>
            </a:extLst>
          </p:cNvPr>
          <p:cNvSpPr txBox="1"/>
          <p:nvPr/>
        </p:nvSpPr>
        <p:spPr>
          <a:xfrm>
            <a:off x="2997741" y="1905179"/>
            <a:ext cx="5500160" cy="1015663"/>
          </a:xfrm>
          <a:prstGeom prst="rect">
            <a:avLst/>
          </a:prstGeom>
          <a:noFill/>
        </p:spPr>
        <p:txBody>
          <a:bodyPr wrap="none" rtlCol="0">
            <a:spAutoFit/>
          </a:bodyPr>
          <a:lstStyle/>
          <a:p>
            <a:r>
              <a:rPr lang="en-US" sz="2000" b="1" dirty="0"/>
              <a:t>Local</a:t>
            </a:r>
          </a:p>
          <a:p>
            <a:pPr marL="342900" indent="-342900">
              <a:buFont typeface="Wingdings" panose="05000000000000000000" pitchFamily="2" charset="2"/>
              <a:buChar char="§"/>
            </a:pPr>
            <a:r>
              <a:rPr lang="en-US" sz="2000" dirty="0"/>
              <a:t>Willingness to make reconciliation a </a:t>
            </a:r>
            <a:r>
              <a:rPr lang="en-US" sz="2000" dirty="0" smtClean="0"/>
              <a:t>DAILY habit</a:t>
            </a:r>
            <a:endParaRPr lang="en-US" sz="2000" dirty="0"/>
          </a:p>
          <a:p>
            <a:pPr marL="342900" indent="-342900">
              <a:buFont typeface="Wingdings" panose="05000000000000000000" pitchFamily="2" charset="2"/>
              <a:buChar char="§"/>
            </a:pPr>
            <a:r>
              <a:rPr lang="en-US" sz="2000" dirty="0"/>
              <a:t>Willingness to change processes </a:t>
            </a:r>
          </a:p>
        </p:txBody>
      </p:sp>
      <p:sp>
        <p:nvSpPr>
          <p:cNvPr id="35" name="TextBox 34">
            <a:extLst>
              <a:ext uri="{FF2B5EF4-FFF2-40B4-BE49-F238E27FC236}">
                <a16:creationId xmlns="" xmlns:a16="http://schemas.microsoft.com/office/drawing/2014/main" id="{70961132-A123-4457-9BA7-91C67ED231B2}"/>
              </a:ext>
            </a:extLst>
          </p:cNvPr>
          <p:cNvSpPr txBox="1"/>
          <p:nvPr/>
        </p:nvSpPr>
        <p:spPr>
          <a:xfrm>
            <a:off x="3015736" y="3394188"/>
            <a:ext cx="4250138" cy="2246769"/>
          </a:xfrm>
          <a:prstGeom prst="rect">
            <a:avLst/>
          </a:prstGeom>
          <a:noFill/>
        </p:spPr>
        <p:txBody>
          <a:bodyPr wrap="none" rtlCol="0">
            <a:spAutoFit/>
          </a:bodyPr>
          <a:lstStyle/>
          <a:p>
            <a:r>
              <a:rPr lang="en-US" sz="2000" b="1" dirty="0"/>
              <a:t>Shared Service</a:t>
            </a:r>
          </a:p>
          <a:p>
            <a:pPr marL="342900" indent="-342900">
              <a:buFont typeface="Wingdings" panose="05000000000000000000" pitchFamily="2" charset="2"/>
              <a:buChar char="§"/>
            </a:pPr>
            <a:r>
              <a:rPr lang="en-US" sz="2000" dirty="0"/>
              <a:t>Willingness to adopt culture of data</a:t>
            </a:r>
          </a:p>
          <a:p>
            <a:pPr marL="342900" indent="-342900">
              <a:buFont typeface="Wingdings" panose="05000000000000000000" pitchFamily="2" charset="2"/>
              <a:buChar char="§"/>
            </a:pPr>
            <a:r>
              <a:rPr lang="en-US" sz="2000" dirty="0"/>
              <a:t>Willingness to take calculated </a:t>
            </a:r>
            <a:r>
              <a:rPr lang="en-US" sz="2000" dirty="0" smtClean="0"/>
              <a:t>risks</a:t>
            </a:r>
          </a:p>
          <a:p>
            <a:pPr marL="342900" indent="-342900">
              <a:buFont typeface="Wingdings" panose="05000000000000000000" pitchFamily="2" charset="2"/>
              <a:buChar char="§"/>
            </a:pPr>
            <a:endParaRPr lang="en-US" sz="2000" dirty="0"/>
          </a:p>
          <a:p>
            <a:pPr marL="214313" indent="-214313">
              <a:buFont typeface="Arial" panose="020B0604020202020204" pitchFamily="34" charset="0"/>
              <a:buChar char="•"/>
            </a:pPr>
            <a:endParaRPr lang="en-US" sz="2000" dirty="0" smtClean="0"/>
          </a:p>
          <a:p>
            <a:pPr marL="214313" indent="-214313">
              <a:buFont typeface="Arial" panose="020B0604020202020204" pitchFamily="34" charset="0"/>
              <a:buChar char="•"/>
            </a:pPr>
            <a:endParaRPr lang="en-US" sz="2000" dirty="0"/>
          </a:p>
          <a:p>
            <a:pPr marL="214313" indent="-214313">
              <a:buFont typeface="Arial" panose="020B0604020202020204" pitchFamily="34" charset="0"/>
              <a:buChar char="•"/>
            </a:pPr>
            <a:endParaRPr lang="en-US" sz="2000" dirty="0"/>
          </a:p>
        </p:txBody>
      </p:sp>
      <p:sp>
        <p:nvSpPr>
          <p:cNvPr id="36" name="TextBox 35">
            <a:extLst>
              <a:ext uri="{FF2B5EF4-FFF2-40B4-BE49-F238E27FC236}">
                <a16:creationId xmlns="" xmlns:a16="http://schemas.microsoft.com/office/drawing/2014/main" id="{374C7829-270D-4D94-A11C-9558D568F3FB}"/>
              </a:ext>
            </a:extLst>
          </p:cNvPr>
          <p:cNvSpPr txBox="1"/>
          <p:nvPr/>
        </p:nvSpPr>
        <p:spPr>
          <a:xfrm>
            <a:off x="3017279" y="4830756"/>
            <a:ext cx="5818581" cy="1015663"/>
          </a:xfrm>
          <a:prstGeom prst="rect">
            <a:avLst/>
          </a:prstGeom>
          <a:noFill/>
        </p:spPr>
        <p:txBody>
          <a:bodyPr wrap="none" rtlCol="0">
            <a:spAutoFit/>
          </a:bodyPr>
          <a:lstStyle/>
          <a:p>
            <a:r>
              <a:rPr lang="en-US" sz="2000" b="1" dirty="0"/>
              <a:t>System Level</a:t>
            </a:r>
          </a:p>
          <a:p>
            <a:pPr marL="342900" indent="-342900">
              <a:buFont typeface="Wingdings" panose="05000000000000000000" pitchFamily="2" charset="2"/>
              <a:buChar char="§"/>
            </a:pPr>
            <a:r>
              <a:rPr lang="en-US" sz="2000" dirty="0"/>
              <a:t>Willingness to make system changes</a:t>
            </a:r>
          </a:p>
          <a:p>
            <a:pPr marL="342900" indent="-342900">
              <a:buFont typeface="Wingdings" panose="05000000000000000000" pitchFamily="2" charset="2"/>
              <a:buChar char="§"/>
            </a:pPr>
            <a:r>
              <a:rPr lang="en-US" sz="2000" dirty="0"/>
              <a:t>Willingness to make agency performance a priority</a:t>
            </a:r>
          </a:p>
        </p:txBody>
      </p:sp>
      <p:pic>
        <p:nvPicPr>
          <p:cNvPr id="15" name="Picture 14"/>
          <p:cNvPicPr>
            <a:picLocks noChangeAspect="1"/>
          </p:cNvPicPr>
          <p:nvPr/>
        </p:nvPicPr>
        <p:blipFill>
          <a:blip r:embed="rId6"/>
          <a:stretch>
            <a:fillRect/>
          </a:stretch>
        </p:blipFill>
        <p:spPr>
          <a:xfrm>
            <a:off x="8288392" y="0"/>
            <a:ext cx="835733" cy="843151"/>
          </a:xfrm>
          <a:prstGeom prst="rect">
            <a:avLst/>
          </a:prstGeom>
        </p:spPr>
      </p:pic>
    </p:spTree>
    <p:extLst>
      <p:ext uri="{BB962C8B-B14F-4D97-AF65-F5344CB8AC3E}">
        <p14:creationId xmlns:p14="http://schemas.microsoft.com/office/powerpoint/2010/main" val="10771385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09454" y="12834"/>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21</a:t>
            </a:r>
            <a:endParaRPr lang="en-US" b="1" dirty="0">
              <a:solidFill>
                <a:schemeClr val="bg1"/>
              </a:solidFill>
            </a:endParaRPr>
          </a:p>
        </p:txBody>
      </p:sp>
      <p:sp>
        <p:nvSpPr>
          <p:cNvPr id="14" name="Title 1">
            <a:extLst>
              <a:ext uri="{FF2B5EF4-FFF2-40B4-BE49-F238E27FC236}">
                <a16:creationId xmlns="" xmlns:a16="http://schemas.microsoft.com/office/drawing/2014/main" id="{5604DF3C-23AA-7945-869E-A3A32DF4D465}"/>
              </a:ext>
            </a:extLst>
          </p:cNvPr>
          <p:cNvSpPr txBox="1">
            <a:spLocks/>
          </p:cNvSpPr>
          <p:nvPr/>
        </p:nvSpPr>
        <p:spPr>
          <a:xfrm>
            <a:off x="820846" y="198985"/>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CFO of the Future</a:t>
            </a:r>
            <a:br>
              <a:rPr lang="en-US" sz="2400" i="1" dirty="0" smtClean="0">
                <a:solidFill>
                  <a:schemeClr val="tx1"/>
                </a:solidFill>
              </a:rPr>
            </a:br>
            <a:endParaRPr lang="en-US" sz="2400" i="1" dirty="0">
              <a:solidFill>
                <a:schemeClr val="tx1"/>
              </a:solidFill>
            </a:endParaRPr>
          </a:p>
        </p:txBody>
      </p:sp>
      <p:grpSp>
        <p:nvGrpSpPr>
          <p:cNvPr id="15" name="Group 14"/>
          <p:cNvGrpSpPr/>
          <p:nvPr/>
        </p:nvGrpSpPr>
        <p:grpSpPr>
          <a:xfrm>
            <a:off x="444137" y="991147"/>
            <a:ext cx="8146189" cy="5141204"/>
            <a:chOff x="1523806" y="1686643"/>
            <a:chExt cx="6252136" cy="4041794"/>
          </a:xfrm>
        </p:grpSpPr>
        <p:sp>
          <p:nvSpPr>
            <p:cNvPr id="19" name="TextBox 18">
              <a:extLst>
                <a:ext uri="{FF2B5EF4-FFF2-40B4-BE49-F238E27FC236}">
                  <a16:creationId xmlns="" xmlns:a16="http://schemas.microsoft.com/office/drawing/2014/main" id="{7BC8E130-0802-4844-A1F5-08F733F49575}"/>
                </a:ext>
              </a:extLst>
            </p:cNvPr>
            <p:cNvSpPr txBox="1"/>
            <p:nvPr/>
          </p:nvSpPr>
          <p:spPr>
            <a:xfrm>
              <a:off x="1619654" y="1686643"/>
              <a:ext cx="5921995" cy="507831"/>
            </a:xfrm>
            <a:prstGeom prst="rect">
              <a:avLst/>
            </a:prstGeom>
            <a:noFill/>
          </p:spPr>
          <p:txBody>
            <a:bodyPr wrap="square" rtlCol="0">
              <a:spAutoFit/>
            </a:bodyPr>
            <a:lstStyle/>
            <a:p>
              <a:pPr algn="ctr"/>
              <a:r>
                <a:rPr lang="en-US" sz="1350" i="1" dirty="0"/>
                <a:t>Evolving the role of the </a:t>
              </a:r>
              <a:r>
                <a:rPr lang="en-US" sz="1350" i="1" dirty="0" smtClean="0"/>
                <a:t>CFO </a:t>
              </a:r>
              <a:r>
                <a:rPr lang="en-US" sz="1350" i="1" dirty="0"/>
                <a:t>to a Data Driven </a:t>
              </a:r>
            </a:p>
            <a:p>
              <a:pPr algn="ctr"/>
              <a:r>
                <a:rPr lang="en-US" sz="1350" i="1" dirty="0"/>
                <a:t>Performance Management Organization</a:t>
              </a:r>
            </a:p>
          </p:txBody>
        </p:sp>
        <p:sp>
          <p:nvSpPr>
            <p:cNvPr id="20" name="Rectangle 19">
              <a:extLst>
                <a:ext uri="{FF2B5EF4-FFF2-40B4-BE49-F238E27FC236}">
                  <a16:creationId xmlns="" xmlns:a16="http://schemas.microsoft.com/office/drawing/2014/main" id="{E9A73A98-D493-DA46-BC1F-0ABF4C144592}"/>
                </a:ext>
              </a:extLst>
            </p:cNvPr>
            <p:cNvSpPr/>
            <p:nvPr/>
          </p:nvSpPr>
          <p:spPr>
            <a:xfrm>
              <a:off x="5770712" y="3727584"/>
              <a:ext cx="994643" cy="185469"/>
            </a:xfrm>
            <a:prstGeom prst="rect">
              <a:avLst/>
            </a:prstGeom>
            <a:solidFill>
              <a:srgbClr val="0070C0"/>
            </a:solidFill>
            <a:ln w="12700" cap="flat" cmpd="sng" algn="ctr">
              <a:noFill/>
              <a:prstDash val="solid"/>
              <a:miter lim="800000"/>
            </a:ln>
            <a:effectLst/>
          </p:spPr>
          <p:txBody>
            <a:bodyPr rtlCol="0" anchor="ctr"/>
            <a:lstStyle/>
            <a:p>
              <a:pPr algn="ctr" defTabSz="685800">
                <a:defRPr/>
              </a:pPr>
              <a:r>
                <a:rPr lang="en-US" sz="900" kern="0" dirty="0">
                  <a:solidFill>
                    <a:srgbClr val="FFFFFF"/>
                  </a:solidFill>
                  <a:latin typeface="Oswald" charset="0"/>
                  <a:ea typeface="Oswald" charset="0"/>
                  <a:cs typeface="Oswald" charset="0"/>
                </a:rPr>
                <a:t>We Develop:</a:t>
              </a:r>
            </a:p>
          </p:txBody>
        </p:sp>
        <p:sp>
          <p:nvSpPr>
            <p:cNvPr id="21" name="Rectangle 20">
              <a:extLst>
                <a:ext uri="{FF2B5EF4-FFF2-40B4-BE49-F238E27FC236}">
                  <a16:creationId xmlns="" xmlns:a16="http://schemas.microsoft.com/office/drawing/2014/main" id="{4B6CB2B4-5533-9A42-A6E3-B329424BEEBD}"/>
                </a:ext>
              </a:extLst>
            </p:cNvPr>
            <p:cNvSpPr/>
            <p:nvPr/>
          </p:nvSpPr>
          <p:spPr>
            <a:xfrm>
              <a:off x="6770145" y="3727584"/>
              <a:ext cx="1005797" cy="185469"/>
            </a:xfrm>
            <a:prstGeom prst="rect">
              <a:avLst/>
            </a:prstGeom>
            <a:solidFill>
              <a:srgbClr val="0070C0"/>
            </a:solidFill>
            <a:ln w="12700" cap="flat" cmpd="sng" algn="ctr">
              <a:noFill/>
              <a:prstDash val="solid"/>
              <a:miter lim="800000"/>
            </a:ln>
            <a:effectLst/>
          </p:spPr>
          <p:txBody>
            <a:bodyPr rtlCol="0" anchor="ctr"/>
            <a:lstStyle/>
            <a:p>
              <a:pPr algn="ctr" defTabSz="685800">
                <a:defRPr/>
              </a:pPr>
              <a:r>
                <a:rPr lang="en-US" sz="900" kern="0" dirty="0">
                  <a:solidFill>
                    <a:srgbClr val="FFFFFF"/>
                  </a:solidFill>
                  <a:latin typeface="Oswald" charset="0"/>
                  <a:ea typeface="Oswald" charset="0"/>
                  <a:cs typeface="Oswald" charset="0"/>
                </a:rPr>
                <a:t>We Provide:</a:t>
              </a:r>
            </a:p>
          </p:txBody>
        </p:sp>
        <p:sp>
          <p:nvSpPr>
            <p:cNvPr id="22" name="Rectangle 21">
              <a:extLst>
                <a:ext uri="{FF2B5EF4-FFF2-40B4-BE49-F238E27FC236}">
                  <a16:creationId xmlns="" xmlns:a16="http://schemas.microsoft.com/office/drawing/2014/main" id="{B9EA8721-A406-3A4B-96A5-0213629BCCB1}"/>
                </a:ext>
              </a:extLst>
            </p:cNvPr>
            <p:cNvSpPr/>
            <p:nvPr/>
          </p:nvSpPr>
          <p:spPr>
            <a:xfrm>
              <a:off x="5767827" y="4649839"/>
              <a:ext cx="2003226" cy="185469"/>
            </a:xfrm>
            <a:prstGeom prst="rect">
              <a:avLst/>
            </a:prstGeom>
            <a:solidFill>
              <a:srgbClr val="0070C0"/>
            </a:solidFill>
            <a:ln w="12700" cap="flat" cmpd="sng" algn="ctr">
              <a:noFill/>
              <a:prstDash val="solid"/>
              <a:miter lim="800000"/>
            </a:ln>
            <a:effectLst/>
          </p:spPr>
          <p:txBody>
            <a:bodyPr rtlCol="0" anchor="ctr"/>
            <a:lstStyle/>
            <a:p>
              <a:pPr algn="ctr" defTabSz="685800">
                <a:defRPr/>
              </a:pPr>
              <a:r>
                <a:rPr lang="en-US" sz="900" kern="0" dirty="0">
                  <a:solidFill>
                    <a:srgbClr val="FFFFFF"/>
                  </a:solidFill>
                  <a:latin typeface="Oswald" charset="0"/>
                  <a:ea typeface="Oswald" charset="0"/>
                  <a:cs typeface="Oswald" charset="0"/>
                </a:rPr>
                <a:t>We Maintain:</a:t>
              </a:r>
            </a:p>
          </p:txBody>
        </p:sp>
        <p:sp>
          <p:nvSpPr>
            <p:cNvPr id="23" name="Rectangle 22">
              <a:extLst>
                <a:ext uri="{FF2B5EF4-FFF2-40B4-BE49-F238E27FC236}">
                  <a16:creationId xmlns="" xmlns:a16="http://schemas.microsoft.com/office/drawing/2014/main" id="{25A8D050-1BD3-5949-BE91-39158E53B525}"/>
                </a:ext>
              </a:extLst>
            </p:cNvPr>
            <p:cNvSpPr/>
            <p:nvPr/>
          </p:nvSpPr>
          <p:spPr>
            <a:xfrm>
              <a:off x="3655193" y="4703230"/>
              <a:ext cx="1996962" cy="358851"/>
            </a:xfrm>
            <a:prstGeom prst="rect">
              <a:avLst/>
            </a:prstGeom>
            <a:solidFill>
              <a:srgbClr val="002E56">
                <a:lumMod val="25000"/>
                <a:lumOff val="75000"/>
              </a:srgbClr>
            </a:solidFill>
            <a:ln w="38100" cap="flat" cmpd="sng" algn="ctr">
              <a:solidFill>
                <a:srgbClr val="002E56">
                  <a:lumMod val="25000"/>
                  <a:lumOff val="75000"/>
                </a:srgbClr>
              </a:solidFill>
              <a:prstDash val="solid"/>
            </a:ln>
            <a:effectLst/>
          </p:spPr>
          <p:txBody>
            <a:bodyPr rtlCol="0" anchor="ctr"/>
            <a:lstStyle/>
            <a:p>
              <a:pPr algn="ctr" defTabSz="457124">
                <a:defRPr/>
              </a:pPr>
              <a:endParaRPr lang="en-US" sz="1600" kern="0">
                <a:solidFill>
                  <a:prstClr val="white"/>
                </a:solidFill>
                <a:latin typeface="Calibri"/>
              </a:endParaRPr>
            </a:p>
          </p:txBody>
        </p:sp>
        <p:pic>
          <p:nvPicPr>
            <p:cNvPr id="24" name="Picture 23">
              <a:extLst>
                <a:ext uri="{FF2B5EF4-FFF2-40B4-BE49-F238E27FC236}">
                  <a16:creationId xmlns="" xmlns:a16="http://schemas.microsoft.com/office/drawing/2014/main" id="{5A5A08E4-6436-C645-8A0F-D5C0604DB8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6200000">
              <a:off x="1587346" y="3932536"/>
              <a:ext cx="684395" cy="618334"/>
            </a:xfrm>
            <a:prstGeom prst="rect">
              <a:avLst/>
            </a:prstGeom>
          </p:spPr>
        </p:pic>
        <p:sp>
          <p:nvSpPr>
            <p:cNvPr id="25" name="TextBox 24">
              <a:extLst>
                <a:ext uri="{FF2B5EF4-FFF2-40B4-BE49-F238E27FC236}">
                  <a16:creationId xmlns="" xmlns:a16="http://schemas.microsoft.com/office/drawing/2014/main" id="{EE3EBAF4-4201-254B-9A50-4DA51B25FE0F}"/>
                </a:ext>
              </a:extLst>
            </p:cNvPr>
            <p:cNvSpPr txBox="1"/>
            <p:nvPr/>
          </p:nvSpPr>
          <p:spPr>
            <a:xfrm>
              <a:off x="1591562" y="3666746"/>
              <a:ext cx="675962" cy="230832"/>
            </a:xfrm>
            <a:prstGeom prst="rect">
              <a:avLst/>
            </a:prstGeom>
            <a:noFill/>
          </p:spPr>
          <p:txBody>
            <a:bodyPr wrap="square" rtlCol="0">
              <a:spAutoFit/>
            </a:bodyPr>
            <a:lstStyle/>
            <a:p>
              <a:pPr algn="ctr" defTabSz="685800"/>
              <a:r>
                <a:rPr lang="en-US" sz="900" dirty="0">
                  <a:solidFill>
                    <a:srgbClr val="000000"/>
                  </a:solidFill>
                  <a:latin typeface="Oswald" panose="02000503000000000000" pitchFamily="2" charset="0"/>
                </a:rPr>
                <a:t>Insights</a:t>
              </a:r>
              <a:endParaRPr lang="en-US" sz="1350" dirty="0">
                <a:solidFill>
                  <a:srgbClr val="000000"/>
                </a:solidFill>
                <a:latin typeface="Oswald" panose="02000503000000000000" pitchFamily="2" charset="0"/>
              </a:endParaRPr>
            </a:p>
          </p:txBody>
        </p:sp>
        <p:sp>
          <p:nvSpPr>
            <p:cNvPr id="26" name="TextBox 25">
              <a:extLst>
                <a:ext uri="{FF2B5EF4-FFF2-40B4-BE49-F238E27FC236}">
                  <a16:creationId xmlns="" xmlns:a16="http://schemas.microsoft.com/office/drawing/2014/main" id="{E7306FF3-0438-424B-833C-0744E75F92EB}"/>
                </a:ext>
              </a:extLst>
            </p:cNvPr>
            <p:cNvSpPr txBox="1"/>
            <p:nvPr/>
          </p:nvSpPr>
          <p:spPr>
            <a:xfrm>
              <a:off x="1708286" y="5497605"/>
              <a:ext cx="1171925" cy="230832"/>
            </a:xfrm>
            <a:prstGeom prst="rect">
              <a:avLst/>
            </a:prstGeom>
            <a:noFill/>
          </p:spPr>
          <p:txBody>
            <a:bodyPr wrap="square" rtlCol="0">
              <a:spAutoFit/>
            </a:bodyPr>
            <a:lstStyle/>
            <a:p>
              <a:pPr defTabSz="685800"/>
              <a:r>
                <a:rPr lang="en-US" sz="900" dirty="0">
                  <a:solidFill>
                    <a:srgbClr val="000000"/>
                  </a:solidFill>
                  <a:latin typeface="Oswald" panose="02000503000000000000" pitchFamily="2" charset="0"/>
                </a:rPr>
                <a:t>Data Sources</a:t>
              </a:r>
            </a:p>
          </p:txBody>
        </p:sp>
        <p:sp>
          <p:nvSpPr>
            <p:cNvPr id="27" name="Rectangle 26">
              <a:extLst>
                <a:ext uri="{FF2B5EF4-FFF2-40B4-BE49-F238E27FC236}">
                  <a16:creationId xmlns="" xmlns:a16="http://schemas.microsoft.com/office/drawing/2014/main" id="{6D638218-7360-AF43-9E74-369EBF011073}"/>
                </a:ext>
              </a:extLst>
            </p:cNvPr>
            <p:cNvSpPr/>
            <p:nvPr/>
          </p:nvSpPr>
          <p:spPr>
            <a:xfrm>
              <a:off x="3655193" y="5001525"/>
              <a:ext cx="1996961" cy="665636"/>
            </a:xfrm>
            <a:prstGeom prst="rect">
              <a:avLst/>
            </a:prstGeom>
            <a:gradFill flip="none" rotWithShape="1">
              <a:gsLst>
                <a:gs pos="100000">
                  <a:srgbClr val="7AAFDF"/>
                </a:gs>
                <a:gs pos="29000">
                  <a:srgbClr val="A4C8E7"/>
                </a:gs>
                <a:gs pos="3000">
                  <a:srgbClr val="A4C8E7"/>
                </a:gs>
              </a:gsLst>
              <a:lin ang="16200000" scaled="1"/>
              <a:tileRect/>
            </a:gradFill>
            <a:ln w="38100" cap="flat" cmpd="sng" algn="ctr">
              <a:solidFill>
                <a:srgbClr val="002E56">
                  <a:lumMod val="25000"/>
                  <a:lumOff val="75000"/>
                </a:srgbClr>
              </a:solidFill>
              <a:prstDash val="solid"/>
            </a:ln>
            <a:effectLst/>
          </p:spPr>
          <p:txBody>
            <a:bodyPr rtlCol="0" anchor="ctr"/>
            <a:lstStyle/>
            <a:p>
              <a:pPr algn="ctr" defTabSz="457124">
                <a:defRPr/>
              </a:pPr>
              <a:endParaRPr lang="en-US" sz="1600" kern="0">
                <a:solidFill>
                  <a:prstClr val="white"/>
                </a:solidFill>
                <a:latin typeface="Calibri"/>
              </a:endParaRPr>
            </a:p>
          </p:txBody>
        </p:sp>
        <p:grpSp>
          <p:nvGrpSpPr>
            <p:cNvPr id="28" name="Group 27">
              <a:extLst>
                <a:ext uri="{FF2B5EF4-FFF2-40B4-BE49-F238E27FC236}">
                  <a16:creationId xmlns="" xmlns:a16="http://schemas.microsoft.com/office/drawing/2014/main" id="{119C7BA6-D8BD-4C4E-9D7E-6273348608DC}"/>
                </a:ext>
              </a:extLst>
            </p:cNvPr>
            <p:cNvGrpSpPr/>
            <p:nvPr/>
          </p:nvGrpSpPr>
          <p:grpSpPr>
            <a:xfrm>
              <a:off x="3919061" y="5033625"/>
              <a:ext cx="1446885" cy="570763"/>
              <a:chOff x="13997891" y="4523738"/>
              <a:chExt cx="2957104" cy="974996"/>
            </a:xfrm>
            <a:solidFill>
              <a:srgbClr val="1F497D">
                <a:lumMod val="40000"/>
                <a:lumOff val="60000"/>
              </a:srgbClr>
            </a:solidFill>
          </p:grpSpPr>
          <p:sp>
            <p:nvSpPr>
              <p:cNvPr id="78" name="object 158">
                <a:extLst>
                  <a:ext uri="{FF2B5EF4-FFF2-40B4-BE49-F238E27FC236}">
                    <a16:creationId xmlns="" xmlns:a16="http://schemas.microsoft.com/office/drawing/2014/main" id="{EC48BC77-D55D-9B47-AFF0-DB95692BA36E}"/>
                  </a:ext>
                </a:extLst>
              </p:cNvPr>
              <p:cNvSpPr/>
              <p:nvPr/>
            </p:nvSpPr>
            <p:spPr>
              <a:xfrm>
                <a:off x="15330061" y="4523738"/>
                <a:ext cx="14593" cy="1459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79" name="object 162">
                <a:extLst>
                  <a:ext uri="{FF2B5EF4-FFF2-40B4-BE49-F238E27FC236}">
                    <a16:creationId xmlns="" xmlns:a16="http://schemas.microsoft.com/office/drawing/2014/main" id="{DB61A7B8-151B-964B-BFC6-F37BD82583E1}"/>
                  </a:ext>
                </a:extLst>
              </p:cNvPr>
              <p:cNvSpPr/>
              <p:nvPr/>
            </p:nvSpPr>
            <p:spPr>
              <a:xfrm>
                <a:off x="16528321" y="5465828"/>
                <a:ext cx="19419"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0" name="object 164">
                <a:extLst>
                  <a:ext uri="{FF2B5EF4-FFF2-40B4-BE49-F238E27FC236}">
                    <a16:creationId xmlns="" xmlns:a16="http://schemas.microsoft.com/office/drawing/2014/main" id="{CA8B2C96-3B05-D24D-AE73-83DB0CB6B2ED}"/>
                  </a:ext>
                </a:extLst>
              </p:cNvPr>
              <p:cNvSpPr/>
              <p:nvPr/>
            </p:nvSpPr>
            <p:spPr>
              <a:xfrm>
                <a:off x="15939031" y="4735189"/>
                <a:ext cx="84441" cy="8445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1" name="object 165">
                <a:extLst>
                  <a:ext uri="{FF2B5EF4-FFF2-40B4-BE49-F238E27FC236}">
                    <a16:creationId xmlns="" xmlns:a16="http://schemas.microsoft.com/office/drawing/2014/main" id="{FDB1EC93-E6FF-1E42-BB30-C27C2E5735B2}"/>
                  </a:ext>
                </a:extLst>
              </p:cNvPr>
              <p:cNvSpPr/>
              <p:nvPr/>
            </p:nvSpPr>
            <p:spPr>
              <a:xfrm>
                <a:off x="15675339" y="4574567"/>
                <a:ext cx="28122" cy="2812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2" name="object 166">
                <a:extLst>
                  <a:ext uri="{FF2B5EF4-FFF2-40B4-BE49-F238E27FC236}">
                    <a16:creationId xmlns="" xmlns:a16="http://schemas.microsoft.com/office/drawing/2014/main" id="{A6DCB337-9746-2A4B-98E4-7D1AEFF61092}"/>
                  </a:ext>
                </a:extLst>
              </p:cNvPr>
              <p:cNvSpPr/>
              <p:nvPr/>
            </p:nvSpPr>
            <p:spPr>
              <a:xfrm>
                <a:off x="15876970" y="4542599"/>
                <a:ext cx="19387"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3" name="object 167">
                <a:extLst>
                  <a:ext uri="{FF2B5EF4-FFF2-40B4-BE49-F238E27FC236}">
                    <a16:creationId xmlns="" xmlns:a16="http://schemas.microsoft.com/office/drawing/2014/main" id="{29D9A247-A1B0-CC4D-B169-63D6F9B786DC}"/>
                  </a:ext>
                </a:extLst>
              </p:cNvPr>
              <p:cNvSpPr/>
              <p:nvPr/>
            </p:nvSpPr>
            <p:spPr>
              <a:xfrm>
                <a:off x="16471864" y="4966176"/>
                <a:ext cx="19366"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4" name="object 173">
                <a:extLst>
                  <a:ext uri="{FF2B5EF4-FFF2-40B4-BE49-F238E27FC236}">
                    <a16:creationId xmlns="" xmlns:a16="http://schemas.microsoft.com/office/drawing/2014/main" id="{BFB39CB0-DE10-E446-B8D0-88A1CD1C926C}"/>
                  </a:ext>
                </a:extLst>
              </p:cNvPr>
              <p:cNvSpPr/>
              <p:nvPr/>
            </p:nvSpPr>
            <p:spPr>
              <a:xfrm>
                <a:off x="14478934" y="4650390"/>
                <a:ext cx="19387"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5" name="object 174">
                <a:extLst>
                  <a:ext uri="{FF2B5EF4-FFF2-40B4-BE49-F238E27FC236}">
                    <a16:creationId xmlns="" xmlns:a16="http://schemas.microsoft.com/office/drawing/2014/main" id="{AD3B5D63-C215-9546-9A72-46A22AA0528C}"/>
                  </a:ext>
                </a:extLst>
              </p:cNvPr>
              <p:cNvSpPr/>
              <p:nvPr/>
            </p:nvSpPr>
            <p:spPr>
              <a:xfrm>
                <a:off x="14021914" y="5406991"/>
                <a:ext cx="1938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6" name="object 178">
                <a:extLst>
                  <a:ext uri="{FF2B5EF4-FFF2-40B4-BE49-F238E27FC236}">
                    <a16:creationId xmlns="" xmlns:a16="http://schemas.microsoft.com/office/drawing/2014/main" id="{F6B13411-7516-AC44-813B-431FAA41390C}"/>
                  </a:ext>
                </a:extLst>
              </p:cNvPr>
              <p:cNvSpPr/>
              <p:nvPr/>
            </p:nvSpPr>
            <p:spPr>
              <a:xfrm>
                <a:off x="16901616" y="4730069"/>
                <a:ext cx="1937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7" name="object 179">
                <a:extLst>
                  <a:ext uri="{FF2B5EF4-FFF2-40B4-BE49-F238E27FC236}">
                    <a16:creationId xmlns="" xmlns:a16="http://schemas.microsoft.com/office/drawing/2014/main" id="{E8AB96AD-4E61-9E48-912F-E7376812F2EC}"/>
                  </a:ext>
                </a:extLst>
              </p:cNvPr>
              <p:cNvSpPr/>
              <p:nvPr/>
            </p:nvSpPr>
            <p:spPr>
              <a:xfrm>
                <a:off x="16408644" y="4668060"/>
                <a:ext cx="1937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8" name="object 180">
                <a:extLst>
                  <a:ext uri="{FF2B5EF4-FFF2-40B4-BE49-F238E27FC236}">
                    <a16:creationId xmlns="" xmlns:a16="http://schemas.microsoft.com/office/drawing/2014/main" id="{96CCA2E8-733F-CC4E-96DF-F8F0A2B66BF6}"/>
                  </a:ext>
                </a:extLst>
              </p:cNvPr>
              <p:cNvSpPr/>
              <p:nvPr/>
            </p:nvSpPr>
            <p:spPr>
              <a:xfrm>
                <a:off x="16300580" y="4805364"/>
                <a:ext cx="19387"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89" name="object 181">
                <a:extLst>
                  <a:ext uri="{FF2B5EF4-FFF2-40B4-BE49-F238E27FC236}">
                    <a16:creationId xmlns="" xmlns:a16="http://schemas.microsoft.com/office/drawing/2014/main" id="{36A913C3-7E7E-FC45-A2A4-45045E82FBD4}"/>
                  </a:ext>
                </a:extLst>
              </p:cNvPr>
              <p:cNvSpPr/>
              <p:nvPr/>
            </p:nvSpPr>
            <p:spPr>
              <a:xfrm>
                <a:off x="15038962" y="4559447"/>
                <a:ext cx="1937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0" name="object 182">
                <a:extLst>
                  <a:ext uri="{FF2B5EF4-FFF2-40B4-BE49-F238E27FC236}">
                    <a16:creationId xmlns="" xmlns:a16="http://schemas.microsoft.com/office/drawing/2014/main" id="{60F77705-309C-FF4E-8F97-CAF96BB3EF40}"/>
                  </a:ext>
                </a:extLst>
              </p:cNvPr>
              <p:cNvSpPr/>
              <p:nvPr/>
            </p:nvSpPr>
            <p:spPr>
              <a:xfrm>
                <a:off x="15153696" y="4542578"/>
                <a:ext cx="19366"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1" name="object 183">
                <a:extLst>
                  <a:ext uri="{FF2B5EF4-FFF2-40B4-BE49-F238E27FC236}">
                    <a16:creationId xmlns="" xmlns:a16="http://schemas.microsoft.com/office/drawing/2014/main" id="{D6DD4177-6D5E-9A4C-BB26-70C5A7808AC2}"/>
                  </a:ext>
                </a:extLst>
              </p:cNvPr>
              <p:cNvSpPr/>
              <p:nvPr/>
            </p:nvSpPr>
            <p:spPr>
              <a:xfrm>
                <a:off x="16771646" y="4668060"/>
                <a:ext cx="1938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2" name="object 185">
                <a:extLst>
                  <a:ext uri="{FF2B5EF4-FFF2-40B4-BE49-F238E27FC236}">
                    <a16:creationId xmlns="" xmlns:a16="http://schemas.microsoft.com/office/drawing/2014/main" id="{9B3FAB67-4608-C346-A4BD-C3749CED5531}"/>
                  </a:ext>
                </a:extLst>
              </p:cNvPr>
              <p:cNvSpPr/>
              <p:nvPr/>
            </p:nvSpPr>
            <p:spPr>
              <a:xfrm>
                <a:off x="16810873" y="4751721"/>
                <a:ext cx="29249" cy="292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3" name="object 186">
                <a:extLst>
                  <a:ext uri="{FF2B5EF4-FFF2-40B4-BE49-F238E27FC236}">
                    <a16:creationId xmlns="" xmlns:a16="http://schemas.microsoft.com/office/drawing/2014/main" id="{3E69264B-39E1-EA4F-A5F4-7CBC128954E3}"/>
                  </a:ext>
                </a:extLst>
              </p:cNvPr>
              <p:cNvSpPr/>
              <p:nvPr/>
            </p:nvSpPr>
            <p:spPr>
              <a:xfrm>
                <a:off x="16690016" y="4785797"/>
                <a:ext cx="29239" cy="292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4" name="object 187">
                <a:extLst>
                  <a:ext uri="{FF2B5EF4-FFF2-40B4-BE49-F238E27FC236}">
                    <a16:creationId xmlns="" xmlns:a16="http://schemas.microsoft.com/office/drawing/2014/main" id="{F3CA5C24-424F-2140-94D5-653EA5D6A8FA}"/>
                  </a:ext>
                </a:extLst>
              </p:cNvPr>
              <p:cNvSpPr/>
              <p:nvPr/>
            </p:nvSpPr>
            <p:spPr>
              <a:xfrm>
                <a:off x="16867034" y="4626566"/>
                <a:ext cx="29249" cy="2921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5" name="object 188">
                <a:extLst>
                  <a:ext uri="{FF2B5EF4-FFF2-40B4-BE49-F238E27FC236}">
                    <a16:creationId xmlns="" xmlns:a16="http://schemas.microsoft.com/office/drawing/2014/main" id="{6490317F-DDBE-384D-9E75-52448245A9CD}"/>
                  </a:ext>
                </a:extLst>
              </p:cNvPr>
              <p:cNvSpPr/>
              <p:nvPr/>
            </p:nvSpPr>
            <p:spPr>
              <a:xfrm>
                <a:off x="16812959" y="4586695"/>
                <a:ext cx="29249" cy="292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6" name="object 189">
                <a:extLst>
                  <a:ext uri="{FF2B5EF4-FFF2-40B4-BE49-F238E27FC236}">
                    <a16:creationId xmlns="" xmlns:a16="http://schemas.microsoft.com/office/drawing/2014/main" id="{B32AA5BE-F3ED-C940-B459-89D481CA1166}"/>
                  </a:ext>
                </a:extLst>
              </p:cNvPr>
              <p:cNvSpPr/>
              <p:nvPr/>
            </p:nvSpPr>
            <p:spPr>
              <a:xfrm>
                <a:off x="16104669" y="4766347"/>
                <a:ext cx="51261" cy="512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7" name="object 190">
                <a:extLst>
                  <a:ext uri="{FF2B5EF4-FFF2-40B4-BE49-F238E27FC236}">
                    <a16:creationId xmlns="" xmlns:a16="http://schemas.microsoft.com/office/drawing/2014/main" id="{162F9D62-B82F-B447-843B-3672AE40A475}"/>
                  </a:ext>
                </a:extLst>
              </p:cNvPr>
              <p:cNvSpPr/>
              <p:nvPr/>
            </p:nvSpPr>
            <p:spPr>
              <a:xfrm>
                <a:off x="15724683" y="4693474"/>
                <a:ext cx="51261" cy="5124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8" name="object 191">
                <a:extLst>
                  <a:ext uri="{FF2B5EF4-FFF2-40B4-BE49-F238E27FC236}">
                    <a16:creationId xmlns="" xmlns:a16="http://schemas.microsoft.com/office/drawing/2014/main" id="{A2E98E07-E437-174F-A89F-71964DA937D8}"/>
                  </a:ext>
                </a:extLst>
              </p:cNvPr>
              <p:cNvSpPr/>
              <p:nvPr/>
            </p:nvSpPr>
            <p:spPr>
              <a:xfrm>
                <a:off x="14995066" y="4751806"/>
                <a:ext cx="51240" cy="512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99" name="object 192">
                <a:extLst>
                  <a:ext uri="{FF2B5EF4-FFF2-40B4-BE49-F238E27FC236}">
                    <a16:creationId xmlns="" xmlns:a16="http://schemas.microsoft.com/office/drawing/2014/main" id="{BC69AF4F-2DC0-AC4D-A0EC-C16B38FA69A3}"/>
                  </a:ext>
                </a:extLst>
              </p:cNvPr>
              <p:cNvSpPr/>
              <p:nvPr/>
            </p:nvSpPr>
            <p:spPr>
              <a:xfrm>
                <a:off x="15102214" y="4719100"/>
                <a:ext cx="71396" cy="7139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0" name="object 193">
                <a:extLst>
                  <a:ext uri="{FF2B5EF4-FFF2-40B4-BE49-F238E27FC236}">
                    <a16:creationId xmlns="" xmlns:a16="http://schemas.microsoft.com/office/drawing/2014/main" id="{555569BB-1EFD-9D49-9BF0-4B53EB6B3637}"/>
                  </a:ext>
                </a:extLst>
              </p:cNvPr>
              <p:cNvSpPr/>
              <p:nvPr/>
            </p:nvSpPr>
            <p:spPr>
              <a:xfrm>
                <a:off x="14963668" y="4660083"/>
                <a:ext cx="71407" cy="7139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1" name="object 194">
                <a:extLst>
                  <a:ext uri="{FF2B5EF4-FFF2-40B4-BE49-F238E27FC236}">
                    <a16:creationId xmlns="" xmlns:a16="http://schemas.microsoft.com/office/drawing/2014/main" id="{73DD39AE-4924-124F-822F-2315D41D8889}"/>
                  </a:ext>
                </a:extLst>
              </p:cNvPr>
              <p:cNvSpPr/>
              <p:nvPr/>
            </p:nvSpPr>
            <p:spPr>
              <a:xfrm>
                <a:off x="14884452" y="4724748"/>
                <a:ext cx="71396" cy="7137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2" name="object 195">
                <a:extLst>
                  <a:ext uri="{FF2B5EF4-FFF2-40B4-BE49-F238E27FC236}">
                    <a16:creationId xmlns="" xmlns:a16="http://schemas.microsoft.com/office/drawing/2014/main" id="{1C1B85FF-FB9B-984D-B16C-915686A7950C}"/>
                  </a:ext>
                </a:extLst>
              </p:cNvPr>
              <p:cNvSpPr/>
              <p:nvPr/>
            </p:nvSpPr>
            <p:spPr>
              <a:xfrm>
                <a:off x="16040901" y="4683222"/>
                <a:ext cx="71407" cy="7139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3" name="object 197">
                <a:extLst>
                  <a:ext uri="{FF2B5EF4-FFF2-40B4-BE49-F238E27FC236}">
                    <a16:creationId xmlns="" xmlns:a16="http://schemas.microsoft.com/office/drawing/2014/main" id="{B83523AC-AABF-6F4B-9A61-BAEAE65F7A46}"/>
                  </a:ext>
                </a:extLst>
              </p:cNvPr>
              <p:cNvSpPr/>
              <p:nvPr/>
            </p:nvSpPr>
            <p:spPr>
              <a:xfrm>
                <a:off x="14323517" y="5473920"/>
                <a:ext cx="22622" cy="226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4" name="object 198">
                <a:extLst>
                  <a:ext uri="{FF2B5EF4-FFF2-40B4-BE49-F238E27FC236}">
                    <a16:creationId xmlns="" xmlns:a16="http://schemas.microsoft.com/office/drawing/2014/main" id="{ECC273E5-B05B-1E42-BF10-C4E2DD6DE859}"/>
                  </a:ext>
                </a:extLst>
              </p:cNvPr>
              <p:cNvSpPr/>
              <p:nvPr/>
            </p:nvSpPr>
            <p:spPr>
              <a:xfrm>
                <a:off x="14755271" y="4563209"/>
                <a:ext cx="22632" cy="2262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5" name="object 199">
                <a:extLst>
                  <a:ext uri="{FF2B5EF4-FFF2-40B4-BE49-F238E27FC236}">
                    <a16:creationId xmlns="" xmlns:a16="http://schemas.microsoft.com/office/drawing/2014/main" id="{F66FD124-3EBD-014E-B803-23C287BB3D9F}"/>
                  </a:ext>
                </a:extLst>
              </p:cNvPr>
              <p:cNvSpPr/>
              <p:nvPr/>
            </p:nvSpPr>
            <p:spPr>
              <a:xfrm>
                <a:off x="14631548" y="4766104"/>
                <a:ext cx="22611" cy="2263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6" name="object 200">
                <a:extLst>
                  <a:ext uri="{FF2B5EF4-FFF2-40B4-BE49-F238E27FC236}">
                    <a16:creationId xmlns="" xmlns:a16="http://schemas.microsoft.com/office/drawing/2014/main" id="{44B572C5-26CC-FF4D-BEAF-B633E3557B9A}"/>
                  </a:ext>
                </a:extLst>
              </p:cNvPr>
              <p:cNvSpPr/>
              <p:nvPr/>
            </p:nvSpPr>
            <p:spPr>
              <a:xfrm>
                <a:off x="14433153" y="4811971"/>
                <a:ext cx="22622" cy="2263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7" name="object 201">
                <a:extLst>
                  <a:ext uri="{FF2B5EF4-FFF2-40B4-BE49-F238E27FC236}">
                    <a16:creationId xmlns="" xmlns:a16="http://schemas.microsoft.com/office/drawing/2014/main" id="{6BAD145F-CA98-A848-830D-DDC34661DF51}"/>
                  </a:ext>
                </a:extLst>
              </p:cNvPr>
              <p:cNvSpPr/>
              <p:nvPr/>
            </p:nvSpPr>
            <p:spPr>
              <a:xfrm>
                <a:off x="14805279" y="4699712"/>
                <a:ext cx="22622" cy="226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8" name="object 202">
                <a:extLst>
                  <a:ext uri="{FF2B5EF4-FFF2-40B4-BE49-F238E27FC236}">
                    <a16:creationId xmlns="" xmlns:a16="http://schemas.microsoft.com/office/drawing/2014/main" id="{772B9509-E32F-BD4A-AB74-6DFBB1430582}"/>
                  </a:ext>
                </a:extLst>
              </p:cNvPr>
              <p:cNvSpPr/>
              <p:nvPr/>
            </p:nvSpPr>
            <p:spPr>
              <a:xfrm>
                <a:off x="15344686" y="4703716"/>
                <a:ext cx="14603" cy="1459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09" name="object 210">
                <a:extLst>
                  <a:ext uri="{FF2B5EF4-FFF2-40B4-BE49-F238E27FC236}">
                    <a16:creationId xmlns="" xmlns:a16="http://schemas.microsoft.com/office/drawing/2014/main" id="{29711ED3-69B7-9149-8B4E-87CF7E7FF6D1}"/>
                  </a:ext>
                </a:extLst>
              </p:cNvPr>
              <p:cNvSpPr/>
              <p:nvPr/>
            </p:nvSpPr>
            <p:spPr>
              <a:xfrm>
                <a:off x="15386865" y="4589182"/>
                <a:ext cx="45255" cy="4526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0" name="object 212">
                <a:extLst>
                  <a:ext uri="{FF2B5EF4-FFF2-40B4-BE49-F238E27FC236}">
                    <a16:creationId xmlns="" xmlns:a16="http://schemas.microsoft.com/office/drawing/2014/main" id="{B52C1718-AAD5-9442-A77C-CDBBA05BBFB2}"/>
                  </a:ext>
                </a:extLst>
              </p:cNvPr>
              <p:cNvSpPr/>
              <p:nvPr/>
            </p:nvSpPr>
            <p:spPr>
              <a:xfrm>
                <a:off x="16274575" y="4611836"/>
                <a:ext cx="71407" cy="7137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1" name="object 213">
                <a:extLst>
                  <a:ext uri="{FF2B5EF4-FFF2-40B4-BE49-F238E27FC236}">
                    <a16:creationId xmlns="" xmlns:a16="http://schemas.microsoft.com/office/drawing/2014/main" id="{423BA902-AD33-204F-9686-827BE9FE5C94}"/>
                  </a:ext>
                </a:extLst>
              </p:cNvPr>
              <p:cNvSpPr/>
              <p:nvPr/>
            </p:nvSpPr>
            <p:spPr>
              <a:xfrm>
                <a:off x="16501157" y="4570563"/>
                <a:ext cx="71407" cy="7137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2" name="object 214">
                <a:extLst>
                  <a:ext uri="{FF2B5EF4-FFF2-40B4-BE49-F238E27FC236}">
                    <a16:creationId xmlns="" xmlns:a16="http://schemas.microsoft.com/office/drawing/2014/main" id="{A7B91CBD-2E04-8B4A-944B-167095D5AE1A}"/>
                  </a:ext>
                </a:extLst>
              </p:cNvPr>
              <p:cNvSpPr/>
              <p:nvPr/>
            </p:nvSpPr>
            <p:spPr>
              <a:xfrm>
                <a:off x="15761245" y="4573514"/>
                <a:ext cx="35698" cy="3569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3" name="object 215">
                <a:extLst>
                  <a:ext uri="{FF2B5EF4-FFF2-40B4-BE49-F238E27FC236}">
                    <a16:creationId xmlns="" xmlns:a16="http://schemas.microsoft.com/office/drawing/2014/main" id="{6810D51A-77E3-5748-A92B-445A2F7FEE2C}"/>
                  </a:ext>
                </a:extLst>
              </p:cNvPr>
              <p:cNvSpPr/>
              <p:nvPr/>
            </p:nvSpPr>
            <p:spPr>
              <a:xfrm>
                <a:off x="15464826" y="4752891"/>
                <a:ext cx="35709" cy="3569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4" name="object 216">
                <a:extLst>
                  <a:ext uri="{FF2B5EF4-FFF2-40B4-BE49-F238E27FC236}">
                    <a16:creationId xmlns="" xmlns:a16="http://schemas.microsoft.com/office/drawing/2014/main" id="{BC3E66DF-90B6-3343-9101-5A20509616AA}"/>
                  </a:ext>
                </a:extLst>
              </p:cNvPr>
              <p:cNvSpPr/>
              <p:nvPr/>
            </p:nvSpPr>
            <p:spPr>
              <a:xfrm>
                <a:off x="15868563" y="4624396"/>
                <a:ext cx="71396" cy="7138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5" name="object 217">
                <a:extLst>
                  <a:ext uri="{FF2B5EF4-FFF2-40B4-BE49-F238E27FC236}">
                    <a16:creationId xmlns="" xmlns:a16="http://schemas.microsoft.com/office/drawing/2014/main" id="{BF5F27C8-DE31-DA49-8E28-8156DC58431D}"/>
                  </a:ext>
                </a:extLst>
              </p:cNvPr>
              <p:cNvSpPr/>
              <p:nvPr/>
            </p:nvSpPr>
            <p:spPr>
              <a:xfrm>
                <a:off x="14551311" y="4627061"/>
                <a:ext cx="28175" cy="2818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6" name="object 218">
                <a:extLst>
                  <a:ext uri="{FF2B5EF4-FFF2-40B4-BE49-F238E27FC236}">
                    <a16:creationId xmlns="" xmlns:a16="http://schemas.microsoft.com/office/drawing/2014/main" id="{9AE7A9EB-CD5E-EE44-882B-3FD4439C6DA9}"/>
                  </a:ext>
                </a:extLst>
              </p:cNvPr>
              <p:cNvSpPr/>
              <p:nvPr/>
            </p:nvSpPr>
            <p:spPr>
              <a:xfrm>
                <a:off x="15424576" y="4651791"/>
                <a:ext cx="87960" cy="879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7" name="object 219">
                <a:extLst>
                  <a:ext uri="{FF2B5EF4-FFF2-40B4-BE49-F238E27FC236}">
                    <a16:creationId xmlns="" xmlns:a16="http://schemas.microsoft.com/office/drawing/2014/main" id="{D32F468A-7400-3442-952A-895075D09DD9}"/>
                  </a:ext>
                </a:extLst>
              </p:cNvPr>
              <p:cNvSpPr/>
              <p:nvPr/>
            </p:nvSpPr>
            <p:spPr>
              <a:xfrm>
                <a:off x="15216664" y="4683222"/>
                <a:ext cx="71386" cy="7140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8" name="object 221">
                <a:extLst>
                  <a:ext uri="{FF2B5EF4-FFF2-40B4-BE49-F238E27FC236}">
                    <a16:creationId xmlns="" xmlns:a16="http://schemas.microsoft.com/office/drawing/2014/main" id="{20DDC59F-72C4-C449-A594-38204B6F673B}"/>
                  </a:ext>
                </a:extLst>
              </p:cNvPr>
              <p:cNvSpPr/>
              <p:nvPr/>
            </p:nvSpPr>
            <p:spPr>
              <a:xfrm>
                <a:off x="14855687" y="4632298"/>
                <a:ext cx="30409" cy="3044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19" name="object 222">
                <a:extLst>
                  <a:ext uri="{FF2B5EF4-FFF2-40B4-BE49-F238E27FC236}">
                    <a16:creationId xmlns="" xmlns:a16="http://schemas.microsoft.com/office/drawing/2014/main" id="{CA8403CB-ADFC-F34B-BE90-4837516DF03F}"/>
                  </a:ext>
                </a:extLst>
              </p:cNvPr>
              <p:cNvSpPr/>
              <p:nvPr/>
            </p:nvSpPr>
            <p:spPr>
              <a:xfrm>
                <a:off x="16370690" y="4726718"/>
                <a:ext cx="56150" cy="5613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0" name="object 223">
                <a:extLst>
                  <a:ext uri="{FF2B5EF4-FFF2-40B4-BE49-F238E27FC236}">
                    <a16:creationId xmlns="" xmlns:a16="http://schemas.microsoft.com/office/drawing/2014/main" id="{B6279766-A631-EC49-A0DE-B3A94DB1A33B}"/>
                  </a:ext>
                </a:extLst>
              </p:cNvPr>
              <p:cNvSpPr/>
              <p:nvPr/>
            </p:nvSpPr>
            <p:spPr>
              <a:xfrm>
                <a:off x="16570542" y="4777947"/>
                <a:ext cx="56181"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1" name="object 224">
                <a:extLst>
                  <a:ext uri="{FF2B5EF4-FFF2-40B4-BE49-F238E27FC236}">
                    <a16:creationId xmlns="" xmlns:a16="http://schemas.microsoft.com/office/drawing/2014/main" id="{D3319609-F0CD-024B-9766-02DFCB34954E}"/>
                  </a:ext>
                </a:extLst>
              </p:cNvPr>
              <p:cNvSpPr/>
              <p:nvPr/>
            </p:nvSpPr>
            <p:spPr>
              <a:xfrm>
                <a:off x="16633488" y="4700618"/>
                <a:ext cx="56160"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2" name="object 225">
                <a:extLst>
                  <a:ext uri="{FF2B5EF4-FFF2-40B4-BE49-F238E27FC236}">
                    <a16:creationId xmlns="" xmlns:a16="http://schemas.microsoft.com/office/drawing/2014/main" id="{BFF73B72-81EC-1D43-8AD0-79FB4E61FD74}"/>
                  </a:ext>
                </a:extLst>
              </p:cNvPr>
              <p:cNvSpPr/>
              <p:nvPr/>
            </p:nvSpPr>
            <p:spPr>
              <a:xfrm>
                <a:off x="16164191" y="4754788"/>
                <a:ext cx="31873" cy="3188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3" name="object 226">
                <a:extLst>
                  <a:ext uri="{FF2B5EF4-FFF2-40B4-BE49-F238E27FC236}">
                    <a16:creationId xmlns="" xmlns:a16="http://schemas.microsoft.com/office/drawing/2014/main" id="{D8070F4A-633F-A748-B4B4-9AAEE70E4FEA}"/>
                  </a:ext>
                </a:extLst>
              </p:cNvPr>
              <p:cNvSpPr/>
              <p:nvPr/>
            </p:nvSpPr>
            <p:spPr>
              <a:xfrm>
                <a:off x="16179996" y="4874643"/>
                <a:ext cx="31884" cy="3187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4" name="object 227">
                <a:extLst>
                  <a:ext uri="{FF2B5EF4-FFF2-40B4-BE49-F238E27FC236}">
                    <a16:creationId xmlns="" xmlns:a16="http://schemas.microsoft.com/office/drawing/2014/main" id="{A30C86AF-280C-DC47-8ED7-B845B665B4F8}"/>
                  </a:ext>
                </a:extLst>
              </p:cNvPr>
              <p:cNvSpPr/>
              <p:nvPr/>
            </p:nvSpPr>
            <p:spPr>
              <a:xfrm>
                <a:off x="16189680" y="4541524"/>
                <a:ext cx="31884" cy="3189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5" name="object 228">
                <a:extLst>
                  <a:ext uri="{FF2B5EF4-FFF2-40B4-BE49-F238E27FC236}">
                    <a16:creationId xmlns="" xmlns:a16="http://schemas.microsoft.com/office/drawing/2014/main" id="{500C6975-408E-0C48-9F94-48DB12D0A8F8}"/>
                  </a:ext>
                </a:extLst>
              </p:cNvPr>
              <p:cNvSpPr/>
              <p:nvPr/>
            </p:nvSpPr>
            <p:spPr>
              <a:xfrm>
                <a:off x="16322938" y="4531124"/>
                <a:ext cx="31894" cy="3190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6" name="object 229">
                <a:extLst>
                  <a:ext uri="{FF2B5EF4-FFF2-40B4-BE49-F238E27FC236}">
                    <a16:creationId xmlns="" xmlns:a16="http://schemas.microsoft.com/office/drawing/2014/main" id="{827F11C8-E9F5-CC42-9039-54484F587433}"/>
                  </a:ext>
                </a:extLst>
              </p:cNvPr>
              <p:cNvSpPr/>
              <p:nvPr/>
            </p:nvSpPr>
            <p:spPr>
              <a:xfrm>
                <a:off x="15765333" y="4671474"/>
                <a:ext cx="31873" cy="3190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7" name="object 230">
                <a:extLst>
                  <a:ext uri="{FF2B5EF4-FFF2-40B4-BE49-F238E27FC236}">
                    <a16:creationId xmlns="" xmlns:a16="http://schemas.microsoft.com/office/drawing/2014/main" id="{A96B67F2-69E9-F049-AF90-9554E2FD5761}"/>
                  </a:ext>
                </a:extLst>
              </p:cNvPr>
              <p:cNvSpPr/>
              <p:nvPr/>
            </p:nvSpPr>
            <p:spPr>
              <a:xfrm>
                <a:off x="16230879" y="4790086"/>
                <a:ext cx="31894" cy="3187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8" name="object 231">
                <a:extLst>
                  <a:ext uri="{FF2B5EF4-FFF2-40B4-BE49-F238E27FC236}">
                    <a16:creationId xmlns="" xmlns:a16="http://schemas.microsoft.com/office/drawing/2014/main" id="{851C42DC-E757-D144-862F-7B0B488BC9B2}"/>
                  </a:ext>
                </a:extLst>
              </p:cNvPr>
              <p:cNvSpPr/>
              <p:nvPr/>
            </p:nvSpPr>
            <p:spPr>
              <a:xfrm>
                <a:off x="15526793" y="4601331"/>
                <a:ext cx="31894" cy="3189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29" name="object 232">
                <a:extLst>
                  <a:ext uri="{FF2B5EF4-FFF2-40B4-BE49-F238E27FC236}">
                    <a16:creationId xmlns="" xmlns:a16="http://schemas.microsoft.com/office/drawing/2014/main" id="{2C0240BE-90C4-BD46-80B2-A4F87701C5A7}"/>
                  </a:ext>
                </a:extLst>
              </p:cNvPr>
              <p:cNvSpPr/>
              <p:nvPr/>
            </p:nvSpPr>
            <p:spPr>
              <a:xfrm>
                <a:off x="16241341" y="4723346"/>
                <a:ext cx="56719" cy="567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0" name="object 233">
                <a:extLst>
                  <a:ext uri="{FF2B5EF4-FFF2-40B4-BE49-F238E27FC236}">
                    <a16:creationId xmlns="" xmlns:a16="http://schemas.microsoft.com/office/drawing/2014/main" id="{D0CFB392-029E-E449-9EAB-97B4A539AB86}"/>
                  </a:ext>
                </a:extLst>
              </p:cNvPr>
              <p:cNvSpPr/>
              <p:nvPr/>
            </p:nvSpPr>
            <p:spPr>
              <a:xfrm>
                <a:off x="14515687" y="4728688"/>
                <a:ext cx="51861" cy="5188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1" name="object 234">
                <a:extLst>
                  <a:ext uri="{FF2B5EF4-FFF2-40B4-BE49-F238E27FC236}">
                    <a16:creationId xmlns="" xmlns:a16="http://schemas.microsoft.com/office/drawing/2014/main" id="{AC72EE86-E4BD-1E46-AF27-993B94A077A5}"/>
                  </a:ext>
                </a:extLst>
              </p:cNvPr>
              <p:cNvSpPr/>
              <p:nvPr/>
            </p:nvSpPr>
            <p:spPr>
              <a:xfrm>
                <a:off x="16697498" y="4578603"/>
                <a:ext cx="29513" cy="2950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2" name="object 235">
                <a:extLst>
                  <a:ext uri="{FF2B5EF4-FFF2-40B4-BE49-F238E27FC236}">
                    <a16:creationId xmlns="" xmlns:a16="http://schemas.microsoft.com/office/drawing/2014/main" id="{DCBBF213-5EE6-C941-AA09-67E5B8ECE53C}"/>
                  </a:ext>
                </a:extLst>
              </p:cNvPr>
              <p:cNvSpPr/>
              <p:nvPr/>
            </p:nvSpPr>
            <p:spPr>
              <a:xfrm>
                <a:off x="15468567" y="4532326"/>
                <a:ext cx="29492" cy="2950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3" name="object 236">
                <a:extLst>
                  <a:ext uri="{FF2B5EF4-FFF2-40B4-BE49-F238E27FC236}">
                    <a16:creationId xmlns="" xmlns:a16="http://schemas.microsoft.com/office/drawing/2014/main" id="{70BED9CE-8E5C-4C49-9355-4791B4D6BC29}"/>
                  </a:ext>
                </a:extLst>
              </p:cNvPr>
              <p:cNvSpPr/>
              <p:nvPr/>
            </p:nvSpPr>
            <p:spPr>
              <a:xfrm>
                <a:off x="14334845" y="4717108"/>
                <a:ext cx="43306" cy="4332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4" name="object 237">
                <a:extLst>
                  <a:ext uri="{FF2B5EF4-FFF2-40B4-BE49-F238E27FC236}">
                    <a16:creationId xmlns="" xmlns:a16="http://schemas.microsoft.com/office/drawing/2014/main" id="{BA4E08BD-3B1F-8D4F-B09D-458CA5803394}"/>
                  </a:ext>
                </a:extLst>
              </p:cNvPr>
              <p:cNvSpPr/>
              <p:nvPr/>
            </p:nvSpPr>
            <p:spPr>
              <a:xfrm>
                <a:off x="15561416" y="4677743"/>
                <a:ext cx="66528" cy="665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5" name="object 238">
                <a:extLst>
                  <a:ext uri="{FF2B5EF4-FFF2-40B4-BE49-F238E27FC236}">
                    <a16:creationId xmlns="" xmlns:a16="http://schemas.microsoft.com/office/drawing/2014/main" id="{18104157-76E7-2941-B9BA-6CD5B9978049}"/>
                  </a:ext>
                </a:extLst>
              </p:cNvPr>
              <p:cNvSpPr/>
              <p:nvPr/>
            </p:nvSpPr>
            <p:spPr>
              <a:xfrm>
                <a:off x="15114616" y="4593217"/>
                <a:ext cx="62282" cy="6231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6" name="object 239">
                <a:extLst>
                  <a:ext uri="{FF2B5EF4-FFF2-40B4-BE49-F238E27FC236}">
                    <a16:creationId xmlns="" xmlns:a16="http://schemas.microsoft.com/office/drawing/2014/main" id="{88E38F1E-ECB5-304B-B84E-63F980B7662A}"/>
                  </a:ext>
                </a:extLst>
              </p:cNvPr>
              <p:cNvSpPr/>
              <p:nvPr/>
            </p:nvSpPr>
            <p:spPr>
              <a:xfrm>
                <a:off x="15240731" y="4561112"/>
                <a:ext cx="56150"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7" name="object 240">
                <a:extLst>
                  <a:ext uri="{FF2B5EF4-FFF2-40B4-BE49-F238E27FC236}">
                    <a16:creationId xmlns="" xmlns:a16="http://schemas.microsoft.com/office/drawing/2014/main" id="{F9D49659-8A7E-E241-B184-20D6120A2574}"/>
                  </a:ext>
                </a:extLst>
              </p:cNvPr>
              <p:cNvSpPr/>
              <p:nvPr/>
            </p:nvSpPr>
            <p:spPr>
              <a:xfrm>
                <a:off x="16146764" y="4632593"/>
                <a:ext cx="54949" cy="549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8" name="object 241">
                <a:extLst>
                  <a:ext uri="{FF2B5EF4-FFF2-40B4-BE49-F238E27FC236}">
                    <a16:creationId xmlns="" xmlns:a16="http://schemas.microsoft.com/office/drawing/2014/main" id="{1E30FD9F-DD10-4D4F-83D0-EF017F758E95}"/>
                  </a:ext>
                </a:extLst>
              </p:cNvPr>
              <p:cNvSpPr/>
              <p:nvPr/>
            </p:nvSpPr>
            <p:spPr>
              <a:xfrm>
                <a:off x="16032745" y="4529396"/>
                <a:ext cx="56139" cy="561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39" name="object 242">
                <a:extLst>
                  <a:ext uri="{FF2B5EF4-FFF2-40B4-BE49-F238E27FC236}">
                    <a16:creationId xmlns="" xmlns:a16="http://schemas.microsoft.com/office/drawing/2014/main" id="{2855D3CB-6142-BE47-B25F-7588C772C4E2}"/>
                  </a:ext>
                </a:extLst>
              </p:cNvPr>
              <p:cNvSpPr/>
              <p:nvPr/>
            </p:nvSpPr>
            <p:spPr>
              <a:xfrm>
                <a:off x="14806006" y="4791045"/>
                <a:ext cx="57193" cy="5720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0" name="object 243">
                <a:extLst>
                  <a:ext uri="{FF2B5EF4-FFF2-40B4-BE49-F238E27FC236}">
                    <a16:creationId xmlns="" xmlns:a16="http://schemas.microsoft.com/office/drawing/2014/main" id="{0D7F06E6-87F5-1641-BBA8-E0A578FCE0C5}"/>
                  </a:ext>
                </a:extLst>
              </p:cNvPr>
              <p:cNvSpPr/>
              <p:nvPr/>
            </p:nvSpPr>
            <p:spPr>
              <a:xfrm>
                <a:off x="15674423" y="4721281"/>
                <a:ext cx="56118" cy="5613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1" name="object 244">
                <a:extLst>
                  <a:ext uri="{FF2B5EF4-FFF2-40B4-BE49-F238E27FC236}">
                    <a16:creationId xmlns="" xmlns:a16="http://schemas.microsoft.com/office/drawing/2014/main" id="{A37CC7A6-736A-D04D-AC46-A83D5CC55867}"/>
                  </a:ext>
                </a:extLst>
              </p:cNvPr>
              <p:cNvSpPr/>
              <p:nvPr/>
            </p:nvSpPr>
            <p:spPr>
              <a:xfrm>
                <a:off x="15539237" y="4768053"/>
                <a:ext cx="56150"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2" name="object 245">
                <a:extLst>
                  <a:ext uri="{FF2B5EF4-FFF2-40B4-BE49-F238E27FC236}">
                    <a16:creationId xmlns="" xmlns:a16="http://schemas.microsoft.com/office/drawing/2014/main" id="{20C1E024-0171-794E-BE26-8F119527D21C}"/>
                  </a:ext>
                </a:extLst>
              </p:cNvPr>
              <p:cNvSpPr/>
              <p:nvPr/>
            </p:nvSpPr>
            <p:spPr>
              <a:xfrm>
                <a:off x="14895284" y="4535423"/>
                <a:ext cx="33707" cy="337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3" name="object 246">
                <a:extLst>
                  <a:ext uri="{FF2B5EF4-FFF2-40B4-BE49-F238E27FC236}">
                    <a16:creationId xmlns="" xmlns:a16="http://schemas.microsoft.com/office/drawing/2014/main" id="{61B93FCA-677B-AB48-9D6C-EDCC6A1DE734}"/>
                  </a:ext>
                </a:extLst>
              </p:cNvPr>
              <p:cNvSpPr/>
              <p:nvPr/>
            </p:nvSpPr>
            <p:spPr>
              <a:xfrm>
                <a:off x="14243439" y="4825141"/>
                <a:ext cx="18934" cy="1893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4" name="object 247">
                <a:extLst>
                  <a:ext uri="{FF2B5EF4-FFF2-40B4-BE49-F238E27FC236}">
                    <a16:creationId xmlns="" xmlns:a16="http://schemas.microsoft.com/office/drawing/2014/main" id="{C76723D1-DA95-7043-8AE8-3350A0249930}"/>
                  </a:ext>
                </a:extLst>
              </p:cNvPr>
              <p:cNvSpPr/>
              <p:nvPr/>
            </p:nvSpPr>
            <p:spPr>
              <a:xfrm>
                <a:off x="14108811" y="4691156"/>
                <a:ext cx="18934" cy="1893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5" name="object 248">
                <a:extLst>
                  <a:ext uri="{FF2B5EF4-FFF2-40B4-BE49-F238E27FC236}">
                    <a16:creationId xmlns="" xmlns:a16="http://schemas.microsoft.com/office/drawing/2014/main" id="{72D7A910-AAD1-3248-86E4-77F6AEA0D096}"/>
                  </a:ext>
                </a:extLst>
              </p:cNvPr>
              <p:cNvSpPr/>
              <p:nvPr/>
            </p:nvSpPr>
            <p:spPr>
              <a:xfrm>
                <a:off x="15645720" y="4881977"/>
                <a:ext cx="92849" cy="9283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6" name="object 249">
                <a:extLst>
                  <a:ext uri="{FF2B5EF4-FFF2-40B4-BE49-F238E27FC236}">
                    <a16:creationId xmlns="" xmlns:a16="http://schemas.microsoft.com/office/drawing/2014/main" id="{C11121DD-950F-9043-BD68-DE8B704CD750}"/>
                  </a:ext>
                </a:extLst>
              </p:cNvPr>
              <p:cNvSpPr/>
              <p:nvPr/>
            </p:nvSpPr>
            <p:spPr>
              <a:xfrm>
                <a:off x="15557496" y="5072239"/>
                <a:ext cx="116662" cy="11664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7" name="object 250">
                <a:extLst>
                  <a:ext uri="{FF2B5EF4-FFF2-40B4-BE49-F238E27FC236}">
                    <a16:creationId xmlns="" xmlns:a16="http://schemas.microsoft.com/office/drawing/2014/main" id="{EF439BF4-246D-3449-A62E-8D912B49AC5D}"/>
                  </a:ext>
                </a:extLst>
              </p:cNvPr>
              <p:cNvSpPr/>
              <p:nvPr/>
            </p:nvSpPr>
            <p:spPr>
              <a:xfrm>
                <a:off x="15661778" y="5153340"/>
                <a:ext cx="102311" cy="1023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8" name="object 251">
                <a:extLst>
                  <a:ext uri="{FF2B5EF4-FFF2-40B4-BE49-F238E27FC236}">
                    <a16:creationId xmlns="" xmlns:a16="http://schemas.microsoft.com/office/drawing/2014/main" id="{72C0AC74-E8BB-9948-ABCB-672D0F696F57}"/>
                  </a:ext>
                </a:extLst>
              </p:cNvPr>
              <p:cNvSpPr/>
              <p:nvPr/>
            </p:nvSpPr>
            <p:spPr>
              <a:xfrm>
                <a:off x="15730309" y="5180103"/>
                <a:ext cx="101911" cy="10190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49" name="object 252">
                <a:extLst>
                  <a:ext uri="{FF2B5EF4-FFF2-40B4-BE49-F238E27FC236}">
                    <a16:creationId xmlns="" xmlns:a16="http://schemas.microsoft.com/office/drawing/2014/main" id="{541C6974-D198-094C-A597-9D8E6B272E27}"/>
                  </a:ext>
                </a:extLst>
              </p:cNvPr>
              <p:cNvSpPr/>
              <p:nvPr/>
            </p:nvSpPr>
            <p:spPr>
              <a:xfrm>
                <a:off x="16819661" y="4964163"/>
                <a:ext cx="19398"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0" name="object 254">
                <a:extLst>
                  <a:ext uri="{FF2B5EF4-FFF2-40B4-BE49-F238E27FC236}">
                    <a16:creationId xmlns="" xmlns:a16="http://schemas.microsoft.com/office/drawing/2014/main" id="{9EAEFF25-0775-7249-95CB-E7A9ED975D06}"/>
                  </a:ext>
                </a:extLst>
              </p:cNvPr>
              <p:cNvSpPr/>
              <p:nvPr/>
            </p:nvSpPr>
            <p:spPr>
              <a:xfrm>
                <a:off x="16801189" y="4845794"/>
                <a:ext cx="19387" cy="1939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1" name="object 255">
                <a:extLst>
                  <a:ext uri="{FF2B5EF4-FFF2-40B4-BE49-F238E27FC236}">
                    <a16:creationId xmlns="" xmlns:a16="http://schemas.microsoft.com/office/drawing/2014/main" id="{34E17BB1-1E56-B848-990F-A7F35CE6836F}"/>
                  </a:ext>
                </a:extLst>
              </p:cNvPr>
              <p:cNvSpPr/>
              <p:nvPr/>
            </p:nvSpPr>
            <p:spPr>
              <a:xfrm>
                <a:off x="16195949" y="5379068"/>
                <a:ext cx="19366"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2" name="object 256">
                <a:extLst>
                  <a:ext uri="{FF2B5EF4-FFF2-40B4-BE49-F238E27FC236}">
                    <a16:creationId xmlns="" xmlns:a16="http://schemas.microsoft.com/office/drawing/2014/main" id="{D9FADDA6-7376-B849-897B-F40E673B8ED0}"/>
                  </a:ext>
                </a:extLst>
              </p:cNvPr>
              <p:cNvSpPr/>
              <p:nvPr/>
            </p:nvSpPr>
            <p:spPr>
              <a:xfrm>
                <a:off x="16781340" y="5011041"/>
                <a:ext cx="19366"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3" name="object 257">
                <a:extLst>
                  <a:ext uri="{FF2B5EF4-FFF2-40B4-BE49-F238E27FC236}">
                    <a16:creationId xmlns="" xmlns:a16="http://schemas.microsoft.com/office/drawing/2014/main" id="{5711C3FA-48FA-B04A-9A7B-CC94D48451E2}"/>
                  </a:ext>
                </a:extLst>
              </p:cNvPr>
              <p:cNvSpPr/>
              <p:nvPr/>
            </p:nvSpPr>
            <p:spPr>
              <a:xfrm>
                <a:off x="16321357" y="5099308"/>
                <a:ext cx="1937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4" name="object 260">
                <a:extLst>
                  <a:ext uri="{FF2B5EF4-FFF2-40B4-BE49-F238E27FC236}">
                    <a16:creationId xmlns="" xmlns:a16="http://schemas.microsoft.com/office/drawing/2014/main" id="{C5B6B1AE-476A-5E4E-A044-D5AF9D484385}"/>
                  </a:ext>
                </a:extLst>
              </p:cNvPr>
              <p:cNvSpPr/>
              <p:nvPr/>
            </p:nvSpPr>
            <p:spPr>
              <a:xfrm>
                <a:off x="16843885" y="5359997"/>
                <a:ext cx="19387" cy="1935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5" name="object 261">
                <a:extLst>
                  <a:ext uri="{FF2B5EF4-FFF2-40B4-BE49-F238E27FC236}">
                    <a16:creationId xmlns="" xmlns:a16="http://schemas.microsoft.com/office/drawing/2014/main" id="{22C5775F-2F76-2046-B37E-661047210E9E}"/>
                  </a:ext>
                </a:extLst>
              </p:cNvPr>
              <p:cNvSpPr/>
              <p:nvPr/>
            </p:nvSpPr>
            <p:spPr>
              <a:xfrm>
                <a:off x="16929696" y="5429740"/>
                <a:ext cx="19398"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6" name="object 262">
                <a:extLst>
                  <a:ext uri="{FF2B5EF4-FFF2-40B4-BE49-F238E27FC236}">
                    <a16:creationId xmlns="" xmlns:a16="http://schemas.microsoft.com/office/drawing/2014/main" id="{54AD1AF6-F9B5-5544-9834-667504EB0314}"/>
                  </a:ext>
                </a:extLst>
              </p:cNvPr>
              <p:cNvSpPr/>
              <p:nvPr/>
            </p:nvSpPr>
            <p:spPr>
              <a:xfrm>
                <a:off x="16876896" y="4986617"/>
                <a:ext cx="1938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7" name="object 263">
                <a:extLst>
                  <a:ext uri="{FF2B5EF4-FFF2-40B4-BE49-F238E27FC236}">
                    <a16:creationId xmlns="" xmlns:a16="http://schemas.microsoft.com/office/drawing/2014/main" id="{02E73D47-684B-FF41-83D6-3E18B14DD640}"/>
                  </a:ext>
                </a:extLst>
              </p:cNvPr>
              <p:cNvSpPr/>
              <p:nvPr/>
            </p:nvSpPr>
            <p:spPr>
              <a:xfrm>
                <a:off x="16886590" y="5281793"/>
                <a:ext cx="1938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8" name="object 264">
                <a:extLst>
                  <a:ext uri="{FF2B5EF4-FFF2-40B4-BE49-F238E27FC236}">
                    <a16:creationId xmlns="" xmlns:a16="http://schemas.microsoft.com/office/drawing/2014/main" id="{7B7139B2-5D69-CB44-9565-9A32BC14A11A}"/>
                  </a:ext>
                </a:extLst>
              </p:cNvPr>
              <p:cNvSpPr/>
              <p:nvPr/>
            </p:nvSpPr>
            <p:spPr>
              <a:xfrm>
                <a:off x="16781340" y="5225896"/>
                <a:ext cx="19366"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59" name="object 265">
                <a:extLst>
                  <a:ext uri="{FF2B5EF4-FFF2-40B4-BE49-F238E27FC236}">
                    <a16:creationId xmlns="" xmlns:a16="http://schemas.microsoft.com/office/drawing/2014/main" id="{6E691523-24D5-6349-814D-08075D1E93E8}"/>
                  </a:ext>
                </a:extLst>
              </p:cNvPr>
              <p:cNvSpPr/>
              <p:nvPr/>
            </p:nvSpPr>
            <p:spPr>
              <a:xfrm>
                <a:off x="14178469" y="5102469"/>
                <a:ext cx="1937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0" name="object 267">
                <a:extLst>
                  <a:ext uri="{FF2B5EF4-FFF2-40B4-BE49-F238E27FC236}">
                    <a16:creationId xmlns="" xmlns:a16="http://schemas.microsoft.com/office/drawing/2014/main" id="{37A2895C-53AD-C24D-A306-7D9F2941D070}"/>
                  </a:ext>
                </a:extLst>
              </p:cNvPr>
              <p:cNvSpPr/>
              <p:nvPr/>
            </p:nvSpPr>
            <p:spPr>
              <a:xfrm>
                <a:off x="16363863" y="4944175"/>
                <a:ext cx="1938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1" name="object 268">
                <a:extLst>
                  <a:ext uri="{FF2B5EF4-FFF2-40B4-BE49-F238E27FC236}">
                    <a16:creationId xmlns="" xmlns:a16="http://schemas.microsoft.com/office/drawing/2014/main" id="{C442ED4F-4CEA-2B43-A764-0842B462AF65}"/>
                  </a:ext>
                </a:extLst>
              </p:cNvPr>
              <p:cNvSpPr/>
              <p:nvPr/>
            </p:nvSpPr>
            <p:spPr>
              <a:xfrm>
                <a:off x="16224315" y="5048405"/>
                <a:ext cx="1938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2" name="object 269">
                <a:extLst>
                  <a:ext uri="{FF2B5EF4-FFF2-40B4-BE49-F238E27FC236}">
                    <a16:creationId xmlns="" xmlns:a16="http://schemas.microsoft.com/office/drawing/2014/main" id="{1D67DE75-58B0-B340-AFD7-D6206D1500E8}"/>
                  </a:ext>
                </a:extLst>
              </p:cNvPr>
              <p:cNvSpPr/>
              <p:nvPr/>
            </p:nvSpPr>
            <p:spPr>
              <a:xfrm>
                <a:off x="16881648" y="4864560"/>
                <a:ext cx="1937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3" name="object 270">
                <a:extLst>
                  <a:ext uri="{FF2B5EF4-FFF2-40B4-BE49-F238E27FC236}">
                    <a16:creationId xmlns="" xmlns:a16="http://schemas.microsoft.com/office/drawing/2014/main" id="{1B0B7AAB-8BD9-934C-8D03-2558670767BA}"/>
                  </a:ext>
                </a:extLst>
              </p:cNvPr>
              <p:cNvSpPr/>
              <p:nvPr/>
            </p:nvSpPr>
            <p:spPr>
              <a:xfrm>
                <a:off x="16935608" y="5340578"/>
                <a:ext cx="19387"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4" name="object 271">
                <a:extLst>
                  <a:ext uri="{FF2B5EF4-FFF2-40B4-BE49-F238E27FC236}">
                    <a16:creationId xmlns="" xmlns:a16="http://schemas.microsoft.com/office/drawing/2014/main" id="{2D3BA943-FA61-474E-998D-22E41DD6BD1B}"/>
                  </a:ext>
                </a:extLst>
              </p:cNvPr>
              <p:cNvSpPr/>
              <p:nvPr/>
            </p:nvSpPr>
            <p:spPr>
              <a:xfrm>
                <a:off x="16771656" y="5110782"/>
                <a:ext cx="19377" cy="1937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5" name="object 272">
                <a:extLst>
                  <a:ext uri="{FF2B5EF4-FFF2-40B4-BE49-F238E27FC236}">
                    <a16:creationId xmlns="" xmlns:a16="http://schemas.microsoft.com/office/drawing/2014/main" id="{C36F0B1F-D503-BD45-97CC-EA643FBBFE8F}"/>
                  </a:ext>
                </a:extLst>
              </p:cNvPr>
              <p:cNvSpPr/>
              <p:nvPr/>
            </p:nvSpPr>
            <p:spPr>
              <a:xfrm>
                <a:off x="16718646" y="5407001"/>
                <a:ext cx="19377"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6" name="object 273">
                <a:extLst>
                  <a:ext uri="{FF2B5EF4-FFF2-40B4-BE49-F238E27FC236}">
                    <a16:creationId xmlns="" xmlns:a16="http://schemas.microsoft.com/office/drawing/2014/main" id="{E7054A9C-9F93-674A-A184-C0108654625F}"/>
                  </a:ext>
                </a:extLst>
              </p:cNvPr>
              <p:cNvSpPr/>
              <p:nvPr/>
            </p:nvSpPr>
            <p:spPr>
              <a:xfrm>
                <a:off x="16717317" y="5321201"/>
                <a:ext cx="19377"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7" name="object 275">
                <a:extLst>
                  <a:ext uri="{FF2B5EF4-FFF2-40B4-BE49-F238E27FC236}">
                    <a16:creationId xmlns="" xmlns:a16="http://schemas.microsoft.com/office/drawing/2014/main" id="{D7DCA813-46E2-3147-941F-0CEBCADF5EBD}"/>
                  </a:ext>
                </a:extLst>
              </p:cNvPr>
              <p:cNvSpPr/>
              <p:nvPr/>
            </p:nvSpPr>
            <p:spPr>
              <a:xfrm>
                <a:off x="16275966" y="5418318"/>
                <a:ext cx="19355" cy="193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8" name="object 276">
                <a:extLst>
                  <a:ext uri="{FF2B5EF4-FFF2-40B4-BE49-F238E27FC236}">
                    <a16:creationId xmlns="" xmlns:a16="http://schemas.microsoft.com/office/drawing/2014/main" id="{59214162-3BBC-C34D-9438-32F77406200A}"/>
                  </a:ext>
                </a:extLst>
              </p:cNvPr>
              <p:cNvSpPr/>
              <p:nvPr/>
            </p:nvSpPr>
            <p:spPr>
              <a:xfrm>
                <a:off x="16281286" y="5327407"/>
                <a:ext cx="19366"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69" name="object 277">
                <a:extLst>
                  <a:ext uri="{FF2B5EF4-FFF2-40B4-BE49-F238E27FC236}">
                    <a16:creationId xmlns="" xmlns:a16="http://schemas.microsoft.com/office/drawing/2014/main" id="{4C4954AD-F7CA-9B4E-BA34-1A8B1334AEF1}"/>
                  </a:ext>
                </a:extLst>
              </p:cNvPr>
              <p:cNvSpPr/>
              <p:nvPr/>
            </p:nvSpPr>
            <p:spPr>
              <a:xfrm>
                <a:off x="16556611" y="5369364"/>
                <a:ext cx="19355" cy="1938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0" name="object 278">
                <a:extLst>
                  <a:ext uri="{FF2B5EF4-FFF2-40B4-BE49-F238E27FC236}">
                    <a16:creationId xmlns="" xmlns:a16="http://schemas.microsoft.com/office/drawing/2014/main" id="{E5796715-3D22-524E-9258-7224E8C211E4}"/>
                  </a:ext>
                </a:extLst>
              </p:cNvPr>
              <p:cNvSpPr/>
              <p:nvPr/>
            </p:nvSpPr>
            <p:spPr>
              <a:xfrm>
                <a:off x="16704631" y="5112152"/>
                <a:ext cx="36794" cy="3680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1" name="object 279">
                <a:extLst>
                  <a:ext uri="{FF2B5EF4-FFF2-40B4-BE49-F238E27FC236}">
                    <a16:creationId xmlns="" xmlns:a16="http://schemas.microsoft.com/office/drawing/2014/main" id="{4AAB0B43-09E0-D34B-B8BE-FE165DE6134F}"/>
                  </a:ext>
                </a:extLst>
              </p:cNvPr>
              <p:cNvSpPr/>
              <p:nvPr/>
            </p:nvSpPr>
            <p:spPr>
              <a:xfrm>
                <a:off x="16728329" y="4942384"/>
                <a:ext cx="29271" cy="292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2" name="object 280">
                <a:extLst>
                  <a:ext uri="{FF2B5EF4-FFF2-40B4-BE49-F238E27FC236}">
                    <a16:creationId xmlns="" xmlns:a16="http://schemas.microsoft.com/office/drawing/2014/main" id="{B3176EF6-2BCA-1542-878A-5AF46B19D99B}"/>
                  </a:ext>
                </a:extLst>
              </p:cNvPr>
              <p:cNvSpPr/>
              <p:nvPr/>
            </p:nvSpPr>
            <p:spPr>
              <a:xfrm>
                <a:off x="14984752" y="5340272"/>
                <a:ext cx="29260" cy="292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3" name="object 281">
                <a:extLst>
                  <a:ext uri="{FF2B5EF4-FFF2-40B4-BE49-F238E27FC236}">
                    <a16:creationId xmlns="" xmlns:a16="http://schemas.microsoft.com/office/drawing/2014/main" id="{AD10EA67-BF7D-D942-8BFE-9E369130CCCB}"/>
                  </a:ext>
                </a:extLst>
              </p:cNvPr>
              <p:cNvSpPr/>
              <p:nvPr/>
            </p:nvSpPr>
            <p:spPr>
              <a:xfrm>
                <a:off x="16384145" y="5146407"/>
                <a:ext cx="29228" cy="292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4" name="object 282">
                <a:extLst>
                  <a:ext uri="{FF2B5EF4-FFF2-40B4-BE49-F238E27FC236}">
                    <a16:creationId xmlns="" xmlns:a16="http://schemas.microsoft.com/office/drawing/2014/main" id="{3AE80839-972A-2749-825C-D76318FB98FE}"/>
                  </a:ext>
                </a:extLst>
              </p:cNvPr>
              <p:cNvSpPr/>
              <p:nvPr/>
            </p:nvSpPr>
            <p:spPr>
              <a:xfrm>
                <a:off x="16522241" y="5001485"/>
                <a:ext cx="29249" cy="292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5" name="object 283">
                <a:extLst>
                  <a:ext uri="{FF2B5EF4-FFF2-40B4-BE49-F238E27FC236}">
                    <a16:creationId xmlns="" xmlns:a16="http://schemas.microsoft.com/office/drawing/2014/main" id="{86C3B1FF-0976-B744-94B0-128FBCEEEA90}"/>
                  </a:ext>
                </a:extLst>
              </p:cNvPr>
              <p:cNvSpPr/>
              <p:nvPr/>
            </p:nvSpPr>
            <p:spPr>
              <a:xfrm>
                <a:off x="16776419" y="5309663"/>
                <a:ext cx="29249" cy="292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6" name="object 284">
                <a:extLst>
                  <a:ext uri="{FF2B5EF4-FFF2-40B4-BE49-F238E27FC236}">
                    <a16:creationId xmlns="" xmlns:a16="http://schemas.microsoft.com/office/drawing/2014/main" id="{67D3331D-5D57-8749-BE88-FE90233C1130}"/>
                  </a:ext>
                </a:extLst>
              </p:cNvPr>
              <p:cNvSpPr/>
              <p:nvPr/>
            </p:nvSpPr>
            <p:spPr>
              <a:xfrm>
                <a:off x="15958894" y="5066886"/>
                <a:ext cx="101921" cy="10190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7" name="object 285">
                <a:extLst>
                  <a:ext uri="{FF2B5EF4-FFF2-40B4-BE49-F238E27FC236}">
                    <a16:creationId xmlns="" xmlns:a16="http://schemas.microsoft.com/office/drawing/2014/main" id="{EE31F5F2-1A3D-3E40-AD15-3AFAD8E8B7FF}"/>
                  </a:ext>
                </a:extLst>
              </p:cNvPr>
              <p:cNvSpPr/>
              <p:nvPr/>
            </p:nvSpPr>
            <p:spPr>
              <a:xfrm>
                <a:off x="15958894" y="5235179"/>
                <a:ext cx="101921" cy="1019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8" name="object 286">
                <a:extLst>
                  <a:ext uri="{FF2B5EF4-FFF2-40B4-BE49-F238E27FC236}">
                    <a16:creationId xmlns="" xmlns:a16="http://schemas.microsoft.com/office/drawing/2014/main" id="{90106586-A60C-F64A-AEE2-8C1D886ED48D}"/>
                  </a:ext>
                </a:extLst>
              </p:cNvPr>
              <p:cNvSpPr/>
              <p:nvPr/>
            </p:nvSpPr>
            <p:spPr>
              <a:xfrm>
                <a:off x="15812202" y="5095651"/>
                <a:ext cx="101911" cy="1019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79" name="object 287">
                <a:extLst>
                  <a:ext uri="{FF2B5EF4-FFF2-40B4-BE49-F238E27FC236}">
                    <a16:creationId xmlns="" xmlns:a16="http://schemas.microsoft.com/office/drawing/2014/main" id="{0F01DBED-0F15-994A-B66B-1DE3B6278EE3}"/>
                  </a:ext>
                </a:extLst>
              </p:cNvPr>
              <p:cNvSpPr/>
              <p:nvPr/>
            </p:nvSpPr>
            <p:spPr>
              <a:xfrm>
                <a:off x="15564882" y="4945345"/>
                <a:ext cx="101911" cy="10192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0" name="object 288">
                <a:extLst>
                  <a:ext uri="{FF2B5EF4-FFF2-40B4-BE49-F238E27FC236}">
                    <a16:creationId xmlns="" xmlns:a16="http://schemas.microsoft.com/office/drawing/2014/main" id="{65A90F98-91C4-BB48-8EB4-0B43072575CC}"/>
                  </a:ext>
                </a:extLst>
              </p:cNvPr>
              <p:cNvSpPr/>
              <p:nvPr/>
            </p:nvSpPr>
            <p:spPr>
              <a:xfrm>
                <a:off x="15306764" y="4792435"/>
                <a:ext cx="72113" cy="7211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1" name="object 290">
                <a:extLst>
                  <a:ext uri="{FF2B5EF4-FFF2-40B4-BE49-F238E27FC236}">
                    <a16:creationId xmlns="" xmlns:a16="http://schemas.microsoft.com/office/drawing/2014/main" id="{F46EC54C-A723-B24F-BB8E-F3A21CD58D3F}"/>
                  </a:ext>
                </a:extLst>
              </p:cNvPr>
              <p:cNvSpPr/>
              <p:nvPr/>
            </p:nvSpPr>
            <p:spPr>
              <a:xfrm>
                <a:off x="15189744" y="5286777"/>
                <a:ext cx="101985" cy="10199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2" name="object 291">
                <a:extLst>
                  <a:ext uri="{FF2B5EF4-FFF2-40B4-BE49-F238E27FC236}">
                    <a16:creationId xmlns="" xmlns:a16="http://schemas.microsoft.com/office/drawing/2014/main" id="{AEEB1124-20F9-7543-87F5-86090D0AA15E}"/>
                  </a:ext>
                </a:extLst>
              </p:cNvPr>
              <p:cNvSpPr/>
              <p:nvPr/>
            </p:nvSpPr>
            <p:spPr>
              <a:xfrm>
                <a:off x="15615839" y="5287747"/>
                <a:ext cx="76665" cy="7665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3" name="object 292">
                <a:extLst>
                  <a:ext uri="{FF2B5EF4-FFF2-40B4-BE49-F238E27FC236}">
                    <a16:creationId xmlns="" xmlns:a16="http://schemas.microsoft.com/office/drawing/2014/main" id="{8E6BD267-74D5-324B-8ABA-D8F3010FA125}"/>
                  </a:ext>
                </a:extLst>
              </p:cNvPr>
              <p:cNvSpPr/>
              <p:nvPr/>
            </p:nvSpPr>
            <p:spPr>
              <a:xfrm>
                <a:off x="15405579" y="4840694"/>
                <a:ext cx="103407" cy="10339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4" name="object 293">
                <a:extLst>
                  <a:ext uri="{FF2B5EF4-FFF2-40B4-BE49-F238E27FC236}">
                    <a16:creationId xmlns="" xmlns:a16="http://schemas.microsoft.com/office/drawing/2014/main" id="{C7CAB80C-47E7-084F-A887-A689DA005630}"/>
                  </a:ext>
                </a:extLst>
              </p:cNvPr>
              <p:cNvSpPr/>
              <p:nvPr/>
            </p:nvSpPr>
            <p:spPr>
              <a:xfrm>
                <a:off x="14893303" y="4969600"/>
                <a:ext cx="71365" cy="7137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5" name="object 294">
                <a:extLst>
                  <a:ext uri="{FF2B5EF4-FFF2-40B4-BE49-F238E27FC236}">
                    <a16:creationId xmlns="" xmlns:a16="http://schemas.microsoft.com/office/drawing/2014/main" id="{6901B2CB-77DB-DB4E-8B73-4CC659ED4387}"/>
                  </a:ext>
                </a:extLst>
              </p:cNvPr>
              <p:cNvSpPr/>
              <p:nvPr/>
            </p:nvSpPr>
            <p:spPr>
              <a:xfrm>
                <a:off x="14639893" y="4878731"/>
                <a:ext cx="71375" cy="7139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6" name="object 295">
                <a:extLst>
                  <a:ext uri="{FF2B5EF4-FFF2-40B4-BE49-F238E27FC236}">
                    <a16:creationId xmlns="" xmlns:a16="http://schemas.microsoft.com/office/drawing/2014/main" id="{C24F440D-8886-D545-873B-2D10A2568D92}"/>
                  </a:ext>
                </a:extLst>
              </p:cNvPr>
              <p:cNvSpPr/>
              <p:nvPr/>
            </p:nvSpPr>
            <p:spPr>
              <a:xfrm>
                <a:off x="15962845" y="5369680"/>
                <a:ext cx="71407" cy="7141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7" name="object 296">
                <a:extLst>
                  <a:ext uri="{FF2B5EF4-FFF2-40B4-BE49-F238E27FC236}">
                    <a16:creationId xmlns="" xmlns:a16="http://schemas.microsoft.com/office/drawing/2014/main" id="{F7D2FFBB-11B3-DF45-9C8B-0DB4F2279106}"/>
                  </a:ext>
                </a:extLst>
              </p:cNvPr>
              <p:cNvSpPr/>
              <p:nvPr/>
            </p:nvSpPr>
            <p:spPr>
              <a:xfrm>
                <a:off x="15827458" y="5403746"/>
                <a:ext cx="71428" cy="7138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8" name="object 297">
                <a:extLst>
                  <a:ext uri="{FF2B5EF4-FFF2-40B4-BE49-F238E27FC236}">
                    <a16:creationId xmlns="" xmlns:a16="http://schemas.microsoft.com/office/drawing/2014/main" id="{C8CCBE5A-629C-1544-8EB7-B57DDFD5FB6C}"/>
                  </a:ext>
                </a:extLst>
              </p:cNvPr>
              <p:cNvSpPr/>
              <p:nvPr/>
            </p:nvSpPr>
            <p:spPr>
              <a:xfrm>
                <a:off x="15673474" y="4994056"/>
                <a:ext cx="57014" cy="5701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89" name="object 300">
                <a:extLst>
                  <a:ext uri="{FF2B5EF4-FFF2-40B4-BE49-F238E27FC236}">
                    <a16:creationId xmlns="" xmlns:a16="http://schemas.microsoft.com/office/drawing/2014/main" id="{A74A0E77-D53A-234C-AEC0-9A29A4C907F8}"/>
                  </a:ext>
                </a:extLst>
              </p:cNvPr>
              <p:cNvSpPr/>
              <p:nvPr/>
            </p:nvSpPr>
            <p:spPr>
              <a:xfrm>
                <a:off x="15498058" y="4915937"/>
                <a:ext cx="89362" cy="8936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0" name="object 301">
                <a:extLst>
                  <a:ext uri="{FF2B5EF4-FFF2-40B4-BE49-F238E27FC236}">
                    <a16:creationId xmlns="" xmlns:a16="http://schemas.microsoft.com/office/drawing/2014/main" id="{645A86E2-A09A-8E46-B85B-69AD0F7BD146}"/>
                  </a:ext>
                </a:extLst>
              </p:cNvPr>
              <p:cNvSpPr/>
              <p:nvPr/>
            </p:nvSpPr>
            <p:spPr>
              <a:xfrm>
                <a:off x="14520333" y="5340946"/>
                <a:ext cx="71396" cy="7140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1" name="object 302">
                <a:extLst>
                  <a:ext uri="{FF2B5EF4-FFF2-40B4-BE49-F238E27FC236}">
                    <a16:creationId xmlns="" xmlns:a16="http://schemas.microsoft.com/office/drawing/2014/main" id="{56B7310A-4AF9-A04F-B772-06AD6274C040}"/>
                  </a:ext>
                </a:extLst>
              </p:cNvPr>
              <p:cNvSpPr/>
              <p:nvPr/>
            </p:nvSpPr>
            <p:spPr>
              <a:xfrm>
                <a:off x="14799188" y="4920510"/>
                <a:ext cx="49691" cy="4968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2" name="object 303">
                <a:extLst>
                  <a:ext uri="{FF2B5EF4-FFF2-40B4-BE49-F238E27FC236}">
                    <a16:creationId xmlns="" xmlns:a16="http://schemas.microsoft.com/office/drawing/2014/main" id="{606F7A4C-EA83-AE49-A501-6BF84866C036}"/>
                  </a:ext>
                </a:extLst>
              </p:cNvPr>
              <p:cNvSpPr/>
              <p:nvPr/>
            </p:nvSpPr>
            <p:spPr>
              <a:xfrm>
                <a:off x="14489292" y="4943416"/>
                <a:ext cx="49691" cy="4964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3" name="object 304">
                <a:extLst>
                  <a:ext uri="{FF2B5EF4-FFF2-40B4-BE49-F238E27FC236}">
                    <a16:creationId xmlns="" xmlns:a16="http://schemas.microsoft.com/office/drawing/2014/main" id="{40B35A48-9943-4B49-9CF0-775CBC01342B}"/>
                  </a:ext>
                </a:extLst>
              </p:cNvPr>
              <p:cNvSpPr/>
              <p:nvPr/>
            </p:nvSpPr>
            <p:spPr>
              <a:xfrm>
                <a:off x="14668354" y="5281540"/>
                <a:ext cx="49691" cy="4969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4" name="object 305">
                <a:extLst>
                  <a:ext uri="{FF2B5EF4-FFF2-40B4-BE49-F238E27FC236}">
                    <a16:creationId xmlns="" xmlns:a16="http://schemas.microsoft.com/office/drawing/2014/main" id="{96D9CEDC-52E6-1D4D-B741-6ECD1032F374}"/>
                  </a:ext>
                </a:extLst>
              </p:cNvPr>
              <p:cNvSpPr/>
              <p:nvPr/>
            </p:nvSpPr>
            <p:spPr>
              <a:xfrm>
                <a:off x="15120897" y="4983635"/>
                <a:ext cx="49701" cy="4967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5" name="object 306">
                <a:extLst>
                  <a:ext uri="{FF2B5EF4-FFF2-40B4-BE49-F238E27FC236}">
                    <a16:creationId xmlns="" xmlns:a16="http://schemas.microsoft.com/office/drawing/2014/main" id="{E50083CB-1D09-ED43-BCDC-A13971541F89}"/>
                  </a:ext>
                </a:extLst>
              </p:cNvPr>
              <p:cNvSpPr/>
              <p:nvPr/>
            </p:nvSpPr>
            <p:spPr>
              <a:xfrm>
                <a:off x="16234018" y="5133109"/>
                <a:ext cx="71365" cy="7140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6" name="object 307">
                <a:extLst>
                  <a:ext uri="{FF2B5EF4-FFF2-40B4-BE49-F238E27FC236}">
                    <a16:creationId xmlns="" xmlns:a16="http://schemas.microsoft.com/office/drawing/2014/main" id="{D6B7A7BE-C6AB-F443-9596-25259B9B3FE0}"/>
                  </a:ext>
                </a:extLst>
              </p:cNvPr>
              <p:cNvSpPr/>
              <p:nvPr/>
            </p:nvSpPr>
            <p:spPr>
              <a:xfrm>
                <a:off x="15104912" y="5343581"/>
                <a:ext cx="22632" cy="2262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7" name="object 308">
                <a:extLst>
                  <a:ext uri="{FF2B5EF4-FFF2-40B4-BE49-F238E27FC236}">
                    <a16:creationId xmlns="" xmlns:a16="http://schemas.microsoft.com/office/drawing/2014/main" id="{AABD051C-8A36-EC48-BE52-28F624068DD8}"/>
                  </a:ext>
                </a:extLst>
              </p:cNvPr>
              <p:cNvSpPr/>
              <p:nvPr/>
            </p:nvSpPr>
            <p:spPr>
              <a:xfrm>
                <a:off x="14848258" y="5416674"/>
                <a:ext cx="22632" cy="2264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8" name="object 309">
                <a:extLst>
                  <a:ext uri="{FF2B5EF4-FFF2-40B4-BE49-F238E27FC236}">
                    <a16:creationId xmlns="" xmlns:a16="http://schemas.microsoft.com/office/drawing/2014/main" id="{6E3E33E8-9C49-AD4D-B38A-E140700AC645}"/>
                  </a:ext>
                </a:extLst>
              </p:cNvPr>
              <p:cNvSpPr/>
              <p:nvPr/>
            </p:nvSpPr>
            <p:spPr>
              <a:xfrm>
                <a:off x="14411858" y="4998576"/>
                <a:ext cx="22622" cy="226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199" name="object 310">
                <a:extLst>
                  <a:ext uri="{FF2B5EF4-FFF2-40B4-BE49-F238E27FC236}">
                    <a16:creationId xmlns="" xmlns:a16="http://schemas.microsoft.com/office/drawing/2014/main" id="{2D950924-EFCC-0A40-9C61-39A1BBBC2E0E}"/>
                  </a:ext>
                </a:extLst>
              </p:cNvPr>
              <p:cNvSpPr/>
              <p:nvPr/>
            </p:nvSpPr>
            <p:spPr>
              <a:xfrm>
                <a:off x="14801391" y="5338965"/>
                <a:ext cx="22664" cy="2263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0" name="object 311">
                <a:extLst>
                  <a:ext uri="{FF2B5EF4-FFF2-40B4-BE49-F238E27FC236}">
                    <a16:creationId xmlns="" xmlns:a16="http://schemas.microsoft.com/office/drawing/2014/main" id="{33023E01-BDAE-5541-9510-D13BA0108F8C}"/>
                  </a:ext>
                </a:extLst>
              </p:cNvPr>
              <p:cNvSpPr/>
              <p:nvPr/>
            </p:nvSpPr>
            <p:spPr>
              <a:xfrm>
                <a:off x="14642844" y="5377446"/>
                <a:ext cx="22643" cy="2262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1" name="object 312">
                <a:extLst>
                  <a:ext uri="{FF2B5EF4-FFF2-40B4-BE49-F238E27FC236}">
                    <a16:creationId xmlns="" xmlns:a16="http://schemas.microsoft.com/office/drawing/2014/main" id="{C8557F5D-0586-324B-8B84-B9B11CFF1773}"/>
                  </a:ext>
                </a:extLst>
              </p:cNvPr>
              <p:cNvSpPr/>
              <p:nvPr/>
            </p:nvSpPr>
            <p:spPr>
              <a:xfrm>
                <a:off x="14635553" y="5460149"/>
                <a:ext cx="14593" cy="1459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2" name="object 313">
                <a:extLst>
                  <a:ext uri="{FF2B5EF4-FFF2-40B4-BE49-F238E27FC236}">
                    <a16:creationId xmlns="" xmlns:a16="http://schemas.microsoft.com/office/drawing/2014/main" id="{FA98EC36-0A90-6246-A050-59EA5E48CB3C}"/>
                  </a:ext>
                </a:extLst>
              </p:cNvPr>
              <p:cNvSpPr/>
              <p:nvPr/>
            </p:nvSpPr>
            <p:spPr>
              <a:xfrm>
                <a:off x="14977450" y="5460138"/>
                <a:ext cx="14603" cy="1460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3" name="object 314">
                <a:extLst>
                  <a:ext uri="{FF2B5EF4-FFF2-40B4-BE49-F238E27FC236}">
                    <a16:creationId xmlns="" xmlns:a16="http://schemas.microsoft.com/office/drawing/2014/main" id="{CCE556AA-9ACD-FB45-8887-C1C2B61FE7E6}"/>
                  </a:ext>
                </a:extLst>
              </p:cNvPr>
              <p:cNvSpPr/>
              <p:nvPr/>
            </p:nvSpPr>
            <p:spPr>
              <a:xfrm>
                <a:off x="14239140" y="5177575"/>
                <a:ext cx="22622" cy="2262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4" name="object 315">
                <a:extLst>
                  <a:ext uri="{FF2B5EF4-FFF2-40B4-BE49-F238E27FC236}">
                    <a16:creationId xmlns="" xmlns:a16="http://schemas.microsoft.com/office/drawing/2014/main" id="{BCF0D561-CAD7-4241-A60B-5290B7BC5BD2}"/>
                  </a:ext>
                </a:extLst>
              </p:cNvPr>
              <p:cNvSpPr/>
              <p:nvPr/>
            </p:nvSpPr>
            <p:spPr>
              <a:xfrm>
                <a:off x="14232121" y="4987239"/>
                <a:ext cx="22622" cy="2263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5" name="object 316">
                <a:extLst>
                  <a:ext uri="{FF2B5EF4-FFF2-40B4-BE49-F238E27FC236}">
                    <a16:creationId xmlns="" xmlns:a16="http://schemas.microsoft.com/office/drawing/2014/main" id="{A0E94B96-31D1-D54D-B393-74B1795EAF4F}"/>
                  </a:ext>
                </a:extLst>
              </p:cNvPr>
              <p:cNvSpPr/>
              <p:nvPr/>
            </p:nvSpPr>
            <p:spPr>
              <a:xfrm>
                <a:off x="14118283" y="4803752"/>
                <a:ext cx="22611" cy="226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6" name="object 318">
                <a:extLst>
                  <a:ext uri="{FF2B5EF4-FFF2-40B4-BE49-F238E27FC236}">
                    <a16:creationId xmlns="" xmlns:a16="http://schemas.microsoft.com/office/drawing/2014/main" id="{9BEBFF76-AA97-6A44-94EF-175752744C81}"/>
                  </a:ext>
                </a:extLst>
              </p:cNvPr>
              <p:cNvSpPr/>
              <p:nvPr/>
            </p:nvSpPr>
            <p:spPr>
              <a:xfrm>
                <a:off x="15836994" y="5290760"/>
                <a:ext cx="22632" cy="226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7" name="object 319">
                <a:extLst>
                  <a:ext uri="{FF2B5EF4-FFF2-40B4-BE49-F238E27FC236}">
                    <a16:creationId xmlns="" xmlns:a16="http://schemas.microsoft.com/office/drawing/2014/main" id="{84082F50-7FCA-0342-8A36-3C1D021AADFC}"/>
                  </a:ext>
                </a:extLst>
              </p:cNvPr>
              <p:cNvSpPr/>
              <p:nvPr/>
            </p:nvSpPr>
            <p:spPr>
              <a:xfrm>
                <a:off x="15727253" y="5405389"/>
                <a:ext cx="22611" cy="2262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8" name="object 320">
                <a:extLst>
                  <a:ext uri="{FF2B5EF4-FFF2-40B4-BE49-F238E27FC236}">
                    <a16:creationId xmlns="" xmlns:a16="http://schemas.microsoft.com/office/drawing/2014/main" id="{3E5ABA73-CBD4-B24C-A05F-8551C42438F9}"/>
                  </a:ext>
                </a:extLst>
              </p:cNvPr>
              <p:cNvSpPr/>
              <p:nvPr/>
            </p:nvSpPr>
            <p:spPr>
              <a:xfrm>
                <a:off x="14746989" y="5452404"/>
                <a:ext cx="22611" cy="2263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09" name="object 321">
                <a:extLst>
                  <a:ext uri="{FF2B5EF4-FFF2-40B4-BE49-F238E27FC236}">
                    <a16:creationId xmlns="" xmlns:a16="http://schemas.microsoft.com/office/drawing/2014/main" id="{01A1F85D-D206-D04F-BDA2-FA2D05F8650E}"/>
                  </a:ext>
                </a:extLst>
              </p:cNvPr>
              <p:cNvSpPr/>
              <p:nvPr/>
            </p:nvSpPr>
            <p:spPr>
              <a:xfrm>
                <a:off x="15071278" y="5157460"/>
                <a:ext cx="45286" cy="4527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0" name="object 322">
                <a:extLst>
                  <a:ext uri="{FF2B5EF4-FFF2-40B4-BE49-F238E27FC236}">
                    <a16:creationId xmlns="" xmlns:a16="http://schemas.microsoft.com/office/drawing/2014/main" id="{ECCF5815-5FDA-B14C-BE7E-2A66EE15F92D}"/>
                  </a:ext>
                </a:extLst>
              </p:cNvPr>
              <p:cNvSpPr/>
              <p:nvPr/>
            </p:nvSpPr>
            <p:spPr>
              <a:xfrm>
                <a:off x="15457566" y="5444818"/>
                <a:ext cx="45265" cy="4526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1" name="object 323">
                <a:extLst>
                  <a:ext uri="{FF2B5EF4-FFF2-40B4-BE49-F238E27FC236}">
                    <a16:creationId xmlns="" xmlns:a16="http://schemas.microsoft.com/office/drawing/2014/main" id="{2989A15A-9128-FE4D-BB6B-284DA54117A3}"/>
                  </a:ext>
                </a:extLst>
              </p:cNvPr>
              <p:cNvSpPr/>
              <p:nvPr/>
            </p:nvSpPr>
            <p:spPr>
              <a:xfrm>
                <a:off x="14545505" y="4864928"/>
                <a:ext cx="45276" cy="4527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2" name="object 324">
                <a:extLst>
                  <a:ext uri="{FF2B5EF4-FFF2-40B4-BE49-F238E27FC236}">
                    <a16:creationId xmlns="" xmlns:a16="http://schemas.microsoft.com/office/drawing/2014/main" id="{E6141AB6-A428-764F-AEF0-7CB4A6781657}"/>
                  </a:ext>
                </a:extLst>
              </p:cNvPr>
              <p:cNvSpPr/>
              <p:nvPr/>
            </p:nvSpPr>
            <p:spPr>
              <a:xfrm>
                <a:off x="15092658" y="5450771"/>
                <a:ext cx="45255" cy="4524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3" name="object 325">
                <a:extLst>
                  <a:ext uri="{FF2B5EF4-FFF2-40B4-BE49-F238E27FC236}">
                    <a16:creationId xmlns="" xmlns:a16="http://schemas.microsoft.com/office/drawing/2014/main" id="{B8E7561B-C97E-E04A-AA05-4636A9E844DC}"/>
                  </a:ext>
                </a:extLst>
              </p:cNvPr>
              <p:cNvSpPr/>
              <p:nvPr/>
            </p:nvSpPr>
            <p:spPr>
              <a:xfrm>
                <a:off x="14998070" y="5086358"/>
                <a:ext cx="45255" cy="4527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4" name="object 326">
                <a:extLst>
                  <a:ext uri="{FF2B5EF4-FFF2-40B4-BE49-F238E27FC236}">
                    <a16:creationId xmlns="" xmlns:a16="http://schemas.microsoft.com/office/drawing/2014/main" id="{5F9641E2-FC89-9E45-9AF9-905FB71B2E00}"/>
                  </a:ext>
                </a:extLst>
              </p:cNvPr>
              <p:cNvSpPr/>
              <p:nvPr/>
            </p:nvSpPr>
            <p:spPr>
              <a:xfrm>
                <a:off x="14581184" y="5170736"/>
                <a:ext cx="45276" cy="4526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5" name="object 327">
                <a:extLst>
                  <a:ext uri="{FF2B5EF4-FFF2-40B4-BE49-F238E27FC236}">
                    <a16:creationId xmlns="" xmlns:a16="http://schemas.microsoft.com/office/drawing/2014/main" id="{57CCD326-D5CB-D540-9AE0-968015C0CB4A}"/>
                  </a:ext>
                </a:extLst>
              </p:cNvPr>
              <p:cNvSpPr/>
              <p:nvPr/>
            </p:nvSpPr>
            <p:spPr>
              <a:xfrm>
                <a:off x="14400531" y="5225632"/>
                <a:ext cx="45276" cy="4525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6" name="object 329">
                <a:extLst>
                  <a:ext uri="{FF2B5EF4-FFF2-40B4-BE49-F238E27FC236}">
                    <a16:creationId xmlns="" xmlns:a16="http://schemas.microsoft.com/office/drawing/2014/main" id="{9DE48603-B5FD-3A4D-A2FC-BBAD8C407A78}"/>
                  </a:ext>
                </a:extLst>
              </p:cNvPr>
              <p:cNvSpPr/>
              <p:nvPr/>
            </p:nvSpPr>
            <p:spPr>
              <a:xfrm>
                <a:off x="16130443" y="5405358"/>
                <a:ext cx="45255" cy="4528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7" name="object 330">
                <a:extLst>
                  <a:ext uri="{FF2B5EF4-FFF2-40B4-BE49-F238E27FC236}">
                    <a16:creationId xmlns="" xmlns:a16="http://schemas.microsoft.com/office/drawing/2014/main" id="{4B900B56-4EE4-B540-8BD8-252E1FE53F0E}"/>
                  </a:ext>
                </a:extLst>
              </p:cNvPr>
              <p:cNvSpPr/>
              <p:nvPr/>
            </p:nvSpPr>
            <p:spPr>
              <a:xfrm>
                <a:off x="16066231" y="5418434"/>
                <a:ext cx="45276" cy="4525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8" name="object 331">
                <a:extLst>
                  <a:ext uri="{FF2B5EF4-FFF2-40B4-BE49-F238E27FC236}">
                    <a16:creationId xmlns="" xmlns:a16="http://schemas.microsoft.com/office/drawing/2014/main" id="{7AF56463-983B-E24A-8B04-7C41114E22A9}"/>
                  </a:ext>
                </a:extLst>
              </p:cNvPr>
              <p:cNvSpPr/>
              <p:nvPr/>
            </p:nvSpPr>
            <p:spPr>
              <a:xfrm>
                <a:off x="15715916" y="5450771"/>
                <a:ext cx="45276" cy="4524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19" name="object 333">
                <a:extLst>
                  <a:ext uri="{FF2B5EF4-FFF2-40B4-BE49-F238E27FC236}">
                    <a16:creationId xmlns="" xmlns:a16="http://schemas.microsoft.com/office/drawing/2014/main" id="{8EF52000-D871-3240-99DB-772216688528}"/>
                  </a:ext>
                </a:extLst>
              </p:cNvPr>
              <p:cNvSpPr/>
              <p:nvPr/>
            </p:nvSpPr>
            <p:spPr>
              <a:xfrm>
                <a:off x="14333855" y="5320958"/>
                <a:ext cx="45276" cy="4524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0" name="object 334">
                <a:extLst>
                  <a:ext uri="{FF2B5EF4-FFF2-40B4-BE49-F238E27FC236}">
                    <a16:creationId xmlns="" xmlns:a16="http://schemas.microsoft.com/office/drawing/2014/main" id="{CE0063F0-DEDF-3A40-B79A-BC073C78C756}"/>
                  </a:ext>
                </a:extLst>
              </p:cNvPr>
              <p:cNvSpPr/>
              <p:nvPr/>
            </p:nvSpPr>
            <p:spPr>
              <a:xfrm>
                <a:off x="14741985" y="5222630"/>
                <a:ext cx="45276" cy="4525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1" name="object 335">
                <a:extLst>
                  <a:ext uri="{FF2B5EF4-FFF2-40B4-BE49-F238E27FC236}">
                    <a16:creationId xmlns="" xmlns:a16="http://schemas.microsoft.com/office/drawing/2014/main" id="{03807C2D-EF73-EE46-9510-1F8AD5540BAA}"/>
                  </a:ext>
                </a:extLst>
              </p:cNvPr>
              <p:cNvSpPr/>
              <p:nvPr/>
            </p:nvSpPr>
            <p:spPr>
              <a:xfrm>
                <a:off x="16553344" y="4928886"/>
                <a:ext cx="45276" cy="4525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2" name="object 336">
                <a:extLst>
                  <a:ext uri="{FF2B5EF4-FFF2-40B4-BE49-F238E27FC236}">
                    <a16:creationId xmlns="" xmlns:a16="http://schemas.microsoft.com/office/drawing/2014/main" id="{1726EF16-BD39-F543-86FD-4476395DA881}"/>
                  </a:ext>
                </a:extLst>
              </p:cNvPr>
              <p:cNvSpPr/>
              <p:nvPr/>
            </p:nvSpPr>
            <p:spPr>
              <a:xfrm>
                <a:off x="16652791" y="5413966"/>
                <a:ext cx="45276" cy="4525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3" name="object 338">
                <a:extLst>
                  <a:ext uri="{FF2B5EF4-FFF2-40B4-BE49-F238E27FC236}">
                    <a16:creationId xmlns="" xmlns:a16="http://schemas.microsoft.com/office/drawing/2014/main" id="{42ED1E24-233B-EB44-8AAF-6C67E4790202}"/>
                  </a:ext>
                </a:extLst>
              </p:cNvPr>
              <p:cNvSpPr/>
              <p:nvPr/>
            </p:nvSpPr>
            <p:spPr>
              <a:xfrm>
                <a:off x="16234018" y="4935925"/>
                <a:ext cx="71365" cy="7138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4" name="object 339">
                <a:extLst>
                  <a:ext uri="{FF2B5EF4-FFF2-40B4-BE49-F238E27FC236}">
                    <a16:creationId xmlns="" xmlns:a16="http://schemas.microsoft.com/office/drawing/2014/main" id="{4B769BB8-E9FB-364D-9A32-AC2AD1328421}"/>
                  </a:ext>
                </a:extLst>
              </p:cNvPr>
              <p:cNvSpPr/>
              <p:nvPr/>
            </p:nvSpPr>
            <p:spPr>
              <a:xfrm>
                <a:off x="15480199" y="4792815"/>
                <a:ext cx="71396" cy="7138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5" name="object 340">
                <a:extLst>
                  <a:ext uri="{FF2B5EF4-FFF2-40B4-BE49-F238E27FC236}">
                    <a16:creationId xmlns="" xmlns:a16="http://schemas.microsoft.com/office/drawing/2014/main" id="{276B6AD8-3939-3640-B53D-53E2328B982C}"/>
                  </a:ext>
                </a:extLst>
              </p:cNvPr>
              <p:cNvSpPr/>
              <p:nvPr/>
            </p:nvSpPr>
            <p:spPr>
              <a:xfrm>
                <a:off x="15163370" y="5008470"/>
                <a:ext cx="87960" cy="879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6" name="object 341">
                <a:extLst>
                  <a:ext uri="{FF2B5EF4-FFF2-40B4-BE49-F238E27FC236}">
                    <a16:creationId xmlns="" xmlns:a16="http://schemas.microsoft.com/office/drawing/2014/main" id="{3B1B2769-9086-5F44-B043-41FE7ECF2FF1}"/>
                  </a:ext>
                </a:extLst>
              </p:cNvPr>
              <p:cNvSpPr/>
              <p:nvPr/>
            </p:nvSpPr>
            <p:spPr>
              <a:xfrm>
                <a:off x="15482685" y="5028248"/>
                <a:ext cx="87960" cy="879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7" name="object 342">
                <a:extLst>
                  <a:ext uri="{FF2B5EF4-FFF2-40B4-BE49-F238E27FC236}">
                    <a16:creationId xmlns="" xmlns:a16="http://schemas.microsoft.com/office/drawing/2014/main" id="{B60D1DB8-567B-AF4C-85ED-52468CD4DD78}"/>
                  </a:ext>
                </a:extLst>
              </p:cNvPr>
              <p:cNvSpPr/>
              <p:nvPr/>
            </p:nvSpPr>
            <p:spPr>
              <a:xfrm>
                <a:off x="15145753" y="4850398"/>
                <a:ext cx="87971" cy="8798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8" name="object 343">
                <a:extLst>
                  <a:ext uri="{FF2B5EF4-FFF2-40B4-BE49-F238E27FC236}">
                    <a16:creationId xmlns="" xmlns:a16="http://schemas.microsoft.com/office/drawing/2014/main" id="{1023E8B0-6B47-E84A-A6B7-EA9BD7372C53}"/>
                  </a:ext>
                </a:extLst>
              </p:cNvPr>
              <p:cNvSpPr/>
              <p:nvPr/>
            </p:nvSpPr>
            <p:spPr>
              <a:xfrm>
                <a:off x="15048656" y="4890459"/>
                <a:ext cx="87981" cy="879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29" name="object 344">
                <a:extLst>
                  <a:ext uri="{FF2B5EF4-FFF2-40B4-BE49-F238E27FC236}">
                    <a16:creationId xmlns="" xmlns:a16="http://schemas.microsoft.com/office/drawing/2014/main" id="{BB97A883-98D9-D94B-B430-FE5AF963BC6C}"/>
                  </a:ext>
                </a:extLst>
              </p:cNvPr>
              <p:cNvSpPr/>
              <p:nvPr/>
            </p:nvSpPr>
            <p:spPr>
              <a:xfrm>
                <a:off x="15775807" y="4746959"/>
                <a:ext cx="127642" cy="12763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0" name="object 345">
                <a:extLst>
                  <a:ext uri="{FF2B5EF4-FFF2-40B4-BE49-F238E27FC236}">
                    <a16:creationId xmlns="" xmlns:a16="http://schemas.microsoft.com/office/drawing/2014/main" id="{398E1170-B774-4441-B38C-1023ADBBBCF1}"/>
                  </a:ext>
                </a:extLst>
              </p:cNvPr>
              <p:cNvSpPr/>
              <p:nvPr/>
            </p:nvSpPr>
            <p:spPr>
              <a:xfrm>
                <a:off x="16354927" y="5358448"/>
                <a:ext cx="67677" cy="6773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1" name="object 346">
                <a:extLst>
                  <a:ext uri="{FF2B5EF4-FFF2-40B4-BE49-F238E27FC236}">
                    <a16:creationId xmlns="" xmlns:a16="http://schemas.microsoft.com/office/drawing/2014/main" id="{686615F7-C8DE-5942-B47D-22C86815D890}"/>
                  </a:ext>
                </a:extLst>
              </p:cNvPr>
              <p:cNvSpPr/>
              <p:nvPr/>
            </p:nvSpPr>
            <p:spPr>
              <a:xfrm>
                <a:off x="16394166" y="5035434"/>
                <a:ext cx="67709" cy="6773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2" name="object 348">
                <a:extLst>
                  <a:ext uri="{FF2B5EF4-FFF2-40B4-BE49-F238E27FC236}">
                    <a16:creationId xmlns="" xmlns:a16="http://schemas.microsoft.com/office/drawing/2014/main" id="{6F6A8C2A-9EDD-7E4C-B743-8265402F15D4}"/>
                  </a:ext>
                </a:extLst>
              </p:cNvPr>
              <p:cNvSpPr/>
              <p:nvPr/>
            </p:nvSpPr>
            <p:spPr>
              <a:xfrm>
                <a:off x="16028035" y="5193348"/>
                <a:ext cx="97127" cy="9710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3" name="object 349">
                <a:extLst>
                  <a:ext uri="{FF2B5EF4-FFF2-40B4-BE49-F238E27FC236}">
                    <a16:creationId xmlns="" xmlns:a16="http://schemas.microsoft.com/office/drawing/2014/main" id="{700225C1-2D09-0647-B6DC-D49CB001C3DA}"/>
                  </a:ext>
                </a:extLst>
              </p:cNvPr>
              <p:cNvSpPr/>
              <p:nvPr/>
            </p:nvSpPr>
            <p:spPr>
              <a:xfrm>
                <a:off x="14764629" y="5023127"/>
                <a:ext cx="69974" cy="6997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4" name="object 350">
                <a:extLst>
                  <a:ext uri="{FF2B5EF4-FFF2-40B4-BE49-F238E27FC236}">
                    <a16:creationId xmlns="" xmlns:a16="http://schemas.microsoft.com/office/drawing/2014/main" id="{026EFA80-66F3-2C4C-B856-5320A6815012}"/>
                  </a:ext>
                </a:extLst>
              </p:cNvPr>
              <p:cNvSpPr/>
              <p:nvPr/>
            </p:nvSpPr>
            <p:spPr>
              <a:xfrm>
                <a:off x="15681988" y="5270234"/>
                <a:ext cx="97148" cy="9712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5" name="object 351">
                <a:extLst>
                  <a:ext uri="{FF2B5EF4-FFF2-40B4-BE49-F238E27FC236}">
                    <a16:creationId xmlns="" xmlns:a16="http://schemas.microsoft.com/office/drawing/2014/main" id="{2C32A1E7-C63A-C84E-B4E2-A1590E73CB74}"/>
                  </a:ext>
                </a:extLst>
              </p:cNvPr>
              <p:cNvSpPr/>
              <p:nvPr/>
            </p:nvSpPr>
            <p:spPr>
              <a:xfrm>
                <a:off x="15124500" y="5085536"/>
                <a:ext cx="97127" cy="9712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6" name="object 352">
                <a:extLst>
                  <a:ext uri="{FF2B5EF4-FFF2-40B4-BE49-F238E27FC236}">
                    <a16:creationId xmlns="" xmlns:a16="http://schemas.microsoft.com/office/drawing/2014/main" id="{339A4BE6-B9BF-8F4F-85D6-190C948B257A}"/>
                  </a:ext>
                </a:extLst>
              </p:cNvPr>
              <p:cNvSpPr/>
              <p:nvPr/>
            </p:nvSpPr>
            <p:spPr>
              <a:xfrm>
                <a:off x="16324107" y="5255430"/>
                <a:ext cx="61418" cy="6140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7" name="object 353">
                <a:extLst>
                  <a:ext uri="{FF2B5EF4-FFF2-40B4-BE49-F238E27FC236}">
                    <a16:creationId xmlns="" xmlns:a16="http://schemas.microsoft.com/office/drawing/2014/main" id="{31C274B6-3829-DF4F-828E-706C72659A50}"/>
                  </a:ext>
                </a:extLst>
              </p:cNvPr>
              <p:cNvSpPr/>
              <p:nvPr/>
            </p:nvSpPr>
            <p:spPr>
              <a:xfrm>
                <a:off x="16411193" y="4819694"/>
                <a:ext cx="61397" cy="614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8" name="object 354">
                <a:extLst>
                  <a:ext uri="{FF2B5EF4-FFF2-40B4-BE49-F238E27FC236}">
                    <a16:creationId xmlns="" xmlns:a16="http://schemas.microsoft.com/office/drawing/2014/main" id="{13ED5A81-5C7D-D040-B534-AF5CE9635A41}"/>
                  </a:ext>
                </a:extLst>
              </p:cNvPr>
              <p:cNvSpPr/>
              <p:nvPr/>
            </p:nvSpPr>
            <p:spPr>
              <a:xfrm>
                <a:off x="15919518" y="5342748"/>
                <a:ext cx="61408" cy="614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39" name="object 355">
                <a:extLst>
                  <a:ext uri="{FF2B5EF4-FFF2-40B4-BE49-F238E27FC236}">
                    <a16:creationId xmlns="" xmlns:a16="http://schemas.microsoft.com/office/drawing/2014/main" id="{7BC89313-8796-0D4D-ACD6-4A006CDB5ECD}"/>
                  </a:ext>
                </a:extLst>
              </p:cNvPr>
              <p:cNvSpPr/>
              <p:nvPr/>
            </p:nvSpPr>
            <p:spPr>
              <a:xfrm>
                <a:off x="15734693" y="5325489"/>
                <a:ext cx="72218" cy="7221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0" name="object 356">
                <a:extLst>
                  <a:ext uri="{FF2B5EF4-FFF2-40B4-BE49-F238E27FC236}">
                    <a16:creationId xmlns="" xmlns:a16="http://schemas.microsoft.com/office/drawing/2014/main" id="{A3B7138C-4F5E-A643-B5A4-2153F49E7CDB}"/>
                  </a:ext>
                </a:extLst>
              </p:cNvPr>
              <p:cNvSpPr/>
              <p:nvPr/>
            </p:nvSpPr>
            <p:spPr>
              <a:xfrm>
                <a:off x="15554810" y="5376645"/>
                <a:ext cx="122057" cy="12208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1" name="object 357">
                <a:extLst>
                  <a:ext uri="{FF2B5EF4-FFF2-40B4-BE49-F238E27FC236}">
                    <a16:creationId xmlns="" xmlns:a16="http://schemas.microsoft.com/office/drawing/2014/main" id="{344F93EB-5056-D54A-8023-0EA0EE6EA92B}"/>
                  </a:ext>
                </a:extLst>
              </p:cNvPr>
              <p:cNvSpPr/>
              <p:nvPr/>
            </p:nvSpPr>
            <p:spPr>
              <a:xfrm>
                <a:off x="15919834" y="4966818"/>
                <a:ext cx="122847" cy="12284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2" name="object 359">
                <a:extLst>
                  <a:ext uri="{FF2B5EF4-FFF2-40B4-BE49-F238E27FC236}">
                    <a16:creationId xmlns="" xmlns:a16="http://schemas.microsoft.com/office/drawing/2014/main" id="{5A10D22F-10F8-DE43-90D0-034F23515E19}"/>
                  </a:ext>
                </a:extLst>
              </p:cNvPr>
              <p:cNvSpPr/>
              <p:nvPr/>
            </p:nvSpPr>
            <p:spPr>
              <a:xfrm>
                <a:off x="15122982" y="5358048"/>
                <a:ext cx="61408" cy="6141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3" name="object 360">
                <a:extLst>
                  <a:ext uri="{FF2B5EF4-FFF2-40B4-BE49-F238E27FC236}">
                    <a16:creationId xmlns="" xmlns:a16="http://schemas.microsoft.com/office/drawing/2014/main" id="{33A3A14F-2B92-1545-9EA7-DDB38664A48C}"/>
                  </a:ext>
                </a:extLst>
              </p:cNvPr>
              <p:cNvSpPr/>
              <p:nvPr/>
            </p:nvSpPr>
            <p:spPr>
              <a:xfrm>
                <a:off x="16450833" y="5238561"/>
                <a:ext cx="61408" cy="6139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4" name="object 361">
                <a:extLst>
                  <a:ext uri="{FF2B5EF4-FFF2-40B4-BE49-F238E27FC236}">
                    <a16:creationId xmlns="" xmlns:a16="http://schemas.microsoft.com/office/drawing/2014/main" id="{D6E97603-69DC-CD46-9DF7-8CCA147CFA40}"/>
                  </a:ext>
                </a:extLst>
              </p:cNvPr>
              <p:cNvSpPr/>
              <p:nvPr/>
            </p:nvSpPr>
            <p:spPr>
              <a:xfrm>
                <a:off x="16598273" y="5250857"/>
                <a:ext cx="61408" cy="6139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5" name="object 362">
                <a:extLst>
                  <a:ext uri="{FF2B5EF4-FFF2-40B4-BE49-F238E27FC236}">
                    <a16:creationId xmlns="" xmlns:a16="http://schemas.microsoft.com/office/drawing/2014/main" id="{3FA57868-7A96-7342-8887-A464D0763126}"/>
                  </a:ext>
                </a:extLst>
              </p:cNvPr>
              <p:cNvSpPr/>
              <p:nvPr/>
            </p:nvSpPr>
            <p:spPr>
              <a:xfrm>
                <a:off x="16450833" y="5158166"/>
                <a:ext cx="61408" cy="6140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6" name="object 363">
                <a:extLst>
                  <a:ext uri="{FF2B5EF4-FFF2-40B4-BE49-F238E27FC236}">
                    <a16:creationId xmlns="" xmlns:a16="http://schemas.microsoft.com/office/drawing/2014/main" id="{33D28821-2A09-BA49-93E3-A8C6464E36E4}"/>
                  </a:ext>
                </a:extLst>
              </p:cNvPr>
              <p:cNvSpPr/>
              <p:nvPr/>
            </p:nvSpPr>
            <p:spPr>
              <a:xfrm>
                <a:off x="15796744" y="5306376"/>
                <a:ext cx="61408" cy="614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7" name="object 364">
                <a:extLst>
                  <a:ext uri="{FF2B5EF4-FFF2-40B4-BE49-F238E27FC236}">
                    <a16:creationId xmlns="" xmlns:a16="http://schemas.microsoft.com/office/drawing/2014/main" id="{BAB99D0D-6CC1-804E-ACBA-5F8FC2F8F57F}"/>
                  </a:ext>
                </a:extLst>
              </p:cNvPr>
              <p:cNvSpPr/>
              <p:nvPr/>
            </p:nvSpPr>
            <p:spPr>
              <a:xfrm>
                <a:off x="14891943" y="5355276"/>
                <a:ext cx="74115" cy="7409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8" name="object 365">
                <a:extLst>
                  <a:ext uri="{FF2B5EF4-FFF2-40B4-BE49-F238E27FC236}">
                    <a16:creationId xmlns="" xmlns:a16="http://schemas.microsoft.com/office/drawing/2014/main" id="{25939B5F-1DB9-D44C-9E3C-E27DB1CA465F}"/>
                  </a:ext>
                </a:extLst>
              </p:cNvPr>
              <p:cNvSpPr/>
              <p:nvPr/>
            </p:nvSpPr>
            <p:spPr>
              <a:xfrm>
                <a:off x="15763826" y="4914430"/>
                <a:ext cx="122847" cy="12285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49" name="object 366">
                <a:extLst>
                  <a:ext uri="{FF2B5EF4-FFF2-40B4-BE49-F238E27FC236}">
                    <a16:creationId xmlns="" xmlns:a16="http://schemas.microsoft.com/office/drawing/2014/main" id="{1140357B-2844-2947-98FE-29B5DBA09C33}"/>
                  </a:ext>
                </a:extLst>
              </p:cNvPr>
              <p:cNvSpPr/>
              <p:nvPr/>
            </p:nvSpPr>
            <p:spPr>
              <a:xfrm>
                <a:off x="15250107" y="5150811"/>
                <a:ext cx="93555" cy="93545"/>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0" name="object 367">
                <a:extLst>
                  <a:ext uri="{FF2B5EF4-FFF2-40B4-BE49-F238E27FC236}">
                    <a16:creationId xmlns="" xmlns:a16="http://schemas.microsoft.com/office/drawing/2014/main" id="{2AD99A52-0C3C-CF49-90F5-67048FFB7809}"/>
                  </a:ext>
                </a:extLst>
              </p:cNvPr>
              <p:cNvSpPr/>
              <p:nvPr/>
            </p:nvSpPr>
            <p:spPr>
              <a:xfrm>
                <a:off x="14692568" y="4931626"/>
                <a:ext cx="93566" cy="935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1" name="object 368">
                <a:extLst>
                  <a:ext uri="{FF2B5EF4-FFF2-40B4-BE49-F238E27FC236}">
                    <a16:creationId xmlns="" xmlns:a16="http://schemas.microsoft.com/office/drawing/2014/main" id="{82FB0E24-4D4C-504C-BF8A-558FF5E74DF7}"/>
                  </a:ext>
                </a:extLst>
              </p:cNvPr>
              <p:cNvSpPr/>
              <p:nvPr/>
            </p:nvSpPr>
            <p:spPr>
              <a:xfrm>
                <a:off x="15058139" y="5011326"/>
                <a:ext cx="93555" cy="935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2" name="object 369">
                <a:extLst>
                  <a:ext uri="{FF2B5EF4-FFF2-40B4-BE49-F238E27FC236}">
                    <a16:creationId xmlns="" xmlns:a16="http://schemas.microsoft.com/office/drawing/2014/main" id="{C72842CC-6FDB-AB41-A99D-F1EE31B2C3B8}"/>
                  </a:ext>
                </a:extLst>
              </p:cNvPr>
              <p:cNvSpPr/>
              <p:nvPr/>
            </p:nvSpPr>
            <p:spPr>
              <a:xfrm>
                <a:off x="15409498" y="5108991"/>
                <a:ext cx="177133" cy="17714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3" name="object 370">
                <a:extLst>
                  <a:ext uri="{FF2B5EF4-FFF2-40B4-BE49-F238E27FC236}">
                    <a16:creationId xmlns="" xmlns:a16="http://schemas.microsoft.com/office/drawing/2014/main" id="{35A1BD8F-DDCF-5943-ACF5-35CD28E93DF1}"/>
                  </a:ext>
                </a:extLst>
              </p:cNvPr>
              <p:cNvSpPr/>
              <p:nvPr/>
            </p:nvSpPr>
            <p:spPr>
              <a:xfrm>
                <a:off x="15312318" y="5188027"/>
                <a:ext cx="177133" cy="17714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4" name="object 371">
                <a:extLst>
                  <a:ext uri="{FF2B5EF4-FFF2-40B4-BE49-F238E27FC236}">
                    <a16:creationId xmlns="" xmlns:a16="http://schemas.microsoft.com/office/drawing/2014/main" id="{87050849-FDFB-134A-AFDA-2B34A5C8B504}"/>
                  </a:ext>
                </a:extLst>
              </p:cNvPr>
              <p:cNvSpPr/>
              <p:nvPr/>
            </p:nvSpPr>
            <p:spPr>
              <a:xfrm>
                <a:off x="15367624" y="4981138"/>
                <a:ext cx="112290" cy="11229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5" name="object 372">
                <a:extLst>
                  <a:ext uri="{FF2B5EF4-FFF2-40B4-BE49-F238E27FC236}">
                    <a16:creationId xmlns="" xmlns:a16="http://schemas.microsoft.com/office/drawing/2014/main" id="{8F0A1981-601D-6543-824A-838C2C1211F8}"/>
                  </a:ext>
                </a:extLst>
              </p:cNvPr>
              <p:cNvSpPr/>
              <p:nvPr/>
            </p:nvSpPr>
            <p:spPr>
              <a:xfrm>
                <a:off x="15278695" y="4846194"/>
                <a:ext cx="56129" cy="561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6" name="object 373">
                <a:extLst>
                  <a:ext uri="{FF2B5EF4-FFF2-40B4-BE49-F238E27FC236}">
                    <a16:creationId xmlns="" xmlns:a16="http://schemas.microsoft.com/office/drawing/2014/main" id="{1C978876-E67F-4448-BA17-03A2B8A3BE3A}"/>
                  </a:ext>
                </a:extLst>
              </p:cNvPr>
              <p:cNvSpPr/>
              <p:nvPr/>
            </p:nvSpPr>
            <p:spPr>
              <a:xfrm>
                <a:off x="15712944" y="5016088"/>
                <a:ext cx="112290" cy="11230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7" name="object 374">
                <a:extLst>
                  <a:ext uri="{FF2B5EF4-FFF2-40B4-BE49-F238E27FC236}">
                    <a16:creationId xmlns="" xmlns:a16="http://schemas.microsoft.com/office/drawing/2014/main" id="{2F5089DF-DF29-9E48-A042-95C244256B0E}"/>
                  </a:ext>
                </a:extLst>
              </p:cNvPr>
              <p:cNvSpPr/>
              <p:nvPr/>
            </p:nvSpPr>
            <p:spPr>
              <a:xfrm>
                <a:off x="15077938" y="4801508"/>
                <a:ext cx="53958" cy="5397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8" name="object 375">
                <a:extLst>
                  <a:ext uri="{FF2B5EF4-FFF2-40B4-BE49-F238E27FC236}">
                    <a16:creationId xmlns="" xmlns:a16="http://schemas.microsoft.com/office/drawing/2014/main" id="{C87FFB1B-7B96-494E-8732-9B751F5DC039}"/>
                  </a:ext>
                </a:extLst>
              </p:cNvPr>
              <p:cNvSpPr/>
              <p:nvPr/>
            </p:nvSpPr>
            <p:spPr>
              <a:xfrm>
                <a:off x="14756809" y="4843096"/>
                <a:ext cx="42189" cy="4217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59" name="object 376">
                <a:extLst>
                  <a:ext uri="{FF2B5EF4-FFF2-40B4-BE49-F238E27FC236}">
                    <a16:creationId xmlns="" xmlns:a16="http://schemas.microsoft.com/office/drawing/2014/main" id="{F1DC6ABF-71FA-BC40-8CA7-93340DDA8E6E}"/>
                  </a:ext>
                </a:extLst>
              </p:cNvPr>
              <p:cNvSpPr/>
              <p:nvPr/>
            </p:nvSpPr>
            <p:spPr>
              <a:xfrm>
                <a:off x="14872186" y="4848386"/>
                <a:ext cx="42199" cy="4218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0" name="object 377">
                <a:extLst>
                  <a:ext uri="{FF2B5EF4-FFF2-40B4-BE49-F238E27FC236}">
                    <a16:creationId xmlns="" xmlns:a16="http://schemas.microsoft.com/office/drawing/2014/main" id="{232D13DF-6C94-DC47-871B-D32769FCE793}"/>
                  </a:ext>
                </a:extLst>
              </p:cNvPr>
              <p:cNvSpPr/>
              <p:nvPr/>
            </p:nvSpPr>
            <p:spPr>
              <a:xfrm>
                <a:off x="14861113" y="5068593"/>
                <a:ext cx="42199" cy="4216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1" name="object 378">
                <a:extLst>
                  <a:ext uri="{FF2B5EF4-FFF2-40B4-BE49-F238E27FC236}">
                    <a16:creationId xmlns="" xmlns:a16="http://schemas.microsoft.com/office/drawing/2014/main" id="{7EE413C5-633E-9E40-8EE1-AA23FB0707F5}"/>
                  </a:ext>
                </a:extLst>
              </p:cNvPr>
              <p:cNvSpPr/>
              <p:nvPr/>
            </p:nvSpPr>
            <p:spPr>
              <a:xfrm>
                <a:off x="14722048" y="4743829"/>
                <a:ext cx="72492" cy="7247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2" name="object 379">
                <a:extLst>
                  <a:ext uri="{FF2B5EF4-FFF2-40B4-BE49-F238E27FC236}">
                    <a16:creationId xmlns="" xmlns:a16="http://schemas.microsoft.com/office/drawing/2014/main" id="{8B89977C-1FA1-124D-8B07-7C36AB6B792F}"/>
                  </a:ext>
                </a:extLst>
              </p:cNvPr>
              <p:cNvSpPr/>
              <p:nvPr/>
            </p:nvSpPr>
            <p:spPr>
              <a:xfrm>
                <a:off x="15358279" y="4917981"/>
                <a:ext cx="85242" cy="8523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3" name="object 380">
                <a:extLst>
                  <a:ext uri="{FF2B5EF4-FFF2-40B4-BE49-F238E27FC236}">
                    <a16:creationId xmlns="" xmlns:a16="http://schemas.microsoft.com/office/drawing/2014/main" id="{9BDB938C-6B5A-2E49-A807-1A40F0E93F6E}"/>
                  </a:ext>
                </a:extLst>
              </p:cNvPr>
              <p:cNvSpPr/>
              <p:nvPr/>
            </p:nvSpPr>
            <p:spPr>
              <a:xfrm>
                <a:off x="14915725" y="5145585"/>
                <a:ext cx="71670" cy="7163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4" name="object 381">
                <a:extLst>
                  <a:ext uri="{FF2B5EF4-FFF2-40B4-BE49-F238E27FC236}">
                    <a16:creationId xmlns="" xmlns:a16="http://schemas.microsoft.com/office/drawing/2014/main" id="{3D0C1A18-5A97-D843-B340-FA696B1097A5}"/>
                  </a:ext>
                </a:extLst>
              </p:cNvPr>
              <p:cNvSpPr/>
              <p:nvPr/>
            </p:nvSpPr>
            <p:spPr>
              <a:xfrm>
                <a:off x="14742069" y="5125776"/>
                <a:ext cx="71670" cy="7167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5" name="object 382">
                <a:extLst>
                  <a:ext uri="{FF2B5EF4-FFF2-40B4-BE49-F238E27FC236}">
                    <a16:creationId xmlns="" xmlns:a16="http://schemas.microsoft.com/office/drawing/2014/main" id="{8845B38B-452C-A948-B9EB-28D9886D3761}"/>
                  </a:ext>
                </a:extLst>
              </p:cNvPr>
              <p:cNvSpPr/>
              <p:nvPr/>
            </p:nvSpPr>
            <p:spPr>
              <a:xfrm>
                <a:off x="15197951" y="4923449"/>
                <a:ext cx="96358" cy="9634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6" name="object 383">
                <a:extLst>
                  <a:ext uri="{FF2B5EF4-FFF2-40B4-BE49-F238E27FC236}">
                    <a16:creationId xmlns="" xmlns:a16="http://schemas.microsoft.com/office/drawing/2014/main" id="{F501C414-E420-D24F-991F-27D451D99CF4}"/>
                  </a:ext>
                </a:extLst>
              </p:cNvPr>
              <p:cNvSpPr/>
              <p:nvPr/>
            </p:nvSpPr>
            <p:spPr>
              <a:xfrm>
                <a:off x="15702492" y="4789770"/>
                <a:ext cx="112300" cy="11227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7" name="object 384">
                <a:extLst>
                  <a:ext uri="{FF2B5EF4-FFF2-40B4-BE49-F238E27FC236}">
                    <a16:creationId xmlns="" xmlns:a16="http://schemas.microsoft.com/office/drawing/2014/main" id="{580CC0A5-7A24-2A46-A4C4-E9672BF7A0A1}"/>
                  </a:ext>
                </a:extLst>
              </p:cNvPr>
              <p:cNvSpPr/>
              <p:nvPr/>
            </p:nvSpPr>
            <p:spPr>
              <a:xfrm>
                <a:off x="16651875" y="5004687"/>
                <a:ext cx="47099" cy="4712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8" name="object 385">
                <a:extLst>
                  <a:ext uri="{FF2B5EF4-FFF2-40B4-BE49-F238E27FC236}">
                    <a16:creationId xmlns="" xmlns:a16="http://schemas.microsoft.com/office/drawing/2014/main" id="{8A243745-653F-1647-B66F-63CD072DBD13}"/>
                  </a:ext>
                </a:extLst>
              </p:cNvPr>
              <p:cNvSpPr/>
              <p:nvPr/>
            </p:nvSpPr>
            <p:spPr>
              <a:xfrm>
                <a:off x="16297808" y="5028901"/>
                <a:ext cx="47109" cy="4709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69" name="object 386">
                <a:extLst>
                  <a:ext uri="{FF2B5EF4-FFF2-40B4-BE49-F238E27FC236}">
                    <a16:creationId xmlns="" xmlns:a16="http://schemas.microsoft.com/office/drawing/2014/main" id="{BEFCECED-DD6A-1F40-B59C-160215CCD082}"/>
                  </a:ext>
                </a:extLst>
              </p:cNvPr>
              <p:cNvSpPr/>
              <p:nvPr/>
            </p:nvSpPr>
            <p:spPr>
              <a:xfrm>
                <a:off x="16404460" y="4904842"/>
                <a:ext cx="47120" cy="4710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0" name="object 387">
                <a:extLst>
                  <a:ext uri="{FF2B5EF4-FFF2-40B4-BE49-F238E27FC236}">
                    <a16:creationId xmlns="" xmlns:a16="http://schemas.microsoft.com/office/drawing/2014/main" id="{A6FD6EC5-997B-4D43-97FB-2FF4DC09B57D}"/>
                  </a:ext>
                </a:extLst>
              </p:cNvPr>
              <p:cNvSpPr/>
              <p:nvPr/>
            </p:nvSpPr>
            <p:spPr>
              <a:xfrm>
                <a:off x="16150683" y="5013433"/>
                <a:ext cx="47088" cy="4709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1" name="object 388">
                <a:extLst>
                  <a:ext uri="{FF2B5EF4-FFF2-40B4-BE49-F238E27FC236}">
                    <a16:creationId xmlns="" xmlns:a16="http://schemas.microsoft.com/office/drawing/2014/main" id="{7AE3051E-29F6-F54A-B471-5B3FC9674DF7}"/>
                  </a:ext>
                </a:extLst>
              </p:cNvPr>
              <p:cNvSpPr/>
              <p:nvPr/>
            </p:nvSpPr>
            <p:spPr>
              <a:xfrm>
                <a:off x="16829366" y="5445092"/>
                <a:ext cx="30419" cy="3043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2" name="object 389">
                <a:extLst>
                  <a:ext uri="{FF2B5EF4-FFF2-40B4-BE49-F238E27FC236}">
                    <a16:creationId xmlns="" xmlns:a16="http://schemas.microsoft.com/office/drawing/2014/main" id="{E04711D3-2681-9647-AA24-F49D6694FBFF}"/>
                  </a:ext>
                </a:extLst>
              </p:cNvPr>
              <p:cNvSpPr/>
              <p:nvPr/>
            </p:nvSpPr>
            <p:spPr>
              <a:xfrm>
                <a:off x="14272404" y="5310274"/>
                <a:ext cx="30409" cy="3041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3" name="object 390">
                <a:extLst>
                  <a:ext uri="{FF2B5EF4-FFF2-40B4-BE49-F238E27FC236}">
                    <a16:creationId xmlns="" xmlns:a16="http://schemas.microsoft.com/office/drawing/2014/main" id="{E59094E3-72B1-EA42-B58C-F397C648E891}"/>
                  </a:ext>
                </a:extLst>
              </p:cNvPr>
              <p:cNvSpPr/>
              <p:nvPr/>
            </p:nvSpPr>
            <p:spPr>
              <a:xfrm>
                <a:off x="14419276" y="5131181"/>
                <a:ext cx="30430" cy="3043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4" name="object 391">
                <a:extLst>
                  <a:ext uri="{FF2B5EF4-FFF2-40B4-BE49-F238E27FC236}">
                    <a16:creationId xmlns="" xmlns:a16="http://schemas.microsoft.com/office/drawing/2014/main" id="{01343BB4-CCE9-5A41-975F-01469E6F969F}"/>
                  </a:ext>
                </a:extLst>
              </p:cNvPr>
              <p:cNvSpPr/>
              <p:nvPr/>
            </p:nvSpPr>
            <p:spPr>
              <a:xfrm>
                <a:off x="15218498" y="5118874"/>
                <a:ext cx="30440" cy="3043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5" name="object 392">
                <a:extLst>
                  <a:ext uri="{FF2B5EF4-FFF2-40B4-BE49-F238E27FC236}">
                    <a16:creationId xmlns="" xmlns:a16="http://schemas.microsoft.com/office/drawing/2014/main" id="{95B22148-98C7-6E45-81AC-E586382B32C7}"/>
                  </a:ext>
                </a:extLst>
              </p:cNvPr>
              <p:cNvSpPr/>
              <p:nvPr/>
            </p:nvSpPr>
            <p:spPr>
              <a:xfrm>
                <a:off x="16092689" y="5048204"/>
                <a:ext cx="75242" cy="722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6" name="object 393">
                <a:extLst>
                  <a:ext uri="{FF2B5EF4-FFF2-40B4-BE49-F238E27FC236}">
                    <a16:creationId xmlns="" xmlns:a16="http://schemas.microsoft.com/office/drawing/2014/main" id="{3965859B-A25D-0748-A537-84FD2BC2A7EA}"/>
                  </a:ext>
                </a:extLst>
              </p:cNvPr>
              <p:cNvSpPr/>
              <p:nvPr/>
            </p:nvSpPr>
            <p:spPr>
              <a:xfrm>
                <a:off x="15863695" y="5181389"/>
                <a:ext cx="112290" cy="11229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7" name="object 394">
                <a:extLst>
                  <a:ext uri="{FF2B5EF4-FFF2-40B4-BE49-F238E27FC236}">
                    <a16:creationId xmlns="" xmlns:a16="http://schemas.microsoft.com/office/drawing/2014/main" id="{C087CCB5-C1C3-9849-9DC0-EC42CA55E927}"/>
                  </a:ext>
                </a:extLst>
              </p:cNvPr>
              <p:cNvSpPr/>
              <p:nvPr/>
            </p:nvSpPr>
            <p:spPr>
              <a:xfrm>
                <a:off x="16293278" y="4869480"/>
                <a:ext cx="56171"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8" name="object 395">
                <a:extLst>
                  <a:ext uri="{FF2B5EF4-FFF2-40B4-BE49-F238E27FC236}">
                    <a16:creationId xmlns="" xmlns:a16="http://schemas.microsoft.com/office/drawing/2014/main" id="{BCD17D7B-A160-214E-8539-5A6FA72889DA}"/>
                  </a:ext>
                </a:extLst>
              </p:cNvPr>
              <p:cNvSpPr/>
              <p:nvPr/>
            </p:nvSpPr>
            <p:spPr>
              <a:xfrm>
                <a:off x="16510124" y="4827417"/>
                <a:ext cx="56160"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79" name="object 396">
                <a:extLst>
                  <a:ext uri="{FF2B5EF4-FFF2-40B4-BE49-F238E27FC236}">
                    <a16:creationId xmlns="" xmlns:a16="http://schemas.microsoft.com/office/drawing/2014/main" id="{E9B69A80-B49E-2F48-8FF9-DF24988C260F}"/>
                  </a:ext>
                </a:extLst>
              </p:cNvPr>
              <p:cNvSpPr/>
              <p:nvPr/>
            </p:nvSpPr>
            <p:spPr>
              <a:xfrm>
                <a:off x="16633497" y="4895379"/>
                <a:ext cx="56139" cy="5612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0" name="object 397">
                <a:extLst>
                  <a:ext uri="{FF2B5EF4-FFF2-40B4-BE49-F238E27FC236}">
                    <a16:creationId xmlns="" xmlns:a16="http://schemas.microsoft.com/office/drawing/2014/main" id="{51A13669-CC01-7143-B8AE-DFCB074AAF4A}"/>
                  </a:ext>
                </a:extLst>
              </p:cNvPr>
              <p:cNvSpPr/>
              <p:nvPr/>
            </p:nvSpPr>
            <p:spPr>
              <a:xfrm>
                <a:off x="16490503" y="4715528"/>
                <a:ext cx="31905" cy="3188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1" name="object 398">
                <a:extLst>
                  <a:ext uri="{FF2B5EF4-FFF2-40B4-BE49-F238E27FC236}">
                    <a16:creationId xmlns="" xmlns:a16="http://schemas.microsoft.com/office/drawing/2014/main" id="{1E62C097-BB38-8249-B965-91EDD79E4A2E}"/>
                  </a:ext>
                </a:extLst>
              </p:cNvPr>
              <p:cNvSpPr/>
              <p:nvPr/>
            </p:nvSpPr>
            <p:spPr>
              <a:xfrm>
                <a:off x="16617545" y="4661801"/>
                <a:ext cx="31894" cy="3189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2" name="object 399">
                <a:extLst>
                  <a:ext uri="{FF2B5EF4-FFF2-40B4-BE49-F238E27FC236}">
                    <a16:creationId xmlns="" xmlns:a16="http://schemas.microsoft.com/office/drawing/2014/main" id="{EA754D6B-7F54-B64A-A963-99BBCEB9ABB3}"/>
                  </a:ext>
                </a:extLst>
              </p:cNvPr>
              <p:cNvSpPr/>
              <p:nvPr/>
            </p:nvSpPr>
            <p:spPr>
              <a:xfrm>
                <a:off x="15202577" y="4794827"/>
                <a:ext cx="31884" cy="31894"/>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3" name="object 400">
                <a:extLst>
                  <a:ext uri="{FF2B5EF4-FFF2-40B4-BE49-F238E27FC236}">
                    <a16:creationId xmlns="" xmlns:a16="http://schemas.microsoft.com/office/drawing/2014/main" id="{B07B8009-4337-3641-8F37-FD2655BCE805}"/>
                  </a:ext>
                </a:extLst>
              </p:cNvPr>
              <p:cNvSpPr/>
              <p:nvPr/>
            </p:nvSpPr>
            <p:spPr>
              <a:xfrm>
                <a:off x="16135827" y="4887572"/>
                <a:ext cx="56708" cy="5670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4" name="object 401">
                <a:extLst>
                  <a:ext uri="{FF2B5EF4-FFF2-40B4-BE49-F238E27FC236}">
                    <a16:creationId xmlns="" xmlns:a16="http://schemas.microsoft.com/office/drawing/2014/main" id="{25B89FE7-CF9C-C14D-8301-2427476549CD}"/>
                  </a:ext>
                </a:extLst>
              </p:cNvPr>
              <p:cNvSpPr/>
              <p:nvPr/>
            </p:nvSpPr>
            <p:spPr>
              <a:xfrm>
                <a:off x="15970178" y="4841105"/>
                <a:ext cx="56719" cy="5671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5" name="object 402">
                <a:extLst>
                  <a:ext uri="{FF2B5EF4-FFF2-40B4-BE49-F238E27FC236}">
                    <a16:creationId xmlns="" xmlns:a16="http://schemas.microsoft.com/office/drawing/2014/main" id="{7F995DCE-DD79-7E44-921F-6DFB67C84D7D}"/>
                  </a:ext>
                </a:extLst>
              </p:cNvPr>
              <p:cNvSpPr/>
              <p:nvPr/>
            </p:nvSpPr>
            <p:spPr>
              <a:xfrm>
                <a:off x="16825498" y="5146618"/>
                <a:ext cx="28080" cy="2804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6" name="object 403">
                <a:extLst>
                  <a:ext uri="{FF2B5EF4-FFF2-40B4-BE49-F238E27FC236}">
                    <a16:creationId xmlns="" xmlns:a16="http://schemas.microsoft.com/office/drawing/2014/main" id="{748B8DD8-30D6-9B4D-9FF7-889E0D875F2F}"/>
                  </a:ext>
                </a:extLst>
              </p:cNvPr>
              <p:cNvSpPr/>
              <p:nvPr/>
            </p:nvSpPr>
            <p:spPr>
              <a:xfrm>
                <a:off x="16911310" y="5154773"/>
                <a:ext cx="28090" cy="2806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7" name="object 405">
                <a:extLst>
                  <a:ext uri="{FF2B5EF4-FFF2-40B4-BE49-F238E27FC236}">
                    <a16:creationId xmlns="" xmlns:a16="http://schemas.microsoft.com/office/drawing/2014/main" id="{201DF5C3-0E0C-F24F-A90D-A394C1D9D7C2}"/>
                  </a:ext>
                </a:extLst>
              </p:cNvPr>
              <p:cNvSpPr/>
              <p:nvPr/>
            </p:nvSpPr>
            <p:spPr>
              <a:xfrm>
                <a:off x="16076600" y="4968241"/>
                <a:ext cx="56139" cy="5613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8" name="object 406">
                <a:extLst>
                  <a:ext uri="{FF2B5EF4-FFF2-40B4-BE49-F238E27FC236}">
                    <a16:creationId xmlns="" xmlns:a16="http://schemas.microsoft.com/office/drawing/2014/main" id="{48B82AEC-33ED-A24F-9B7C-9B93687E15CF}"/>
                  </a:ext>
                </a:extLst>
              </p:cNvPr>
              <p:cNvSpPr/>
              <p:nvPr/>
            </p:nvSpPr>
            <p:spPr>
              <a:xfrm>
                <a:off x="16218761" y="5227571"/>
                <a:ext cx="56139"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89" name="object 407">
                <a:extLst>
                  <a:ext uri="{FF2B5EF4-FFF2-40B4-BE49-F238E27FC236}">
                    <a16:creationId xmlns="" xmlns:a16="http://schemas.microsoft.com/office/drawing/2014/main" id="{422D5DA5-C534-B84B-9F29-61F7B14047B0}"/>
                  </a:ext>
                </a:extLst>
              </p:cNvPr>
              <p:cNvSpPr/>
              <p:nvPr/>
            </p:nvSpPr>
            <p:spPr>
              <a:xfrm>
                <a:off x="16164466" y="5298747"/>
                <a:ext cx="56150" cy="56139"/>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0" name="object 408">
                <a:extLst>
                  <a:ext uri="{FF2B5EF4-FFF2-40B4-BE49-F238E27FC236}">
                    <a16:creationId xmlns="" xmlns:a16="http://schemas.microsoft.com/office/drawing/2014/main" id="{0395A500-DDA6-1F4C-8E4D-81E3EBBA019C}"/>
                  </a:ext>
                </a:extLst>
              </p:cNvPr>
              <p:cNvSpPr/>
              <p:nvPr/>
            </p:nvSpPr>
            <p:spPr>
              <a:xfrm>
                <a:off x="16146152" y="5140706"/>
                <a:ext cx="56150" cy="5617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1" name="object 409">
                <a:extLst>
                  <a:ext uri="{FF2B5EF4-FFF2-40B4-BE49-F238E27FC236}">
                    <a16:creationId xmlns="" xmlns:a16="http://schemas.microsoft.com/office/drawing/2014/main" id="{D328F2E2-7A9D-CE4A-B9CF-7D4B69D24ABF}"/>
                  </a:ext>
                </a:extLst>
              </p:cNvPr>
              <p:cNvSpPr/>
              <p:nvPr/>
            </p:nvSpPr>
            <p:spPr>
              <a:xfrm>
                <a:off x="16048530" y="5119327"/>
                <a:ext cx="56150" cy="5616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2" name="object 410">
                <a:extLst>
                  <a:ext uri="{FF2B5EF4-FFF2-40B4-BE49-F238E27FC236}">
                    <a16:creationId xmlns="" xmlns:a16="http://schemas.microsoft.com/office/drawing/2014/main" id="{FB3A283C-5B83-4E46-B0A8-0FFD5432CDA9}"/>
                  </a:ext>
                </a:extLst>
              </p:cNvPr>
              <p:cNvSpPr/>
              <p:nvPr/>
            </p:nvSpPr>
            <p:spPr>
              <a:xfrm>
                <a:off x="16678890" y="5235579"/>
                <a:ext cx="40166" cy="4016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3" name="object 411">
                <a:extLst>
                  <a:ext uri="{FF2B5EF4-FFF2-40B4-BE49-F238E27FC236}">
                    <a16:creationId xmlns="" xmlns:a16="http://schemas.microsoft.com/office/drawing/2014/main" id="{C8BD0CB6-36B5-6D42-B8E3-E95C237E8A54}"/>
                  </a:ext>
                </a:extLst>
              </p:cNvPr>
              <p:cNvSpPr/>
              <p:nvPr/>
            </p:nvSpPr>
            <p:spPr>
              <a:xfrm>
                <a:off x="16060289" y="4852527"/>
                <a:ext cx="57182" cy="57182"/>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4" name="object 412">
                <a:extLst>
                  <a:ext uri="{FF2B5EF4-FFF2-40B4-BE49-F238E27FC236}">
                    <a16:creationId xmlns="" xmlns:a16="http://schemas.microsoft.com/office/drawing/2014/main" id="{EEACF5B6-5593-2441-9827-025C304A0E80}"/>
                  </a:ext>
                </a:extLst>
              </p:cNvPr>
              <p:cNvSpPr/>
              <p:nvPr/>
            </p:nvSpPr>
            <p:spPr>
              <a:xfrm>
                <a:off x="14941877" y="4826143"/>
                <a:ext cx="71396" cy="7140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5" name="object 414">
                <a:extLst>
                  <a:ext uri="{FF2B5EF4-FFF2-40B4-BE49-F238E27FC236}">
                    <a16:creationId xmlns="" xmlns:a16="http://schemas.microsoft.com/office/drawing/2014/main" id="{E90CC7ED-17F2-3B47-85F9-8DD94E513351}"/>
                  </a:ext>
                </a:extLst>
              </p:cNvPr>
              <p:cNvSpPr/>
              <p:nvPr/>
            </p:nvSpPr>
            <p:spPr>
              <a:xfrm>
                <a:off x="15390448" y="5458273"/>
                <a:ext cx="30272" cy="3026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6" name="object 415">
                <a:extLst>
                  <a:ext uri="{FF2B5EF4-FFF2-40B4-BE49-F238E27FC236}">
                    <a16:creationId xmlns="" xmlns:a16="http://schemas.microsoft.com/office/drawing/2014/main" id="{649BBD06-AAA8-C142-AC8A-CF295B03C79F}"/>
                  </a:ext>
                </a:extLst>
              </p:cNvPr>
              <p:cNvSpPr/>
              <p:nvPr/>
            </p:nvSpPr>
            <p:spPr>
              <a:xfrm>
                <a:off x="15848321" y="4843433"/>
                <a:ext cx="101890" cy="10191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7" name="object 416">
                <a:extLst>
                  <a:ext uri="{FF2B5EF4-FFF2-40B4-BE49-F238E27FC236}">
                    <a16:creationId xmlns="" xmlns:a16="http://schemas.microsoft.com/office/drawing/2014/main" id="{B4B2BC14-F257-724A-8CDA-AA5275A0E482}"/>
                  </a:ext>
                </a:extLst>
              </p:cNvPr>
              <p:cNvSpPr/>
              <p:nvPr/>
            </p:nvSpPr>
            <p:spPr>
              <a:xfrm>
                <a:off x="14526993" y="5002496"/>
                <a:ext cx="76812" cy="7683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8" name="object 417">
                <a:extLst>
                  <a:ext uri="{FF2B5EF4-FFF2-40B4-BE49-F238E27FC236}">
                    <a16:creationId xmlns="" xmlns:a16="http://schemas.microsoft.com/office/drawing/2014/main" id="{2D684080-3CA0-7144-9996-1A55591D450E}"/>
                  </a:ext>
                </a:extLst>
              </p:cNvPr>
              <p:cNvSpPr/>
              <p:nvPr/>
            </p:nvSpPr>
            <p:spPr>
              <a:xfrm>
                <a:off x="14654793" y="4629653"/>
                <a:ext cx="76823" cy="7682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299" name="object 418">
                <a:extLst>
                  <a:ext uri="{FF2B5EF4-FFF2-40B4-BE49-F238E27FC236}">
                    <a16:creationId xmlns="" xmlns:a16="http://schemas.microsoft.com/office/drawing/2014/main" id="{EF9EA191-1053-D44C-BBFD-9DB520E3BB51}"/>
                  </a:ext>
                </a:extLst>
              </p:cNvPr>
              <p:cNvSpPr/>
              <p:nvPr/>
            </p:nvSpPr>
            <p:spPr>
              <a:xfrm>
                <a:off x="15550436" y="5220901"/>
                <a:ext cx="105156" cy="10516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0" name="object 419">
                <a:extLst>
                  <a:ext uri="{FF2B5EF4-FFF2-40B4-BE49-F238E27FC236}">
                    <a16:creationId xmlns="" xmlns:a16="http://schemas.microsoft.com/office/drawing/2014/main" id="{FB59FF3E-F18E-8F48-8732-3C1F917A7F8A}"/>
                  </a:ext>
                </a:extLst>
              </p:cNvPr>
              <p:cNvSpPr/>
              <p:nvPr/>
            </p:nvSpPr>
            <p:spPr>
              <a:xfrm>
                <a:off x="15279116" y="5020735"/>
                <a:ext cx="97138" cy="9710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1" name="object 420">
                <a:extLst>
                  <a:ext uri="{FF2B5EF4-FFF2-40B4-BE49-F238E27FC236}">
                    <a16:creationId xmlns="" xmlns:a16="http://schemas.microsoft.com/office/drawing/2014/main" id="{2B02E1B3-1933-7742-ADCF-EAAA679617A4}"/>
                  </a:ext>
                </a:extLst>
              </p:cNvPr>
              <p:cNvSpPr/>
              <p:nvPr/>
            </p:nvSpPr>
            <p:spPr>
              <a:xfrm>
                <a:off x="15235473" y="5330884"/>
                <a:ext cx="122837" cy="12283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2" name="object 421">
                <a:extLst>
                  <a:ext uri="{FF2B5EF4-FFF2-40B4-BE49-F238E27FC236}">
                    <a16:creationId xmlns="" xmlns:a16="http://schemas.microsoft.com/office/drawing/2014/main" id="{0AEABA30-3D57-3241-82FA-0D78E6498C63}"/>
                  </a:ext>
                </a:extLst>
              </p:cNvPr>
              <p:cNvSpPr/>
              <p:nvPr/>
            </p:nvSpPr>
            <p:spPr>
              <a:xfrm>
                <a:off x="14996921" y="5194233"/>
                <a:ext cx="122858" cy="122826"/>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3" name="object 422">
                <a:extLst>
                  <a:ext uri="{FF2B5EF4-FFF2-40B4-BE49-F238E27FC236}">
                    <a16:creationId xmlns="" xmlns:a16="http://schemas.microsoft.com/office/drawing/2014/main" id="{77690A25-E077-2A48-B2A5-05A84DD5FAEF}"/>
                  </a:ext>
                </a:extLst>
              </p:cNvPr>
              <p:cNvSpPr/>
              <p:nvPr/>
            </p:nvSpPr>
            <p:spPr>
              <a:xfrm>
                <a:off x="15423763" y="5324288"/>
                <a:ext cx="112311" cy="11229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4" name="object 423">
                <a:extLst>
                  <a:ext uri="{FF2B5EF4-FFF2-40B4-BE49-F238E27FC236}">
                    <a16:creationId xmlns="" xmlns:a16="http://schemas.microsoft.com/office/drawing/2014/main" id="{8215FA8A-B6E0-F142-99EF-558F602D5F62}"/>
                  </a:ext>
                </a:extLst>
              </p:cNvPr>
              <p:cNvSpPr/>
              <p:nvPr/>
            </p:nvSpPr>
            <p:spPr>
              <a:xfrm>
                <a:off x="15567318" y="4822644"/>
                <a:ext cx="112300" cy="11232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5" name="object 424">
                <a:extLst>
                  <a:ext uri="{FF2B5EF4-FFF2-40B4-BE49-F238E27FC236}">
                    <a16:creationId xmlns="" xmlns:a16="http://schemas.microsoft.com/office/drawing/2014/main" id="{A359B863-7BD7-3C41-B0C8-1E9A4089206B}"/>
                  </a:ext>
                </a:extLst>
              </p:cNvPr>
              <p:cNvSpPr/>
              <p:nvPr/>
            </p:nvSpPr>
            <p:spPr>
              <a:xfrm>
                <a:off x="15359532" y="4751068"/>
                <a:ext cx="82713" cy="8272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6" name="object 425">
                <a:extLst>
                  <a:ext uri="{FF2B5EF4-FFF2-40B4-BE49-F238E27FC236}">
                    <a16:creationId xmlns="" xmlns:a16="http://schemas.microsoft.com/office/drawing/2014/main" id="{822619D2-D40E-5A44-9443-BCD19C570991}"/>
                  </a:ext>
                </a:extLst>
              </p:cNvPr>
              <p:cNvSpPr/>
              <p:nvPr/>
            </p:nvSpPr>
            <p:spPr>
              <a:xfrm>
                <a:off x="15230636" y="4738698"/>
                <a:ext cx="82723" cy="82723"/>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7" name="object 426">
                <a:extLst>
                  <a:ext uri="{FF2B5EF4-FFF2-40B4-BE49-F238E27FC236}">
                    <a16:creationId xmlns="" xmlns:a16="http://schemas.microsoft.com/office/drawing/2014/main" id="{C6B37C34-FC60-294C-95BE-280D2EF9E201}"/>
                  </a:ext>
                </a:extLst>
              </p:cNvPr>
              <p:cNvSpPr/>
              <p:nvPr/>
            </p:nvSpPr>
            <p:spPr>
              <a:xfrm>
                <a:off x="14683199" y="5056275"/>
                <a:ext cx="56150"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8" name="object 427">
                <a:extLst>
                  <a:ext uri="{FF2B5EF4-FFF2-40B4-BE49-F238E27FC236}">
                    <a16:creationId xmlns="" xmlns:a16="http://schemas.microsoft.com/office/drawing/2014/main" id="{99A9F360-4106-8641-81BF-509BDB33573C}"/>
                  </a:ext>
                </a:extLst>
              </p:cNvPr>
              <p:cNvSpPr/>
              <p:nvPr/>
            </p:nvSpPr>
            <p:spPr>
              <a:xfrm>
                <a:off x="14992611" y="5000167"/>
                <a:ext cx="56150" cy="56150"/>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09" name="object 428">
                <a:extLst>
                  <a:ext uri="{FF2B5EF4-FFF2-40B4-BE49-F238E27FC236}">
                    <a16:creationId xmlns="" xmlns:a16="http://schemas.microsoft.com/office/drawing/2014/main" id="{F199C261-445A-314E-A616-A577B9F96882}"/>
                  </a:ext>
                </a:extLst>
              </p:cNvPr>
              <p:cNvSpPr/>
              <p:nvPr/>
            </p:nvSpPr>
            <p:spPr>
              <a:xfrm>
                <a:off x="14441951" y="4953458"/>
                <a:ext cx="36362" cy="3634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0" name="object 429">
                <a:extLst>
                  <a:ext uri="{FF2B5EF4-FFF2-40B4-BE49-F238E27FC236}">
                    <a16:creationId xmlns="" xmlns:a16="http://schemas.microsoft.com/office/drawing/2014/main" id="{03F0C496-6E4A-6248-831C-34C2C8DC2A65}"/>
                  </a:ext>
                </a:extLst>
              </p:cNvPr>
              <p:cNvSpPr/>
              <p:nvPr/>
            </p:nvSpPr>
            <p:spPr>
              <a:xfrm>
                <a:off x="14129590" y="5265567"/>
                <a:ext cx="36362" cy="36341"/>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1" name="object 430">
                <a:extLst>
                  <a:ext uri="{FF2B5EF4-FFF2-40B4-BE49-F238E27FC236}">
                    <a16:creationId xmlns="" xmlns:a16="http://schemas.microsoft.com/office/drawing/2014/main" id="{11A7A281-C358-9244-9565-A0AB4AAB6506}"/>
                  </a:ext>
                </a:extLst>
              </p:cNvPr>
              <p:cNvSpPr/>
              <p:nvPr/>
            </p:nvSpPr>
            <p:spPr>
              <a:xfrm>
                <a:off x="16118684" y="5341905"/>
                <a:ext cx="31568" cy="3156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2" name="object 431">
                <a:extLst>
                  <a:ext uri="{FF2B5EF4-FFF2-40B4-BE49-F238E27FC236}">
                    <a16:creationId xmlns="" xmlns:a16="http://schemas.microsoft.com/office/drawing/2014/main" id="{D133BF72-D8E3-354D-8D17-7DA34985733D}"/>
                  </a:ext>
                </a:extLst>
              </p:cNvPr>
              <p:cNvSpPr/>
              <p:nvPr/>
            </p:nvSpPr>
            <p:spPr>
              <a:xfrm>
                <a:off x="16506466" y="5067160"/>
                <a:ext cx="31557" cy="3156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3" name="object 432">
                <a:extLst>
                  <a:ext uri="{FF2B5EF4-FFF2-40B4-BE49-F238E27FC236}">
                    <a16:creationId xmlns="" xmlns:a16="http://schemas.microsoft.com/office/drawing/2014/main" id="{380177FE-F947-E94C-BE4A-22243915CB6B}"/>
                  </a:ext>
                </a:extLst>
              </p:cNvPr>
              <p:cNvSpPr/>
              <p:nvPr/>
            </p:nvSpPr>
            <p:spPr>
              <a:xfrm>
                <a:off x="14072975" y="4940139"/>
                <a:ext cx="33707" cy="3370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4" name="object 433">
                <a:extLst>
                  <a:ext uri="{FF2B5EF4-FFF2-40B4-BE49-F238E27FC236}">
                    <a16:creationId xmlns="" xmlns:a16="http://schemas.microsoft.com/office/drawing/2014/main" id="{452D8023-9D66-4849-8B0B-A4F0CE0B6614}"/>
                  </a:ext>
                </a:extLst>
              </p:cNvPr>
              <p:cNvSpPr/>
              <p:nvPr/>
            </p:nvSpPr>
            <p:spPr>
              <a:xfrm>
                <a:off x="13997891" y="5113701"/>
                <a:ext cx="33717" cy="3371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5" name="object 434">
                <a:extLst>
                  <a:ext uri="{FF2B5EF4-FFF2-40B4-BE49-F238E27FC236}">
                    <a16:creationId xmlns="" xmlns:a16="http://schemas.microsoft.com/office/drawing/2014/main" id="{59DAE007-1DE4-724C-90C3-7C53C62D112F}"/>
                  </a:ext>
                </a:extLst>
              </p:cNvPr>
              <p:cNvSpPr/>
              <p:nvPr/>
            </p:nvSpPr>
            <p:spPr>
              <a:xfrm>
                <a:off x="14317975" y="4838618"/>
                <a:ext cx="33707" cy="337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6" name="object 435">
                <a:extLst>
                  <a:ext uri="{FF2B5EF4-FFF2-40B4-BE49-F238E27FC236}">
                    <a16:creationId xmlns="" xmlns:a16="http://schemas.microsoft.com/office/drawing/2014/main" id="{E65BED38-BBD0-1E43-BE1F-0909994ED418}"/>
                  </a:ext>
                </a:extLst>
              </p:cNvPr>
              <p:cNvSpPr/>
              <p:nvPr/>
            </p:nvSpPr>
            <p:spPr>
              <a:xfrm>
                <a:off x="14960252" y="4934439"/>
                <a:ext cx="33707" cy="3371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7" name="object 438">
                <a:extLst>
                  <a:ext uri="{FF2B5EF4-FFF2-40B4-BE49-F238E27FC236}">
                    <a16:creationId xmlns="" xmlns:a16="http://schemas.microsoft.com/office/drawing/2014/main" id="{FFA2BD52-5EFC-4242-A794-6B2FD24B21C5}"/>
                  </a:ext>
                </a:extLst>
              </p:cNvPr>
              <p:cNvSpPr/>
              <p:nvPr/>
            </p:nvSpPr>
            <p:spPr>
              <a:xfrm>
                <a:off x="16464689" y="5352811"/>
                <a:ext cx="33717" cy="3373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8" name="object 439">
                <a:extLst>
                  <a:ext uri="{FF2B5EF4-FFF2-40B4-BE49-F238E27FC236}">
                    <a16:creationId xmlns="" xmlns:a16="http://schemas.microsoft.com/office/drawing/2014/main" id="{5B02ED4B-E1AF-724A-B404-6C62446CEBAE}"/>
                  </a:ext>
                </a:extLst>
              </p:cNvPr>
              <p:cNvSpPr/>
              <p:nvPr/>
            </p:nvSpPr>
            <p:spPr>
              <a:xfrm>
                <a:off x="14705538" y="5371882"/>
                <a:ext cx="33707" cy="3373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19" name="object 440">
                <a:extLst>
                  <a:ext uri="{FF2B5EF4-FFF2-40B4-BE49-F238E27FC236}">
                    <a16:creationId xmlns="" xmlns:a16="http://schemas.microsoft.com/office/drawing/2014/main" id="{B6B22577-EFA2-014F-9EFF-5E4A6BEB157C}"/>
                  </a:ext>
                </a:extLst>
              </p:cNvPr>
              <p:cNvSpPr/>
              <p:nvPr/>
            </p:nvSpPr>
            <p:spPr>
              <a:xfrm>
                <a:off x="14338290" y="5034781"/>
                <a:ext cx="33717" cy="337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20" name="object 441">
                <a:extLst>
                  <a:ext uri="{FF2B5EF4-FFF2-40B4-BE49-F238E27FC236}">
                    <a16:creationId xmlns="" xmlns:a16="http://schemas.microsoft.com/office/drawing/2014/main" id="{DF5757CD-04AB-7446-8BAC-2F651C14BF8E}"/>
                  </a:ext>
                </a:extLst>
              </p:cNvPr>
              <p:cNvSpPr/>
              <p:nvPr/>
            </p:nvSpPr>
            <p:spPr>
              <a:xfrm>
                <a:off x="16505381" y="5199133"/>
                <a:ext cx="33717" cy="3371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21" name="object 442">
                <a:extLst>
                  <a:ext uri="{FF2B5EF4-FFF2-40B4-BE49-F238E27FC236}">
                    <a16:creationId xmlns="" xmlns:a16="http://schemas.microsoft.com/office/drawing/2014/main" id="{6C0FADB0-4583-1044-AC64-9EE7348B3433}"/>
                  </a:ext>
                </a:extLst>
              </p:cNvPr>
              <p:cNvSpPr/>
              <p:nvPr/>
            </p:nvSpPr>
            <p:spPr>
              <a:xfrm>
                <a:off x="16580414" y="5051650"/>
                <a:ext cx="33717" cy="3371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22" name="object 443">
                <a:extLst>
                  <a:ext uri="{FF2B5EF4-FFF2-40B4-BE49-F238E27FC236}">
                    <a16:creationId xmlns="" xmlns:a16="http://schemas.microsoft.com/office/drawing/2014/main" id="{1A5FF4E8-1E52-D849-AE02-D35E4602EC9D}"/>
                  </a:ext>
                </a:extLst>
              </p:cNvPr>
              <p:cNvSpPr/>
              <p:nvPr/>
            </p:nvSpPr>
            <p:spPr>
              <a:xfrm>
                <a:off x="16595259" y="5153856"/>
                <a:ext cx="33717" cy="33728"/>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sp>
            <p:nvSpPr>
              <p:cNvPr id="323" name="object 444">
                <a:extLst>
                  <a:ext uri="{FF2B5EF4-FFF2-40B4-BE49-F238E27FC236}">
                    <a16:creationId xmlns="" xmlns:a16="http://schemas.microsoft.com/office/drawing/2014/main" id="{85CAA504-4F07-8B49-A807-9E2BF3A79B96}"/>
                  </a:ext>
                </a:extLst>
              </p:cNvPr>
              <p:cNvSpPr/>
              <p:nvPr/>
            </p:nvSpPr>
            <p:spPr>
              <a:xfrm>
                <a:off x="14878594" y="5269276"/>
                <a:ext cx="33707" cy="33707"/>
              </a:xfrm>
              <a:prstGeom prst="rect">
                <a:avLst/>
              </a:prstGeom>
              <a:grpFill/>
            </p:spPr>
            <p:txBody>
              <a:bodyPr wrap="square" lIns="0" tIns="0" rIns="0" bIns="0" rtlCol="0">
                <a:noAutofit/>
              </a:bodyPr>
              <a:lstStyle/>
              <a:p>
                <a:pPr defTabSz="457124">
                  <a:defRPr/>
                </a:pPr>
                <a:endParaRPr sz="1600" kern="0">
                  <a:solidFill>
                    <a:prstClr val="black"/>
                  </a:solidFill>
                  <a:latin typeface="Avenir Book" charset="0"/>
                  <a:ea typeface="Avenir Book" charset="0"/>
                  <a:cs typeface="Avenir Book" charset="0"/>
                </a:endParaRPr>
              </a:p>
            </p:txBody>
          </p:sp>
        </p:grpSp>
        <p:sp>
          <p:nvSpPr>
            <p:cNvPr id="29" name="Isosceles Triangle 40">
              <a:extLst>
                <a:ext uri="{FF2B5EF4-FFF2-40B4-BE49-F238E27FC236}">
                  <a16:creationId xmlns="" xmlns:a16="http://schemas.microsoft.com/office/drawing/2014/main" id="{AEF16D9A-E780-7948-8058-BC8357E5CF64}"/>
                </a:ext>
              </a:extLst>
            </p:cNvPr>
            <p:cNvSpPr/>
            <p:nvPr/>
          </p:nvSpPr>
          <p:spPr>
            <a:xfrm rot="16200000">
              <a:off x="3448757" y="5262267"/>
              <a:ext cx="669135" cy="146728"/>
            </a:xfrm>
            <a:prstGeom prst="triangle">
              <a:avLst/>
            </a:prstGeom>
            <a:gradFill rotWithShape="1">
              <a:gsLst>
                <a:gs pos="100000">
                  <a:srgbClr val="002D72"/>
                </a:gs>
                <a:gs pos="0">
                  <a:srgbClr val="002D72">
                    <a:alpha val="0"/>
                  </a:srgbClr>
                </a:gs>
              </a:gsLst>
              <a:lin ang="16200000" scaled="0"/>
            </a:gradFill>
            <a:ln w="9525" cap="flat" cmpd="sng" algn="ctr">
              <a:noFill/>
              <a:prstDash val="solid"/>
            </a:ln>
            <a:effectLst/>
          </p:spPr>
          <p:txBody>
            <a:bodyPr rtlCol="0" anchor="ctr"/>
            <a:lstStyle/>
            <a:p>
              <a:pPr algn="ctr" defTabSz="457124">
                <a:defRPr/>
              </a:pPr>
              <a:endParaRPr lang="en-US" sz="1600" kern="0">
                <a:solidFill>
                  <a:prstClr val="white"/>
                </a:solidFill>
                <a:latin typeface="Calibri"/>
              </a:endParaRPr>
            </a:p>
          </p:txBody>
        </p:sp>
        <p:sp>
          <p:nvSpPr>
            <p:cNvPr id="32" name="Rectangle 31">
              <a:extLst>
                <a:ext uri="{FF2B5EF4-FFF2-40B4-BE49-F238E27FC236}">
                  <a16:creationId xmlns="" xmlns:a16="http://schemas.microsoft.com/office/drawing/2014/main" id="{CB3C2754-80B5-4F49-80B6-7885ED01C560}"/>
                </a:ext>
              </a:extLst>
            </p:cNvPr>
            <p:cNvSpPr/>
            <p:nvPr/>
          </p:nvSpPr>
          <p:spPr>
            <a:xfrm>
              <a:off x="2463014" y="4724738"/>
              <a:ext cx="1146772" cy="344554"/>
            </a:xfrm>
            <a:prstGeom prst="rect">
              <a:avLst/>
            </a:prstGeom>
          </p:spPr>
          <p:txBody>
            <a:bodyPr wrap="square">
              <a:spAutoFit/>
            </a:bodyPr>
            <a:lstStyle/>
            <a:p>
              <a:pPr marR="12700" algn="ctr" defTabSz="457124"/>
              <a:r>
                <a:rPr lang="en-US" sz="1050" dirty="0" smtClean="0">
                  <a:solidFill>
                    <a:srgbClr val="FFFFFF">
                      <a:lumMod val="50000"/>
                    </a:srgbClr>
                  </a:solidFill>
                  <a:latin typeface="Oswald" charset="0"/>
                  <a:ea typeface="Oswald" charset="0"/>
                  <a:cs typeface="Oswald" charset="0"/>
                </a:rPr>
                <a:t>DRCED </a:t>
              </a:r>
              <a:r>
                <a:rPr lang="en-US" sz="1050" dirty="0">
                  <a:solidFill>
                    <a:srgbClr val="FFFFFF">
                      <a:lumMod val="50000"/>
                    </a:srgbClr>
                  </a:solidFill>
                  <a:latin typeface="Oswald" charset="0"/>
                  <a:ea typeface="Oswald" charset="0"/>
                  <a:cs typeface="Oswald" charset="0"/>
                </a:rPr>
                <a:t>AS A </a:t>
              </a:r>
            </a:p>
            <a:p>
              <a:pPr marR="12700" algn="ctr" defTabSz="457124"/>
              <a:r>
                <a:rPr lang="en-US" sz="1050" dirty="0">
                  <a:solidFill>
                    <a:srgbClr val="FFFFFF">
                      <a:lumMod val="50000"/>
                    </a:srgbClr>
                  </a:solidFill>
                  <a:latin typeface="Oswald" charset="0"/>
                  <a:ea typeface="Oswald" charset="0"/>
                  <a:cs typeface="Oswald" charset="0"/>
                </a:rPr>
                <a:t>DATA PROVIDER</a:t>
              </a:r>
            </a:p>
          </p:txBody>
        </p:sp>
        <p:pic>
          <p:nvPicPr>
            <p:cNvPr id="37" name="Picture 36">
              <a:extLst>
                <a:ext uri="{FF2B5EF4-FFF2-40B4-BE49-F238E27FC236}">
                  <a16:creationId xmlns="" xmlns:a16="http://schemas.microsoft.com/office/drawing/2014/main" id="{D8A19727-4402-F449-AE44-C06139C55105}"/>
                </a:ext>
              </a:extLst>
            </p:cNvPr>
            <p:cNvPicPr>
              <a:picLocks noChangeAspect="1"/>
            </p:cNvPicPr>
            <p:nvPr/>
          </p:nvPicPr>
          <p:blipFill>
            <a:blip r:embed="rId4"/>
            <a:stretch>
              <a:fillRect/>
            </a:stretch>
          </p:blipFill>
          <p:spPr>
            <a:xfrm>
              <a:off x="3754560" y="4733793"/>
              <a:ext cx="240018" cy="241335"/>
            </a:xfrm>
            <a:prstGeom prst="rect">
              <a:avLst/>
            </a:prstGeom>
          </p:spPr>
        </p:pic>
        <p:sp>
          <p:nvSpPr>
            <p:cNvPr id="38" name="Oval 37">
              <a:extLst>
                <a:ext uri="{FF2B5EF4-FFF2-40B4-BE49-F238E27FC236}">
                  <a16:creationId xmlns="" xmlns:a16="http://schemas.microsoft.com/office/drawing/2014/main" id="{6B8DAFD1-50A0-8C4A-958D-1E958CBCEA95}"/>
                </a:ext>
              </a:extLst>
            </p:cNvPr>
            <p:cNvSpPr/>
            <p:nvPr/>
          </p:nvSpPr>
          <p:spPr>
            <a:xfrm>
              <a:off x="3761746" y="4738979"/>
              <a:ext cx="232760" cy="232760"/>
            </a:xfrm>
            <a:prstGeom prst="ellipse">
              <a:avLst/>
            </a:prstGeom>
            <a:noFill/>
            <a:ln w="38100" cap="flat" cmpd="sng" algn="ctr">
              <a:solidFill>
                <a:srgbClr val="0070C0"/>
              </a:solidFill>
              <a:prstDash val="solid"/>
              <a:miter lim="800000"/>
            </a:ln>
            <a:effectLst/>
          </p:spPr>
          <p:txBody>
            <a:bodyPr rtlCol="0" anchor="ctr"/>
            <a:lstStyle/>
            <a:p>
              <a:pPr algn="ctr" defTabSz="685800">
                <a:defRPr/>
              </a:pPr>
              <a:endParaRPr lang="en-US" sz="788" kern="0" dirty="0">
                <a:solidFill>
                  <a:srgbClr val="C00000"/>
                </a:solidFill>
                <a:latin typeface="Oswald" charset="0"/>
                <a:ea typeface="Oswald" charset="0"/>
                <a:cs typeface="Oswald" charset="0"/>
              </a:endParaRPr>
            </a:p>
          </p:txBody>
        </p:sp>
        <p:sp>
          <p:nvSpPr>
            <p:cNvPr id="39" name="Rectangle 38">
              <a:extLst>
                <a:ext uri="{FF2B5EF4-FFF2-40B4-BE49-F238E27FC236}">
                  <a16:creationId xmlns="" xmlns:a16="http://schemas.microsoft.com/office/drawing/2014/main" id="{35E173CE-EDB5-524A-B07D-11DF1E56D5C4}"/>
                </a:ext>
              </a:extLst>
            </p:cNvPr>
            <p:cNvSpPr/>
            <p:nvPr/>
          </p:nvSpPr>
          <p:spPr>
            <a:xfrm>
              <a:off x="2736510" y="3812248"/>
              <a:ext cx="684593" cy="535974"/>
            </a:xfrm>
            <a:prstGeom prst="rect">
              <a:avLst/>
            </a:prstGeom>
          </p:spPr>
          <p:txBody>
            <a:bodyPr wrap="square" lIns="0" rIns="0">
              <a:spAutoFit/>
            </a:bodyPr>
            <a:lstStyle/>
            <a:p>
              <a:pPr marR="12700" defTabSz="457124"/>
              <a:r>
                <a:rPr lang="en-US" sz="900" dirty="0" smtClean="0">
                  <a:solidFill>
                    <a:srgbClr val="FFFFFF">
                      <a:lumMod val="50000"/>
                    </a:srgbClr>
                  </a:solidFill>
                  <a:latin typeface="Oswald" charset="0"/>
                  <a:ea typeface="Oswald" charset="0"/>
                  <a:cs typeface="Oswald" charset="0"/>
                </a:rPr>
                <a:t>DRCED </a:t>
              </a:r>
              <a:r>
                <a:rPr lang="en-US" sz="900" dirty="0">
                  <a:solidFill>
                    <a:srgbClr val="FFFFFF">
                      <a:lumMod val="50000"/>
                    </a:srgbClr>
                  </a:solidFill>
                  <a:latin typeface="Oswald" charset="0"/>
                  <a:ea typeface="Oswald" charset="0"/>
                  <a:cs typeface="Oswald" charset="0"/>
                </a:rPr>
                <a:t>AS A</a:t>
              </a:r>
            </a:p>
            <a:p>
              <a:pPr marR="12700" defTabSz="457124"/>
              <a:r>
                <a:rPr lang="en-US" sz="900" dirty="0">
                  <a:solidFill>
                    <a:srgbClr val="FFFFFF">
                      <a:lumMod val="50000"/>
                    </a:srgbClr>
                  </a:solidFill>
                  <a:latin typeface="Oswald" charset="0"/>
                  <a:ea typeface="Oswald" charset="0"/>
                  <a:cs typeface="Oswald" charset="0"/>
                </a:rPr>
                <a:t>SOFTWARE &amp; SOLUTIONS</a:t>
              </a:r>
              <a:br>
                <a:rPr lang="en-US" sz="900" dirty="0">
                  <a:solidFill>
                    <a:srgbClr val="FFFFFF">
                      <a:lumMod val="50000"/>
                    </a:srgbClr>
                  </a:solidFill>
                  <a:latin typeface="Oswald" charset="0"/>
                  <a:ea typeface="Oswald" charset="0"/>
                  <a:cs typeface="Oswald" charset="0"/>
                </a:rPr>
              </a:br>
              <a:r>
                <a:rPr lang="en-US" sz="900" dirty="0">
                  <a:solidFill>
                    <a:srgbClr val="FFFFFF">
                      <a:lumMod val="50000"/>
                    </a:srgbClr>
                  </a:solidFill>
                  <a:latin typeface="Oswald" charset="0"/>
                  <a:ea typeface="Oswald" charset="0"/>
                  <a:cs typeface="Oswald" charset="0"/>
                </a:rPr>
                <a:t>PROVIDER</a:t>
              </a:r>
            </a:p>
          </p:txBody>
        </p:sp>
        <p:sp>
          <p:nvSpPr>
            <p:cNvPr id="40" name="TextBox 39">
              <a:extLst>
                <a:ext uri="{FF2B5EF4-FFF2-40B4-BE49-F238E27FC236}">
                  <a16:creationId xmlns="" xmlns:a16="http://schemas.microsoft.com/office/drawing/2014/main" id="{4BA746D3-229C-5449-8D58-2B74DEFBCF2F}"/>
                </a:ext>
              </a:extLst>
            </p:cNvPr>
            <p:cNvSpPr txBox="1"/>
            <p:nvPr/>
          </p:nvSpPr>
          <p:spPr>
            <a:xfrm>
              <a:off x="5829052" y="3917479"/>
              <a:ext cx="881852" cy="507831"/>
            </a:xfrm>
            <a:prstGeom prst="rect">
              <a:avLst/>
            </a:prstGeom>
            <a:noFill/>
          </p:spPr>
          <p:txBody>
            <a:bodyPr wrap="square" lIns="0" rIns="0" rtlCol="0">
              <a:spAutoFit/>
            </a:bodyPr>
            <a:lstStyle/>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Applications</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Dashboards</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Interfaces</a:t>
              </a:r>
            </a:p>
          </p:txBody>
        </p:sp>
        <p:pic>
          <p:nvPicPr>
            <p:cNvPr id="41" name="Picture 40">
              <a:extLst>
                <a:ext uri="{FF2B5EF4-FFF2-40B4-BE49-F238E27FC236}">
                  <a16:creationId xmlns="" xmlns:a16="http://schemas.microsoft.com/office/drawing/2014/main" id="{956219A7-2141-AC41-993F-71959034FCB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25449" y="4034927"/>
              <a:ext cx="349047" cy="349047"/>
            </a:xfrm>
            <a:prstGeom prst="rect">
              <a:avLst/>
            </a:prstGeom>
          </p:spPr>
        </p:pic>
        <p:pic>
          <p:nvPicPr>
            <p:cNvPr id="42" name="Picture 41">
              <a:extLst>
                <a:ext uri="{FF2B5EF4-FFF2-40B4-BE49-F238E27FC236}">
                  <a16:creationId xmlns="" xmlns:a16="http://schemas.microsoft.com/office/drawing/2014/main" id="{3693662B-B9AC-4948-A6E8-51AEF3C82CF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324144" y="4073240"/>
              <a:ext cx="326116" cy="326116"/>
            </a:xfrm>
            <a:prstGeom prst="rect">
              <a:avLst/>
            </a:prstGeom>
          </p:spPr>
        </p:pic>
        <p:pic>
          <p:nvPicPr>
            <p:cNvPr id="43" name="Picture 42">
              <a:extLst>
                <a:ext uri="{FF2B5EF4-FFF2-40B4-BE49-F238E27FC236}">
                  <a16:creationId xmlns="" xmlns:a16="http://schemas.microsoft.com/office/drawing/2014/main" id="{DC80BA07-F252-DF4F-A1CF-F14C1308905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565743" y="4072879"/>
              <a:ext cx="317699" cy="317699"/>
            </a:xfrm>
            <a:prstGeom prst="rect">
              <a:avLst/>
            </a:prstGeom>
          </p:spPr>
        </p:pic>
        <p:sp>
          <p:nvSpPr>
            <p:cNvPr id="44" name="Oval 43">
              <a:extLst>
                <a:ext uri="{FF2B5EF4-FFF2-40B4-BE49-F238E27FC236}">
                  <a16:creationId xmlns="" xmlns:a16="http://schemas.microsoft.com/office/drawing/2014/main" id="{E2A31898-CCD9-9A4E-AA36-C1241E89A635}"/>
                </a:ext>
              </a:extLst>
            </p:cNvPr>
            <p:cNvSpPr/>
            <p:nvPr/>
          </p:nvSpPr>
          <p:spPr>
            <a:xfrm>
              <a:off x="3683140" y="4008852"/>
              <a:ext cx="410488" cy="410488"/>
            </a:xfrm>
            <a:prstGeom prst="ellipse">
              <a:avLst/>
            </a:prstGeom>
            <a:noFill/>
            <a:ln w="57150" cap="flat" cmpd="sng" algn="ctr">
              <a:solidFill>
                <a:srgbClr val="0070C0"/>
              </a:solidFill>
              <a:prstDash val="solid"/>
              <a:miter lim="800000"/>
            </a:ln>
            <a:effectLst/>
          </p:spPr>
          <p:txBody>
            <a:bodyPr rtlCol="0" anchor="ctr"/>
            <a:lstStyle/>
            <a:p>
              <a:pPr algn="ctr" defTabSz="685800">
                <a:defRPr/>
              </a:pPr>
              <a:endParaRPr lang="en-US" sz="1350" kern="0" dirty="0">
                <a:solidFill>
                  <a:srgbClr val="000000"/>
                </a:solidFill>
                <a:latin typeface="Calibri" panose="020F0502020204030204"/>
              </a:endParaRPr>
            </a:p>
          </p:txBody>
        </p:sp>
        <p:sp>
          <p:nvSpPr>
            <p:cNvPr id="45" name="Oval 44">
              <a:extLst>
                <a:ext uri="{FF2B5EF4-FFF2-40B4-BE49-F238E27FC236}">
                  <a16:creationId xmlns="" xmlns:a16="http://schemas.microsoft.com/office/drawing/2014/main" id="{29E7D162-3681-F349-B1C2-9A9AB9A09B2E}"/>
                </a:ext>
              </a:extLst>
            </p:cNvPr>
            <p:cNvSpPr/>
            <p:nvPr/>
          </p:nvSpPr>
          <p:spPr>
            <a:xfrm>
              <a:off x="4516628" y="4025008"/>
              <a:ext cx="410488" cy="410488"/>
            </a:xfrm>
            <a:prstGeom prst="ellipse">
              <a:avLst/>
            </a:prstGeom>
            <a:noFill/>
            <a:ln w="57150" cap="flat" cmpd="sng" algn="ctr">
              <a:solidFill>
                <a:srgbClr val="0070C0"/>
              </a:solidFill>
              <a:prstDash val="solid"/>
              <a:miter lim="800000"/>
            </a:ln>
            <a:effectLst/>
          </p:spPr>
          <p:txBody>
            <a:bodyPr rtlCol="0" anchor="ctr"/>
            <a:lstStyle/>
            <a:p>
              <a:pPr algn="ctr" defTabSz="685800">
                <a:defRPr/>
              </a:pPr>
              <a:endParaRPr lang="en-US" sz="1350" kern="0" dirty="0">
                <a:solidFill>
                  <a:srgbClr val="000000"/>
                </a:solidFill>
                <a:latin typeface="Calibri" panose="020F0502020204030204"/>
              </a:endParaRPr>
            </a:p>
          </p:txBody>
        </p:sp>
        <p:sp>
          <p:nvSpPr>
            <p:cNvPr id="46" name="Oval 45">
              <a:extLst>
                <a:ext uri="{FF2B5EF4-FFF2-40B4-BE49-F238E27FC236}">
                  <a16:creationId xmlns="" xmlns:a16="http://schemas.microsoft.com/office/drawing/2014/main" id="{C06C7203-08A6-A24C-9789-867691B601BD}"/>
                </a:ext>
              </a:extLst>
            </p:cNvPr>
            <p:cNvSpPr/>
            <p:nvPr/>
          </p:nvSpPr>
          <p:spPr>
            <a:xfrm>
              <a:off x="5279658" y="4035700"/>
              <a:ext cx="410488" cy="410488"/>
            </a:xfrm>
            <a:prstGeom prst="ellipse">
              <a:avLst/>
            </a:prstGeom>
            <a:noFill/>
            <a:ln w="57150" cap="flat" cmpd="sng" algn="ctr">
              <a:solidFill>
                <a:srgbClr val="0070C0"/>
              </a:solidFill>
              <a:prstDash val="solid"/>
              <a:miter lim="800000"/>
            </a:ln>
            <a:effectLst/>
          </p:spPr>
          <p:txBody>
            <a:bodyPr rtlCol="0" anchor="ctr"/>
            <a:lstStyle/>
            <a:p>
              <a:pPr algn="ctr" defTabSz="685800">
                <a:defRPr/>
              </a:pPr>
              <a:endParaRPr lang="en-US" sz="1350" kern="0" dirty="0">
                <a:solidFill>
                  <a:srgbClr val="000000"/>
                </a:solidFill>
                <a:latin typeface="Calibri" panose="020F0502020204030204"/>
              </a:endParaRPr>
            </a:p>
          </p:txBody>
        </p:sp>
        <p:sp>
          <p:nvSpPr>
            <p:cNvPr id="47" name="Rectangle 46">
              <a:extLst>
                <a:ext uri="{FF2B5EF4-FFF2-40B4-BE49-F238E27FC236}">
                  <a16:creationId xmlns="" xmlns:a16="http://schemas.microsoft.com/office/drawing/2014/main" id="{DAE59EFB-19FC-7D48-ADB4-29A5F4C14B6D}"/>
                </a:ext>
              </a:extLst>
            </p:cNvPr>
            <p:cNvSpPr/>
            <p:nvPr/>
          </p:nvSpPr>
          <p:spPr>
            <a:xfrm>
              <a:off x="2305690" y="3723160"/>
              <a:ext cx="5467367" cy="810140"/>
            </a:xfrm>
            <a:prstGeom prst="rect">
              <a:avLst/>
            </a:prstGeom>
            <a:noFill/>
            <a:ln w="12700" cap="flat" cmpd="sng" algn="ctr">
              <a:solidFill>
                <a:srgbClr val="6593B6">
                  <a:shade val="50000"/>
                </a:srgbClr>
              </a:solidFill>
              <a:prstDash val="solid"/>
              <a:miter lim="800000"/>
            </a:ln>
            <a:effectLst/>
          </p:spPr>
          <p:txBody>
            <a:bodyPr rtlCol="0" anchor="ctr"/>
            <a:lstStyle/>
            <a:p>
              <a:pPr algn="ctr" defTabSz="685800">
                <a:defRPr/>
              </a:pPr>
              <a:endParaRPr lang="en-US" sz="1350" kern="0">
                <a:solidFill>
                  <a:srgbClr val="FFFFFF"/>
                </a:solidFill>
                <a:latin typeface="Calibri" panose="020F0502020204030204"/>
              </a:endParaRPr>
            </a:p>
          </p:txBody>
        </p:sp>
        <p:sp>
          <p:nvSpPr>
            <p:cNvPr id="48" name="TextBox 47">
              <a:extLst>
                <a:ext uri="{FF2B5EF4-FFF2-40B4-BE49-F238E27FC236}">
                  <a16:creationId xmlns="" xmlns:a16="http://schemas.microsoft.com/office/drawing/2014/main" id="{00918217-A647-3B44-83C8-35BCD095AD1B}"/>
                </a:ext>
              </a:extLst>
            </p:cNvPr>
            <p:cNvSpPr txBox="1"/>
            <p:nvPr/>
          </p:nvSpPr>
          <p:spPr>
            <a:xfrm>
              <a:off x="6829781" y="3917479"/>
              <a:ext cx="934047" cy="507831"/>
            </a:xfrm>
            <a:prstGeom prst="rect">
              <a:avLst/>
            </a:prstGeom>
            <a:noFill/>
          </p:spPr>
          <p:txBody>
            <a:bodyPr wrap="square" lIns="0" rIns="0" rtlCol="0">
              <a:spAutoFit/>
            </a:bodyPr>
            <a:lstStyle/>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Training</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Onboarding</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User Forums</a:t>
              </a:r>
            </a:p>
          </p:txBody>
        </p:sp>
        <p:sp>
          <p:nvSpPr>
            <p:cNvPr id="49" name="TextBox 48">
              <a:extLst>
                <a:ext uri="{FF2B5EF4-FFF2-40B4-BE49-F238E27FC236}">
                  <a16:creationId xmlns="" xmlns:a16="http://schemas.microsoft.com/office/drawing/2014/main" id="{04514431-4ACC-3D42-A447-F7B45AEF5E7A}"/>
                </a:ext>
              </a:extLst>
            </p:cNvPr>
            <p:cNvSpPr txBox="1"/>
            <p:nvPr/>
          </p:nvSpPr>
          <p:spPr>
            <a:xfrm>
              <a:off x="5841453" y="4839733"/>
              <a:ext cx="1659404" cy="784830"/>
            </a:xfrm>
            <a:prstGeom prst="rect">
              <a:avLst/>
            </a:prstGeom>
            <a:noFill/>
          </p:spPr>
          <p:txBody>
            <a:bodyPr wrap="square" lIns="0" rIns="0" rtlCol="0">
              <a:spAutoFit/>
            </a:bodyPr>
            <a:lstStyle/>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Automated Data Pipelines</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Analytic Queries</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Data Access Solutions</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Custom Data Views</a:t>
              </a:r>
            </a:p>
            <a:p>
              <a:pPr marL="102870" indent="-102870" defTabSz="685800">
                <a:buFont typeface="Arial" panose="020B0604020202020204" pitchFamily="34" charset="0"/>
                <a:buChar char="•"/>
              </a:pPr>
              <a:r>
                <a:rPr lang="en-US" sz="900" dirty="0">
                  <a:solidFill>
                    <a:srgbClr val="000000"/>
                  </a:solidFill>
                  <a:latin typeface="Calibri" panose="020F0502020204030204"/>
                  <a:cs typeface="Arial" panose="020B0604020202020204" pitchFamily="34" charset="0"/>
                </a:rPr>
                <a:t>Accredited Infrastructure</a:t>
              </a:r>
            </a:p>
          </p:txBody>
        </p:sp>
        <p:sp>
          <p:nvSpPr>
            <p:cNvPr id="50" name="Rectangle 49">
              <a:extLst>
                <a:ext uri="{FF2B5EF4-FFF2-40B4-BE49-F238E27FC236}">
                  <a16:creationId xmlns="" xmlns:a16="http://schemas.microsoft.com/office/drawing/2014/main" id="{E6F1C6E8-7106-3F47-B7FC-A9D686A6BD2A}"/>
                </a:ext>
              </a:extLst>
            </p:cNvPr>
            <p:cNvSpPr/>
            <p:nvPr/>
          </p:nvSpPr>
          <p:spPr>
            <a:xfrm>
              <a:off x="1523806" y="4648768"/>
              <a:ext cx="6249251" cy="1078140"/>
            </a:xfrm>
            <a:prstGeom prst="rect">
              <a:avLst/>
            </a:prstGeom>
            <a:noFill/>
            <a:ln w="12700" cap="flat" cmpd="sng" algn="ctr">
              <a:solidFill>
                <a:srgbClr val="6593B6">
                  <a:shade val="50000"/>
                </a:srgbClr>
              </a:solidFill>
              <a:prstDash val="solid"/>
              <a:miter lim="800000"/>
            </a:ln>
            <a:effectLst/>
          </p:spPr>
          <p:txBody>
            <a:bodyPr rtlCol="0" anchor="ctr"/>
            <a:lstStyle/>
            <a:p>
              <a:pPr algn="ctr" defTabSz="685800">
                <a:defRPr/>
              </a:pPr>
              <a:endParaRPr lang="en-US" sz="1350" kern="0">
                <a:solidFill>
                  <a:srgbClr val="FFFFFF"/>
                </a:solidFill>
                <a:latin typeface="Calibri" panose="020F0502020204030204"/>
              </a:endParaRPr>
            </a:p>
          </p:txBody>
        </p:sp>
        <p:grpSp>
          <p:nvGrpSpPr>
            <p:cNvPr id="51" name="Group 50">
              <a:extLst>
                <a:ext uri="{FF2B5EF4-FFF2-40B4-BE49-F238E27FC236}">
                  <a16:creationId xmlns="" xmlns:a16="http://schemas.microsoft.com/office/drawing/2014/main" id="{04C129FF-0100-0943-A746-394A0F160531}"/>
                </a:ext>
              </a:extLst>
            </p:cNvPr>
            <p:cNvGrpSpPr/>
            <p:nvPr/>
          </p:nvGrpSpPr>
          <p:grpSpPr>
            <a:xfrm>
              <a:off x="1648583" y="4735131"/>
              <a:ext cx="804785" cy="737318"/>
              <a:chOff x="571247" y="5103899"/>
              <a:chExt cx="1315563" cy="1205277"/>
            </a:xfrm>
          </p:grpSpPr>
          <p:pic>
            <p:nvPicPr>
              <p:cNvPr id="75" name="Picture 74">
                <a:extLst>
                  <a:ext uri="{FF2B5EF4-FFF2-40B4-BE49-F238E27FC236}">
                    <a16:creationId xmlns="" xmlns:a16="http://schemas.microsoft.com/office/drawing/2014/main" id="{1041898C-3255-D54D-936A-AD1E66BB7A8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71247" y="5103899"/>
                <a:ext cx="656741" cy="656741"/>
              </a:xfrm>
              <a:prstGeom prst="rect">
                <a:avLst/>
              </a:prstGeom>
            </p:spPr>
          </p:pic>
          <p:pic>
            <p:nvPicPr>
              <p:cNvPr id="76" name="Picture 75">
                <a:extLst>
                  <a:ext uri="{FF2B5EF4-FFF2-40B4-BE49-F238E27FC236}">
                    <a16:creationId xmlns="" xmlns:a16="http://schemas.microsoft.com/office/drawing/2014/main" id="{277C4937-43D8-BA4D-A443-9EF0C719B54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30069" y="5103899"/>
                <a:ext cx="656741" cy="656741"/>
              </a:xfrm>
              <a:prstGeom prst="rect">
                <a:avLst/>
              </a:prstGeom>
            </p:spPr>
          </p:pic>
          <p:pic>
            <p:nvPicPr>
              <p:cNvPr id="77" name="Picture 76">
                <a:extLst>
                  <a:ext uri="{FF2B5EF4-FFF2-40B4-BE49-F238E27FC236}">
                    <a16:creationId xmlns="" xmlns:a16="http://schemas.microsoft.com/office/drawing/2014/main" id="{7DF096FE-98D4-674D-93E7-23158AA007A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46818" y="5652435"/>
                <a:ext cx="656741" cy="656741"/>
              </a:xfrm>
              <a:prstGeom prst="rect">
                <a:avLst/>
              </a:prstGeom>
            </p:spPr>
          </p:pic>
        </p:grpSp>
        <p:sp>
          <p:nvSpPr>
            <p:cNvPr id="52" name="Isosceles Triangle 40">
              <a:extLst>
                <a:ext uri="{FF2B5EF4-FFF2-40B4-BE49-F238E27FC236}">
                  <a16:creationId xmlns="" xmlns:a16="http://schemas.microsoft.com/office/drawing/2014/main" id="{E1D09310-56DB-444E-AC09-689BC1B6C371}"/>
                </a:ext>
              </a:extLst>
            </p:cNvPr>
            <p:cNvSpPr/>
            <p:nvPr/>
          </p:nvSpPr>
          <p:spPr>
            <a:xfrm rot="5400000">
              <a:off x="5194631" y="5262268"/>
              <a:ext cx="669135" cy="146728"/>
            </a:xfrm>
            <a:prstGeom prst="triangle">
              <a:avLst/>
            </a:prstGeom>
            <a:gradFill rotWithShape="1">
              <a:gsLst>
                <a:gs pos="100000">
                  <a:srgbClr val="002D72"/>
                </a:gs>
                <a:gs pos="0">
                  <a:srgbClr val="002D72">
                    <a:alpha val="0"/>
                  </a:srgbClr>
                </a:gs>
              </a:gsLst>
              <a:lin ang="16200000" scaled="0"/>
            </a:gradFill>
            <a:ln w="9525" cap="flat" cmpd="sng" algn="ctr">
              <a:noFill/>
              <a:prstDash val="solid"/>
            </a:ln>
            <a:effectLst/>
          </p:spPr>
          <p:txBody>
            <a:bodyPr rtlCol="0" anchor="ctr"/>
            <a:lstStyle/>
            <a:p>
              <a:pPr algn="ctr" defTabSz="457124">
                <a:defRPr/>
              </a:pPr>
              <a:endParaRPr lang="en-US" sz="1600" kern="0">
                <a:solidFill>
                  <a:prstClr val="white"/>
                </a:solidFill>
                <a:latin typeface="Calibri"/>
              </a:endParaRPr>
            </a:p>
          </p:txBody>
        </p:sp>
        <p:cxnSp>
          <p:nvCxnSpPr>
            <p:cNvPr id="53" name="Straight Connector 52">
              <a:extLst>
                <a:ext uri="{FF2B5EF4-FFF2-40B4-BE49-F238E27FC236}">
                  <a16:creationId xmlns="" xmlns:a16="http://schemas.microsoft.com/office/drawing/2014/main" id="{6C8E4B2F-4D41-374E-A0F5-C37776B42574}"/>
                </a:ext>
              </a:extLst>
            </p:cNvPr>
            <p:cNvCxnSpPr>
              <a:cxnSpLocks/>
            </p:cNvCxnSpPr>
            <p:nvPr/>
          </p:nvCxnSpPr>
          <p:spPr>
            <a:xfrm>
              <a:off x="6765354" y="3723160"/>
              <a:ext cx="0" cy="810140"/>
            </a:xfrm>
            <a:prstGeom prst="line">
              <a:avLst/>
            </a:prstGeom>
            <a:noFill/>
            <a:ln w="12700" cap="flat" cmpd="sng" algn="ctr">
              <a:solidFill>
                <a:srgbClr val="486B84"/>
              </a:solidFill>
              <a:prstDash val="solid"/>
              <a:miter lim="800000"/>
            </a:ln>
            <a:effectLst/>
          </p:spPr>
        </p:cxnSp>
        <p:cxnSp>
          <p:nvCxnSpPr>
            <p:cNvPr id="54" name="Straight Connector 53">
              <a:extLst>
                <a:ext uri="{FF2B5EF4-FFF2-40B4-BE49-F238E27FC236}">
                  <a16:creationId xmlns="" xmlns:a16="http://schemas.microsoft.com/office/drawing/2014/main" id="{F6C79E78-3C74-9741-87A5-AEEB2DF25061}"/>
                </a:ext>
              </a:extLst>
            </p:cNvPr>
            <p:cNvCxnSpPr>
              <a:cxnSpLocks/>
            </p:cNvCxnSpPr>
            <p:nvPr/>
          </p:nvCxnSpPr>
          <p:spPr>
            <a:xfrm>
              <a:off x="5767826" y="3723160"/>
              <a:ext cx="0" cy="810140"/>
            </a:xfrm>
            <a:prstGeom prst="line">
              <a:avLst/>
            </a:prstGeom>
            <a:noFill/>
            <a:ln w="12700" cap="flat" cmpd="sng" algn="ctr">
              <a:solidFill>
                <a:srgbClr val="486B84"/>
              </a:solidFill>
              <a:prstDash val="solid"/>
              <a:miter lim="800000"/>
            </a:ln>
            <a:effectLst/>
          </p:spPr>
        </p:cxnSp>
        <p:cxnSp>
          <p:nvCxnSpPr>
            <p:cNvPr id="55" name="Straight Connector 54">
              <a:extLst>
                <a:ext uri="{FF2B5EF4-FFF2-40B4-BE49-F238E27FC236}">
                  <a16:creationId xmlns="" xmlns:a16="http://schemas.microsoft.com/office/drawing/2014/main" id="{D2542A76-2D5A-AC42-87E2-3EE78B065F8D}"/>
                </a:ext>
              </a:extLst>
            </p:cNvPr>
            <p:cNvCxnSpPr>
              <a:cxnSpLocks/>
            </p:cNvCxnSpPr>
            <p:nvPr/>
          </p:nvCxnSpPr>
          <p:spPr>
            <a:xfrm>
              <a:off x="5767826" y="4647814"/>
              <a:ext cx="0" cy="1079094"/>
            </a:xfrm>
            <a:prstGeom prst="line">
              <a:avLst/>
            </a:prstGeom>
            <a:noFill/>
            <a:ln w="12700" cap="flat" cmpd="sng" algn="ctr">
              <a:solidFill>
                <a:srgbClr val="486B84"/>
              </a:solidFill>
              <a:prstDash val="solid"/>
              <a:miter lim="800000"/>
            </a:ln>
            <a:effectLst/>
          </p:spPr>
        </p:cxnSp>
        <p:pic>
          <p:nvPicPr>
            <p:cNvPr id="56" name="Picture 55">
              <a:extLst>
                <a:ext uri="{FF2B5EF4-FFF2-40B4-BE49-F238E27FC236}">
                  <a16:creationId xmlns="" xmlns:a16="http://schemas.microsoft.com/office/drawing/2014/main" id="{93ED75C7-FD90-EE48-91A7-D0C73B45C08C}"/>
                </a:ext>
              </a:extLst>
            </p:cNvPr>
            <p:cNvPicPr>
              <a:picLocks noChangeAspect="1"/>
            </p:cNvPicPr>
            <p:nvPr/>
          </p:nvPicPr>
          <p:blipFill>
            <a:blip r:embed="rId4"/>
            <a:stretch>
              <a:fillRect/>
            </a:stretch>
          </p:blipFill>
          <p:spPr>
            <a:xfrm>
              <a:off x="4064801" y="4733793"/>
              <a:ext cx="240018" cy="241335"/>
            </a:xfrm>
            <a:prstGeom prst="rect">
              <a:avLst/>
            </a:prstGeom>
          </p:spPr>
        </p:pic>
        <p:sp>
          <p:nvSpPr>
            <p:cNvPr id="57" name="Oval 56">
              <a:extLst>
                <a:ext uri="{FF2B5EF4-FFF2-40B4-BE49-F238E27FC236}">
                  <a16:creationId xmlns="" xmlns:a16="http://schemas.microsoft.com/office/drawing/2014/main" id="{BF00729C-5B52-0847-B086-06102C19AC58}"/>
                </a:ext>
              </a:extLst>
            </p:cNvPr>
            <p:cNvSpPr/>
            <p:nvPr/>
          </p:nvSpPr>
          <p:spPr>
            <a:xfrm>
              <a:off x="4071987" y="4738979"/>
              <a:ext cx="232760" cy="232760"/>
            </a:xfrm>
            <a:prstGeom prst="ellipse">
              <a:avLst/>
            </a:prstGeom>
            <a:noFill/>
            <a:ln w="38100" cap="flat" cmpd="sng" algn="ctr">
              <a:solidFill>
                <a:srgbClr val="0070C0"/>
              </a:solidFill>
              <a:prstDash val="solid"/>
              <a:miter lim="800000"/>
            </a:ln>
            <a:effectLst/>
          </p:spPr>
          <p:txBody>
            <a:bodyPr rtlCol="0" anchor="ctr"/>
            <a:lstStyle/>
            <a:p>
              <a:pPr algn="ctr" defTabSz="685800">
                <a:defRPr/>
              </a:pPr>
              <a:endParaRPr lang="en-US" sz="788" kern="0" dirty="0">
                <a:solidFill>
                  <a:srgbClr val="C00000"/>
                </a:solidFill>
                <a:latin typeface="Oswald" charset="0"/>
                <a:ea typeface="Oswald" charset="0"/>
                <a:cs typeface="Oswald" charset="0"/>
              </a:endParaRPr>
            </a:p>
          </p:txBody>
        </p:sp>
        <p:pic>
          <p:nvPicPr>
            <p:cNvPr id="58" name="Picture 57">
              <a:extLst>
                <a:ext uri="{FF2B5EF4-FFF2-40B4-BE49-F238E27FC236}">
                  <a16:creationId xmlns="" xmlns:a16="http://schemas.microsoft.com/office/drawing/2014/main" id="{F0737067-C4B0-C645-8BA4-883FCA633468}"/>
                </a:ext>
              </a:extLst>
            </p:cNvPr>
            <p:cNvPicPr>
              <a:picLocks noChangeAspect="1"/>
            </p:cNvPicPr>
            <p:nvPr/>
          </p:nvPicPr>
          <p:blipFill>
            <a:blip r:embed="rId4"/>
            <a:stretch>
              <a:fillRect/>
            </a:stretch>
          </p:blipFill>
          <p:spPr>
            <a:xfrm>
              <a:off x="4377764" y="4733793"/>
              <a:ext cx="240018" cy="241335"/>
            </a:xfrm>
            <a:prstGeom prst="rect">
              <a:avLst/>
            </a:prstGeom>
          </p:spPr>
        </p:pic>
        <p:sp>
          <p:nvSpPr>
            <p:cNvPr id="59" name="Oval 58">
              <a:extLst>
                <a:ext uri="{FF2B5EF4-FFF2-40B4-BE49-F238E27FC236}">
                  <a16:creationId xmlns="" xmlns:a16="http://schemas.microsoft.com/office/drawing/2014/main" id="{F672C434-2CED-8B43-9D30-3E70B71FB36F}"/>
                </a:ext>
              </a:extLst>
            </p:cNvPr>
            <p:cNvSpPr/>
            <p:nvPr/>
          </p:nvSpPr>
          <p:spPr>
            <a:xfrm>
              <a:off x="4384950" y="4738979"/>
              <a:ext cx="232760" cy="232760"/>
            </a:xfrm>
            <a:prstGeom prst="ellipse">
              <a:avLst/>
            </a:prstGeom>
            <a:noFill/>
            <a:ln w="38100" cap="flat" cmpd="sng" algn="ctr">
              <a:solidFill>
                <a:srgbClr val="0070C0"/>
              </a:solidFill>
              <a:prstDash val="solid"/>
              <a:miter lim="800000"/>
            </a:ln>
            <a:effectLst/>
          </p:spPr>
          <p:txBody>
            <a:bodyPr rtlCol="0" anchor="ctr"/>
            <a:lstStyle/>
            <a:p>
              <a:pPr algn="ctr" defTabSz="685800">
                <a:defRPr/>
              </a:pPr>
              <a:endParaRPr lang="en-US" sz="788" kern="0" dirty="0">
                <a:solidFill>
                  <a:srgbClr val="C00000"/>
                </a:solidFill>
                <a:latin typeface="Oswald" charset="0"/>
                <a:ea typeface="Oswald" charset="0"/>
                <a:cs typeface="Oswald" charset="0"/>
              </a:endParaRPr>
            </a:p>
          </p:txBody>
        </p:sp>
        <p:pic>
          <p:nvPicPr>
            <p:cNvPr id="60" name="Picture 59">
              <a:extLst>
                <a:ext uri="{FF2B5EF4-FFF2-40B4-BE49-F238E27FC236}">
                  <a16:creationId xmlns="" xmlns:a16="http://schemas.microsoft.com/office/drawing/2014/main" id="{1FC716FF-51FC-7C47-AF22-200913116CE0}"/>
                </a:ext>
              </a:extLst>
            </p:cNvPr>
            <p:cNvPicPr>
              <a:picLocks noChangeAspect="1"/>
            </p:cNvPicPr>
            <p:nvPr/>
          </p:nvPicPr>
          <p:blipFill>
            <a:blip r:embed="rId4"/>
            <a:stretch>
              <a:fillRect/>
            </a:stretch>
          </p:blipFill>
          <p:spPr>
            <a:xfrm>
              <a:off x="4685288" y="4733793"/>
              <a:ext cx="240018" cy="241335"/>
            </a:xfrm>
            <a:prstGeom prst="rect">
              <a:avLst/>
            </a:prstGeom>
          </p:spPr>
        </p:pic>
        <p:sp>
          <p:nvSpPr>
            <p:cNvPr id="61" name="Oval 60">
              <a:extLst>
                <a:ext uri="{FF2B5EF4-FFF2-40B4-BE49-F238E27FC236}">
                  <a16:creationId xmlns="" xmlns:a16="http://schemas.microsoft.com/office/drawing/2014/main" id="{572B17FA-C4E0-5C45-9978-45BAB199D159}"/>
                </a:ext>
              </a:extLst>
            </p:cNvPr>
            <p:cNvSpPr/>
            <p:nvPr/>
          </p:nvSpPr>
          <p:spPr>
            <a:xfrm>
              <a:off x="4692473" y="4738979"/>
              <a:ext cx="232760" cy="232760"/>
            </a:xfrm>
            <a:prstGeom prst="ellipse">
              <a:avLst/>
            </a:prstGeom>
            <a:noFill/>
            <a:ln w="38100" cap="flat" cmpd="sng" algn="ctr">
              <a:solidFill>
                <a:srgbClr val="0070C0"/>
              </a:solidFill>
              <a:prstDash val="solid"/>
              <a:miter lim="800000"/>
            </a:ln>
            <a:effectLst/>
          </p:spPr>
          <p:txBody>
            <a:bodyPr rtlCol="0" anchor="ctr"/>
            <a:lstStyle/>
            <a:p>
              <a:pPr algn="ctr" defTabSz="685800">
                <a:defRPr/>
              </a:pPr>
              <a:endParaRPr lang="en-US" sz="788" kern="0" dirty="0">
                <a:solidFill>
                  <a:srgbClr val="C00000"/>
                </a:solidFill>
                <a:latin typeface="Oswald" charset="0"/>
                <a:ea typeface="Oswald" charset="0"/>
                <a:cs typeface="Oswald" charset="0"/>
              </a:endParaRPr>
            </a:p>
          </p:txBody>
        </p:sp>
        <p:pic>
          <p:nvPicPr>
            <p:cNvPr id="62" name="Picture 61">
              <a:extLst>
                <a:ext uri="{FF2B5EF4-FFF2-40B4-BE49-F238E27FC236}">
                  <a16:creationId xmlns="" xmlns:a16="http://schemas.microsoft.com/office/drawing/2014/main" id="{706F115C-C852-7B4A-876B-0A9FAD7A21E8}"/>
                </a:ext>
              </a:extLst>
            </p:cNvPr>
            <p:cNvPicPr>
              <a:picLocks noChangeAspect="1"/>
            </p:cNvPicPr>
            <p:nvPr/>
          </p:nvPicPr>
          <p:blipFill>
            <a:blip r:embed="rId4"/>
            <a:stretch>
              <a:fillRect/>
            </a:stretch>
          </p:blipFill>
          <p:spPr>
            <a:xfrm>
              <a:off x="4995529" y="4733793"/>
              <a:ext cx="240018" cy="241335"/>
            </a:xfrm>
            <a:prstGeom prst="rect">
              <a:avLst/>
            </a:prstGeom>
          </p:spPr>
        </p:pic>
        <p:sp>
          <p:nvSpPr>
            <p:cNvPr id="63" name="Oval 62">
              <a:extLst>
                <a:ext uri="{FF2B5EF4-FFF2-40B4-BE49-F238E27FC236}">
                  <a16:creationId xmlns="" xmlns:a16="http://schemas.microsoft.com/office/drawing/2014/main" id="{54AA16DF-FBBB-1846-B338-CB2ED28765C7}"/>
                </a:ext>
              </a:extLst>
            </p:cNvPr>
            <p:cNvSpPr/>
            <p:nvPr/>
          </p:nvSpPr>
          <p:spPr>
            <a:xfrm>
              <a:off x="5002714" y="4738979"/>
              <a:ext cx="232760" cy="232760"/>
            </a:xfrm>
            <a:prstGeom prst="ellipse">
              <a:avLst/>
            </a:prstGeom>
            <a:noFill/>
            <a:ln w="38100" cap="flat" cmpd="sng" algn="ctr">
              <a:solidFill>
                <a:srgbClr val="0070C0"/>
              </a:solidFill>
              <a:prstDash val="solid"/>
              <a:miter lim="800000"/>
            </a:ln>
            <a:effectLst/>
          </p:spPr>
          <p:txBody>
            <a:bodyPr rtlCol="0" anchor="ctr"/>
            <a:lstStyle/>
            <a:p>
              <a:pPr algn="ctr" defTabSz="685800">
                <a:defRPr/>
              </a:pPr>
              <a:endParaRPr lang="en-US" sz="788" kern="0" dirty="0">
                <a:solidFill>
                  <a:srgbClr val="C00000"/>
                </a:solidFill>
                <a:latin typeface="Oswald" charset="0"/>
                <a:ea typeface="Oswald" charset="0"/>
                <a:cs typeface="Oswald" charset="0"/>
              </a:endParaRPr>
            </a:p>
          </p:txBody>
        </p:sp>
        <p:pic>
          <p:nvPicPr>
            <p:cNvPr id="64" name="Picture 63">
              <a:extLst>
                <a:ext uri="{FF2B5EF4-FFF2-40B4-BE49-F238E27FC236}">
                  <a16:creationId xmlns="" xmlns:a16="http://schemas.microsoft.com/office/drawing/2014/main" id="{2670519D-0C32-DC4D-B715-4CD6315F99FD}"/>
                </a:ext>
              </a:extLst>
            </p:cNvPr>
            <p:cNvPicPr>
              <a:picLocks noChangeAspect="1"/>
            </p:cNvPicPr>
            <p:nvPr/>
          </p:nvPicPr>
          <p:blipFill>
            <a:blip r:embed="rId4"/>
            <a:stretch>
              <a:fillRect/>
            </a:stretch>
          </p:blipFill>
          <p:spPr>
            <a:xfrm>
              <a:off x="5308492" y="4733793"/>
              <a:ext cx="240018" cy="241335"/>
            </a:xfrm>
            <a:prstGeom prst="rect">
              <a:avLst/>
            </a:prstGeom>
          </p:spPr>
        </p:pic>
        <p:sp>
          <p:nvSpPr>
            <p:cNvPr id="65" name="Oval 64">
              <a:extLst>
                <a:ext uri="{FF2B5EF4-FFF2-40B4-BE49-F238E27FC236}">
                  <a16:creationId xmlns="" xmlns:a16="http://schemas.microsoft.com/office/drawing/2014/main" id="{362F0768-357C-4A47-841C-761959A41F68}"/>
                </a:ext>
              </a:extLst>
            </p:cNvPr>
            <p:cNvSpPr/>
            <p:nvPr/>
          </p:nvSpPr>
          <p:spPr>
            <a:xfrm>
              <a:off x="5315677" y="4738979"/>
              <a:ext cx="232760" cy="232760"/>
            </a:xfrm>
            <a:prstGeom prst="ellipse">
              <a:avLst/>
            </a:prstGeom>
            <a:noFill/>
            <a:ln w="38100" cap="flat" cmpd="sng" algn="ctr">
              <a:solidFill>
                <a:srgbClr val="0070C0"/>
              </a:solidFill>
              <a:prstDash val="solid"/>
              <a:miter lim="800000"/>
            </a:ln>
            <a:effectLst/>
          </p:spPr>
          <p:txBody>
            <a:bodyPr rtlCol="0" anchor="ctr"/>
            <a:lstStyle/>
            <a:p>
              <a:pPr algn="ctr" defTabSz="685800">
                <a:defRPr/>
              </a:pPr>
              <a:endParaRPr lang="en-US" sz="788" kern="0" dirty="0">
                <a:solidFill>
                  <a:srgbClr val="C00000"/>
                </a:solidFill>
                <a:latin typeface="Oswald" charset="0"/>
                <a:ea typeface="Oswald" charset="0"/>
                <a:cs typeface="Oswald" charset="0"/>
              </a:endParaRPr>
            </a:p>
          </p:txBody>
        </p:sp>
        <p:sp>
          <p:nvSpPr>
            <p:cNvPr id="66" name="Striped Right Arrow 65">
              <a:extLst>
                <a:ext uri="{FF2B5EF4-FFF2-40B4-BE49-F238E27FC236}">
                  <a16:creationId xmlns="" xmlns:a16="http://schemas.microsoft.com/office/drawing/2014/main" id="{E312A3E4-93FF-B849-808F-FC74B4F19CBC}"/>
                </a:ext>
              </a:extLst>
            </p:cNvPr>
            <p:cNvSpPr/>
            <p:nvPr/>
          </p:nvSpPr>
          <p:spPr>
            <a:xfrm>
              <a:off x="2491063" y="5109959"/>
              <a:ext cx="1114538" cy="440105"/>
            </a:xfrm>
            <a:prstGeom prst="stripedRightArrow">
              <a:avLst/>
            </a:prstGeom>
            <a:gradFill flip="none" rotWithShape="1">
              <a:gsLst>
                <a:gs pos="0">
                  <a:srgbClr val="6593B6">
                    <a:lumMod val="67000"/>
                  </a:srgbClr>
                </a:gs>
                <a:gs pos="48000">
                  <a:srgbClr val="6593B6">
                    <a:lumMod val="97000"/>
                    <a:lumOff val="3000"/>
                  </a:srgbClr>
                </a:gs>
                <a:gs pos="100000">
                  <a:srgbClr val="6593B6">
                    <a:lumMod val="60000"/>
                    <a:lumOff val="40000"/>
                  </a:srgbClr>
                </a:gs>
              </a:gsLst>
              <a:lin ang="16200000" scaled="1"/>
              <a:tileRect/>
            </a:gradFill>
            <a:ln>
              <a:noFill/>
            </a:ln>
            <a:effectLst/>
          </p:spPr>
          <p:txBody>
            <a:bodyPr rtlCol="0" anchor="ctr"/>
            <a:lstStyle/>
            <a:p>
              <a:pPr algn="ctr" defTabSz="685800">
                <a:defRPr/>
              </a:pPr>
              <a:endParaRPr lang="en-US" sz="1350" kern="0">
                <a:solidFill>
                  <a:srgbClr val="FFFFFF"/>
                </a:solidFill>
                <a:latin typeface="Calibri" panose="020F0502020204030204"/>
              </a:endParaRPr>
            </a:p>
          </p:txBody>
        </p:sp>
        <p:sp>
          <p:nvSpPr>
            <p:cNvPr id="67" name="TextBox 66">
              <a:extLst>
                <a:ext uri="{FF2B5EF4-FFF2-40B4-BE49-F238E27FC236}">
                  <a16:creationId xmlns="" xmlns:a16="http://schemas.microsoft.com/office/drawing/2014/main" id="{6A71839E-B41B-B74D-9FB9-3CB10B09EBAA}"/>
                </a:ext>
              </a:extLst>
            </p:cNvPr>
            <p:cNvSpPr txBox="1"/>
            <p:nvPr/>
          </p:nvSpPr>
          <p:spPr>
            <a:xfrm>
              <a:off x="3596164" y="3691979"/>
              <a:ext cx="607617" cy="346249"/>
            </a:xfrm>
            <a:prstGeom prst="rect">
              <a:avLst/>
            </a:prstGeom>
            <a:noFill/>
          </p:spPr>
          <p:txBody>
            <a:bodyPr wrap="square" lIns="0" rIns="0" rtlCol="0">
              <a:spAutoFit/>
            </a:bodyPr>
            <a:lstStyle/>
            <a:p>
              <a:pPr algn="ctr" defTabSz="685800"/>
              <a:r>
                <a:rPr lang="en-US" sz="825" b="1" dirty="0">
                  <a:solidFill>
                    <a:srgbClr val="000000"/>
                  </a:solidFill>
                  <a:latin typeface="Calibri" panose="020F0502020204030204"/>
                  <a:cs typeface="Arial" panose="020B0604020202020204" pitchFamily="34" charset="0"/>
                </a:rPr>
                <a:t>Pre-Canned</a:t>
              </a:r>
            </a:p>
            <a:p>
              <a:pPr algn="ctr" defTabSz="685800"/>
              <a:r>
                <a:rPr lang="en-US" sz="825" b="1" dirty="0">
                  <a:solidFill>
                    <a:srgbClr val="000000"/>
                  </a:solidFill>
                  <a:latin typeface="Calibri" panose="020F0502020204030204"/>
                  <a:cs typeface="Arial" panose="020B0604020202020204" pitchFamily="34" charset="0"/>
                </a:rPr>
                <a:t>Dashboards</a:t>
              </a:r>
            </a:p>
          </p:txBody>
        </p:sp>
        <p:sp>
          <p:nvSpPr>
            <p:cNvPr id="68" name="TextBox 67">
              <a:extLst>
                <a:ext uri="{FF2B5EF4-FFF2-40B4-BE49-F238E27FC236}">
                  <a16:creationId xmlns="" xmlns:a16="http://schemas.microsoft.com/office/drawing/2014/main" id="{74AE7603-DD40-6443-BFE0-9094794C3675}"/>
                </a:ext>
              </a:extLst>
            </p:cNvPr>
            <p:cNvSpPr txBox="1"/>
            <p:nvPr/>
          </p:nvSpPr>
          <p:spPr>
            <a:xfrm>
              <a:off x="4458374" y="3694909"/>
              <a:ext cx="546744" cy="346249"/>
            </a:xfrm>
            <a:prstGeom prst="rect">
              <a:avLst/>
            </a:prstGeom>
            <a:noFill/>
          </p:spPr>
          <p:txBody>
            <a:bodyPr wrap="square" lIns="0" rIns="0" rtlCol="0">
              <a:spAutoFit/>
            </a:bodyPr>
            <a:lstStyle/>
            <a:p>
              <a:pPr algn="ctr" defTabSz="685800"/>
              <a:r>
                <a:rPr lang="en-US" sz="825" b="1" dirty="0">
                  <a:solidFill>
                    <a:srgbClr val="000000"/>
                  </a:solidFill>
                  <a:latin typeface="Calibri" panose="020F0502020204030204"/>
                  <a:cs typeface="Arial" panose="020B0604020202020204" pitchFamily="34" charset="0"/>
                </a:rPr>
                <a:t>Self-Service Analytics</a:t>
              </a:r>
            </a:p>
          </p:txBody>
        </p:sp>
        <p:sp>
          <p:nvSpPr>
            <p:cNvPr id="69" name="TextBox 68">
              <a:extLst>
                <a:ext uri="{FF2B5EF4-FFF2-40B4-BE49-F238E27FC236}">
                  <a16:creationId xmlns="" xmlns:a16="http://schemas.microsoft.com/office/drawing/2014/main" id="{D096D7D0-5789-9443-86C0-F21132664C61}"/>
                </a:ext>
              </a:extLst>
            </p:cNvPr>
            <p:cNvSpPr txBox="1"/>
            <p:nvPr/>
          </p:nvSpPr>
          <p:spPr>
            <a:xfrm>
              <a:off x="5258965" y="3705636"/>
              <a:ext cx="435730" cy="346249"/>
            </a:xfrm>
            <a:prstGeom prst="rect">
              <a:avLst/>
            </a:prstGeom>
            <a:noFill/>
          </p:spPr>
          <p:txBody>
            <a:bodyPr wrap="square" lIns="0" rIns="0" rtlCol="0">
              <a:spAutoFit/>
            </a:bodyPr>
            <a:lstStyle/>
            <a:p>
              <a:pPr algn="ctr" defTabSz="685800"/>
              <a:r>
                <a:rPr lang="en-US" sz="825" b="1" dirty="0">
                  <a:solidFill>
                    <a:srgbClr val="000000"/>
                  </a:solidFill>
                  <a:latin typeface="Calibri" panose="020F0502020204030204"/>
                  <a:cs typeface="Arial" panose="020B0604020202020204" pitchFamily="34" charset="0"/>
                </a:rPr>
                <a:t>Ad-Hoc Query</a:t>
              </a:r>
            </a:p>
          </p:txBody>
        </p:sp>
        <p:pic>
          <p:nvPicPr>
            <p:cNvPr id="70" name="Picture 69">
              <a:extLst>
                <a:ext uri="{FF2B5EF4-FFF2-40B4-BE49-F238E27FC236}">
                  <a16:creationId xmlns="" xmlns:a16="http://schemas.microsoft.com/office/drawing/2014/main" id="{8AE919A1-767E-0140-98B4-74138D91E37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566946" y="2176066"/>
              <a:ext cx="6162675" cy="1381125"/>
            </a:xfrm>
            <a:prstGeom prst="rect">
              <a:avLst/>
            </a:prstGeom>
          </p:spPr>
        </p:pic>
        <p:sp>
          <p:nvSpPr>
            <p:cNvPr id="71" name="TextBox 70">
              <a:extLst>
                <a:ext uri="{FF2B5EF4-FFF2-40B4-BE49-F238E27FC236}">
                  <a16:creationId xmlns="" xmlns:a16="http://schemas.microsoft.com/office/drawing/2014/main" id="{F9B79359-A9C5-7045-AB80-3F223E3BF3D5}"/>
                </a:ext>
              </a:extLst>
            </p:cNvPr>
            <p:cNvSpPr txBox="1"/>
            <p:nvPr/>
          </p:nvSpPr>
          <p:spPr>
            <a:xfrm>
              <a:off x="1619653" y="3315313"/>
              <a:ext cx="1352147" cy="181470"/>
            </a:xfrm>
            <a:prstGeom prst="rect">
              <a:avLst/>
            </a:prstGeom>
            <a:solidFill>
              <a:srgbClr val="3883A8"/>
            </a:solidFill>
          </p:spPr>
          <p:txBody>
            <a:bodyPr wrap="square" rtlCol="0">
              <a:spAutoFit/>
            </a:bodyPr>
            <a:lstStyle/>
            <a:p>
              <a:pPr algn="ctr"/>
              <a:r>
                <a:rPr lang="en-US" sz="900" dirty="0" smtClean="0">
                  <a:solidFill>
                    <a:srgbClr val="FFFFFF"/>
                  </a:solidFill>
                  <a:latin typeface="Franklin Gothic Medium" panose="020B0603020102020204" pitchFamily="34" charset="0"/>
                </a:rPr>
                <a:t>Auditor/Accountant</a:t>
              </a:r>
              <a:endParaRPr lang="en-US" sz="900" dirty="0">
                <a:solidFill>
                  <a:srgbClr val="FFFFFF"/>
                </a:solidFill>
                <a:latin typeface="Franklin Gothic Medium" panose="020B0603020102020204" pitchFamily="34" charset="0"/>
              </a:endParaRPr>
            </a:p>
          </p:txBody>
        </p:sp>
        <p:sp>
          <p:nvSpPr>
            <p:cNvPr id="72" name="TextBox 71">
              <a:extLst>
                <a:ext uri="{FF2B5EF4-FFF2-40B4-BE49-F238E27FC236}">
                  <a16:creationId xmlns="" xmlns:a16="http://schemas.microsoft.com/office/drawing/2014/main" id="{AADD2C48-B3FC-B644-BC61-FE48F1943D7D}"/>
                </a:ext>
              </a:extLst>
            </p:cNvPr>
            <p:cNvSpPr txBox="1"/>
            <p:nvPr/>
          </p:nvSpPr>
          <p:spPr>
            <a:xfrm>
              <a:off x="3195574" y="3322799"/>
              <a:ext cx="1352147" cy="230832"/>
            </a:xfrm>
            <a:prstGeom prst="rect">
              <a:avLst/>
            </a:prstGeom>
            <a:solidFill>
              <a:srgbClr val="398084"/>
            </a:solidFill>
          </p:spPr>
          <p:txBody>
            <a:bodyPr wrap="square" rtlCol="0">
              <a:spAutoFit/>
            </a:bodyPr>
            <a:lstStyle/>
            <a:p>
              <a:pPr algn="ctr"/>
              <a:r>
                <a:rPr lang="en-US" sz="900" dirty="0">
                  <a:solidFill>
                    <a:srgbClr val="FFFFFF"/>
                  </a:solidFill>
                  <a:latin typeface="Franklin Gothic Medium" panose="020B0603020102020204" pitchFamily="34" charset="0"/>
                </a:rPr>
                <a:t>Budget Analyst</a:t>
              </a:r>
            </a:p>
          </p:txBody>
        </p:sp>
        <p:sp>
          <p:nvSpPr>
            <p:cNvPr id="73" name="TextBox 72">
              <a:extLst>
                <a:ext uri="{FF2B5EF4-FFF2-40B4-BE49-F238E27FC236}">
                  <a16:creationId xmlns="" xmlns:a16="http://schemas.microsoft.com/office/drawing/2014/main" id="{4D3B13C2-0F0C-5F42-8702-E95480A13AE1}"/>
                </a:ext>
              </a:extLst>
            </p:cNvPr>
            <p:cNvSpPr txBox="1"/>
            <p:nvPr/>
          </p:nvSpPr>
          <p:spPr>
            <a:xfrm>
              <a:off x="4758406" y="3315312"/>
              <a:ext cx="1352147" cy="230832"/>
            </a:xfrm>
            <a:prstGeom prst="rect">
              <a:avLst/>
            </a:prstGeom>
            <a:solidFill>
              <a:srgbClr val="397F6A"/>
            </a:solidFill>
          </p:spPr>
          <p:txBody>
            <a:bodyPr wrap="square" rtlCol="0">
              <a:spAutoFit/>
            </a:bodyPr>
            <a:lstStyle/>
            <a:p>
              <a:pPr algn="ctr"/>
              <a:r>
                <a:rPr lang="en-US" sz="900" dirty="0">
                  <a:solidFill>
                    <a:srgbClr val="FFFFFF"/>
                  </a:solidFill>
                  <a:latin typeface="Franklin Gothic Medium" panose="020B0603020102020204" pitchFamily="34" charset="0"/>
                </a:rPr>
                <a:t>Executive</a:t>
              </a:r>
            </a:p>
          </p:txBody>
        </p:sp>
        <p:sp>
          <p:nvSpPr>
            <p:cNvPr id="74" name="TextBox 73">
              <a:extLst>
                <a:ext uri="{FF2B5EF4-FFF2-40B4-BE49-F238E27FC236}">
                  <a16:creationId xmlns="" xmlns:a16="http://schemas.microsoft.com/office/drawing/2014/main" id="{71A74023-B584-3B46-88B3-1A9E02B71521}"/>
                </a:ext>
              </a:extLst>
            </p:cNvPr>
            <p:cNvSpPr txBox="1"/>
            <p:nvPr/>
          </p:nvSpPr>
          <p:spPr>
            <a:xfrm>
              <a:off x="6334327" y="3315312"/>
              <a:ext cx="1352147" cy="230832"/>
            </a:xfrm>
            <a:prstGeom prst="rect">
              <a:avLst/>
            </a:prstGeom>
            <a:solidFill>
              <a:srgbClr val="55834B"/>
            </a:solidFill>
          </p:spPr>
          <p:txBody>
            <a:bodyPr wrap="square" rtlCol="0">
              <a:spAutoFit/>
            </a:bodyPr>
            <a:lstStyle/>
            <a:p>
              <a:pPr algn="ctr"/>
              <a:r>
                <a:rPr lang="en-US" sz="900" dirty="0">
                  <a:solidFill>
                    <a:srgbClr val="FFFFFF"/>
                  </a:solidFill>
                  <a:latin typeface="Franklin Gothic Medium" panose="020B0603020102020204" pitchFamily="34" charset="0"/>
                </a:rPr>
                <a:t>Portfolio Manager</a:t>
              </a:r>
            </a:p>
          </p:txBody>
        </p:sp>
      </p:grpSp>
      <p:pic>
        <p:nvPicPr>
          <p:cNvPr id="325" name="Picture 324"/>
          <p:cNvPicPr>
            <a:picLocks noChangeAspect="1"/>
          </p:cNvPicPr>
          <p:nvPr/>
        </p:nvPicPr>
        <p:blipFill>
          <a:blip r:embed="rId10"/>
          <a:stretch>
            <a:fillRect/>
          </a:stretch>
        </p:blipFill>
        <p:spPr>
          <a:xfrm>
            <a:off x="8288392" y="0"/>
            <a:ext cx="835733" cy="843151"/>
          </a:xfrm>
          <a:prstGeom prst="rect">
            <a:avLst/>
          </a:prstGeom>
        </p:spPr>
      </p:pic>
    </p:spTree>
    <p:extLst>
      <p:ext uri="{BB962C8B-B14F-4D97-AF65-F5344CB8AC3E}">
        <p14:creationId xmlns:p14="http://schemas.microsoft.com/office/powerpoint/2010/main" val="26886144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10842" y="-3177"/>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22</a:t>
            </a:r>
            <a:endParaRPr lang="en-US" b="1" dirty="0">
              <a:solidFill>
                <a:schemeClr val="bg1"/>
              </a:solidFill>
            </a:endParaRPr>
          </a:p>
        </p:txBody>
      </p:sp>
      <p:sp>
        <p:nvSpPr>
          <p:cNvPr id="14" name="Title 1">
            <a:extLst>
              <a:ext uri="{FF2B5EF4-FFF2-40B4-BE49-F238E27FC236}">
                <a16:creationId xmlns="" xmlns:a16="http://schemas.microsoft.com/office/drawing/2014/main" id="{5604DF3C-23AA-7945-869E-A3A32DF4D465}"/>
              </a:ext>
            </a:extLst>
          </p:cNvPr>
          <p:cNvSpPr txBox="1">
            <a:spLocks/>
          </p:cNvSpPr>
          <p:nvPr/>
        </p:nvSpPr>
        <p:spPr>
          <a:xfrm>
            <a:off x="820846" y="198985"/>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a:solidFill>
                  <a:schemeClr val="tx1"/>
                </a:solidFill>
              </a:rPr>
              <a:t>Design Challenges: Demystifying Big Data</a:t>
            </a:r>
            <a:r>
              <a:rPr lang="en-US" sz="2400" i="1" dirty="0" smtClean="0">
                <a:solidFill>
                  <a:schemeClr val="tx1"/>
                </a:solidFill>
              </a:rPr>
              <a:t/>
            </a:r>
            <a:br>
              <a:rPr lang="en-US" sz="2400" i="1" dirty="0" smtClean="0">
                <a:solidFill>
                  <a:schemeClr val="tx1"/>
                </a:solidFill>
              </a:rPr>
            </a:br>
            <a:endParaRPr lang="en-US" sz="2400" i="1" dirty="0">
              <a:solidFill>
                <a:schemeClr val="tx1"/>
              </a:solidFill>
            </a:endParaRPr>
          </a:p>
        </p:txBody>
      </p:sp>
      <p:grpSp>
        <p:nvGrpSpPr>
          <p:cNvPr id="324" name="Group 323"/>
          <p:cNvGrpSpPr/>
          <p:nvPr/>
        </p:nvGrpSpPr>
        <p:grpSpPr>
          <a:xfrm>
            <a:off x="427839" y="1258348"/>
            <a:ext cx="8422545" cy="4941115"/>
            <a:chOff x="778670" y="1878579"/>
            <a:chExt cx="7766795" cy="4024166"/>
          </a:xfrm>
        </p:grpSpPr>
        <p:sp>
          <p:nvSpPr>
            <p:cNvPr id="325" name="Content Placeholder 6">
              <a:extLst>
                <a:ext uri="{FF2B5EF4-FFF2-40B4-BE49-F238E27FC236}">
                  <a16:creationId xmlns="" xmlns:a16="http://schemas.microsoft.com/office/drawing/2014/main" id="{A4F28309-DC58-5D4F-8A19-33B82DDAF116}"/>
                </a:ext>
              </a:extLst>
            </p:cNvPr>
            <p:cNvSpPr txBox="1">
              <a:spLocks/>
            </p:cNvSpPr>
            <p:nvPr/>
          </p:nvSpPr>
          <p:spPr>
            <a:xfrm>
              <a:off x="793160" y="4622170"/>
              <a:ext cx="3579876" cy="39776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defTabSz="685800">
                <a:spcBef>
                  <a:spcPts val="450"/>
                </a:spcBef>
                <a:spcAft>
                  <a:spcPts val="1200"/>
                </a:spcAft>
                <a:buNone/>
                <a:defRPr/>
              </a:pPr>
              <a:r>
                <a:rPr lang="en-US" sz="1050" i="1">
                  <a:solidFill>
                    <a:srgbClr val="000000">
                      <a:lumMod val="65000"/>
                      <a:lumOff val="35000"/>
                    </a:srgbClr>
                  </a:solidFill>
                </a:rPr>
                <a:t>“The more data I have, the more questions I can answer, </a:t>
              </a:r>
              <a:br>
                <a:rPr lang="en-US" sz="1050" i="1">
                  <a:solidFill>
                    <a:srgbClr val="000000">
                      <a:lumMod val="65000"/>
                      <a:lumOff val="35000"/>
                    </a:srgbClr>
                  </a:solidFill>
                </a:rPr>
              </a:br>
              <a:r>
                <a:rPr lang="en-US" sz="1050" i="1">
                  <a:solidFill>
                    <a:srgbClr val="000000">
                      <a:lumMod val="65000"/>
                      <a:lumOff val="35000"/>
                    </a:srgbClr>
                  </a:solidFill>
                </a:rPr>
                <a:t>the more knowledgeable my organization will be”</a:t>
              </a:r>
              <a:endParaRPr lang="en-US" sz="1050" i="1" dirty="0">
                <a:solidFill>
                  <a:srgbClr val="000000">
                    <a:lumMod val="65000"/>
                    <a:lumOff val="35000"/>
                  </a:srgbClr>
                </a:solidFill>
              </a:endParaRPr>
            </a:p>
          </p:txBody>
        </p:sp>
        <p:sp>
          <p:nvSpPr>
            <p:cNvPr id="326" name="Content Placeholder 7">
              <a:extLst>
                <a:ext uri="{FF2B5EF4-FFF2-40B4-BE49-F238E27FC236}">
                  <a16:creationId xmlns="" xmlns:a16="http://schemas.microsoft.com/office/drawing/2014/main" id="{49FE06F5-2BD6-0846-B51A-CC73A1B24EBD}"/>
                </a:ext>
              </a:extLst>
            </p:cNvPr>
            <p:cNvSpPr txBox="1">
              <a:spLocks/>
            </p:cNvSpPr>
            <p:nvPr/>
          </p:nvSpPr>
          <p:spPr>
            <a:xfrm>
              <a:off x="4840769" y="4579491"/>
              <a:ext cx="3703320" cy="53492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5800">
                <a:spcBef>
                  <a:spcPts val="450"/>
                </a:spcBef>
                <a:spcAft>
                  <a:spcPts val="1200"/>
                </a:spcAft>
                <a:buNone/>
                <a:defRPr/>
              </a:pPr>
              <a:r>
                <a:rPr lang="en-US" sz="1050">
                  <a:solidFill>
                    <a:srgbClr val="000000"/>
                  </a:solidFill>
                </a:rPr>
                <a:t>It’s about the right data, combined with the right tools, </a:t>
              </a:r>
              <a:br>
                <a:rPr lang="en-US" sz="1050">
                  <a:solidFill>
                    <a:srgbClr val="000000"/>
                  </a:solidFill>
                </a:rPr>
              </a:br>
              <a:r>
                <a:rPr lang="en-US" sz="1050">
                  <a:solidFill>
                    <a:srgbClr val="000000"/>
                  </a:solidFill>
                </a:rPr>
                <a:t>for the right problem— not how much data is stored</a:t>
              </a:r>
              <a:endParaRPr lang="en-US" sz="1050" dirty="0">
                <a:solidFill>
                  <a:srgbClr val="000000"/>
                </a:solidFill>
              </a:endParaRPr>
            </a:p>
          </p:txBody>
        </p:sp>
        <p:sp>
          <p:nvSpPr>
            <p:cNvPr id="327" name="TextBox 326">
              <a:extLst>
                <a:ext uri="{FF2B5EF4-FFF2-40B4-BE49-F238E27FC236}">
                  <a16:creationId xmlns="" xmlns:a16="http://schemas.microsoft.com/office/drawing/2014/main" id="{E763AAF5-99DE-1C4C-A746-CE0A6594AC34}"/>
                </a:ext>
              </a:extLst>
            </p:cNvPr>
            <p:cNvSpPr txBox="1"/>
            <p:nvPr/>
          </p:nvSpPr>
          <p:spPr>
            <a:xfrm>
              <a:off x="3583175" y="1881127"/>
              <a:ext cx="896246" cy="300082"/>
            </a:xfrm>
            <a:prstGeom prst="rect">
              <a:avLst/>
            </a:prstGeom>
            <a:noFill/>
          </p:spPr>
          <p:txBody>
            <a:bodyPr wrap="square" rtlCol="0">
              <a:spAutoFit/>
            </a:bodyPr>
            <a:lstStyle/>
            <a:p>
              <a:r>
                <a:rPr lang="en-US" sz="1350" dirty="0">
                  <a:solidFill>
                    <a:srgbClr val="FFFFFF">
                      <a:lumMod val="50000"/>
                    </a:srgbClr>
                  </a:solidFill>
                  <a:latin typeface="Oswald" charset="0"/>
                  <a:ea typeface="Oswald" charset="0"/>
                  <a:cs typeface="Oswald" charset="0"/>
                </a:rPr>
                <a:t>BELIEF</a:t>
              </a:r>
            </a:p>
          </p:txBody>
        </p:sp>
        <p:sp>
          <p:nvSpPr>
            <p:cNvPr id="328" name="TextBox 327">
              <a:extLst>
                <a:ext uri="{FF2B5EF4-FFF2-40B4-BE49-F238E27FC236}">
                  <a16:creationId xmlns="" xmlns:a16="http://schemas.microsoft.com/office/drawing/2014/main" id="{FC0153C5-86EB-EA44-A33B-349BA3FB6721}"/>
                </a:ext>
              </a:extLst>
            </p:cNvPr>
            <p:cNvSpPr txBox="1"/>
            <p:nvPr/>
          </p:nvSpPr>
          <p:spPr>
            <a:xfrm>
              <a:off x="4842007" y="1878579"/>
              <a:ext cx="906017" cy="300082"/>
            </a:xfrm>
            <a:prstGeom prst="rect">
              <a:avLst/>
            </a:prstGeom>
            <a:noFill/>
          </p:spPr>
          <p:txBody>
            <a:bodyPr wrap="none" rtlCol="0">
              <a:spAutoFit/>
            </a:bodyPr>
            <a:lstStyle/>
            <a:p>
              <a:r>
                <a:rPr lang="en-US" sz="1350">
                  <a:solidFill>
                    <a:srgbClr val="00A6B7"/>
                  </a:solidFill>
                  <a:latin typeface="Oswald" charset="0"/>
                  <a:ea typeface="Oswald" charset="0"/>
                  <a:cs typeface="Oswald" charset="0"/>
                </a:rPr>
                <a:t>REALITY</a:t>
              </a:r>
            </a:p>
          </p:txBody>
        </p:sp>
        <p:sp>
          <p:nvSpPr>
            <p:cNvPr id="329" name="Rectangle 328">
              <a:extLst>
                <a:ext uri="{FF2B5EF4-FFF2-40B4-BE49-F238E27FC236}">
                  <a16:creationId xmlns="" xmlns:a16="http://schemas.microsoft.com/office/drawing/2014/main" id="{6E0C5CB7-3542-AA43-B0B4-C88FFF995CA8}"/>
                </a:ext>
              </a:extLst>
            </p:cNvPr>
            <p:cNvSpPr/>
            <p:nvPr/>
          </p:nvSpPr>
          <p:spPr>
            <a:xfrm>
              <a:off x="1018308" y="5225637"/>
              <a:ext cx="7252993" cy="677108"/>
            </a:xfrm>
            <a:prstGeom prst="rect">
              <a:avLst/>
            </a:prstGeom>
          </p:spPr>
          <p:txBody>
            <a:bodyPr wrap="square">
              <a:spAutoFit/>
            </a:bodyPr>
            <a:lstStyle/>
            <a:p>
              <a:pPr algn="ctr"/>
              <a:r>
                <a:rPr lang="en-US" sz="1400" b="1" i="1" dirty="0">
                  <a:solidFill>
                    <a:srgbClr val="00A6B7"/>
                  </a:solidFill>
                  <a:latin typeface="Calibri" panose="020F0502020204030204"/>
                </a:rPr>
                <a:t>“Through 2017, 60% of </a:t>
              </a:r>
              <a:r>
                <a:rPr lang="en-US" sz="1400" b="1" i="1" dirty="0">
                  <a:solidFill>
                    <a:srgbClr val="00A6B7"/>
                  </a:solidFill>
                  <a:latin typeface="Calibri" panose="020F0502020204030204"/>
                  <a:hlinkClick r:id="rId3"/>
                </a:rPr>
                <a:t>big data</a:t>
              </a:r>
              <a:r>
                <a:rPr lang="en-US" sz="1400" b="1" i="1" dirty="0">
                  <a:solidFill>
                    <a:srgbClr val="00A6B7"/>
                  </a:solidFill>
                  <a:latin typeface="Calibri" panose="020F0502020204030204"/>
                </a:rPr>
                <a:t> projects will fail to go beyond piloting and experimentation, and will be abandoned.”</a:t>
              </a:r>
              <a:r>
                <a:rPr lang="en-US" sz="1000" i="1" dirty="0">
                  <a:solidFill>
                    <a:srgbClr val="000000">
                      <a:lumMod val="50000"/>
                      <a:lumOff val="50000"/>
                    </a:srgbClr>
                  </a:solidFill>
                  <a:latin typeface="Calibri" panose="020F0502020204030204"/>
                </a:rPr>
                <a:t> </a:t>
              </a:r>
            </a:p>
            <a:p>
              <a:pPr algn="ctr"/>
              <a:r>
                <a:rPr lang="en-US" sz="1000" i="1" dirty="0">
                  <a:solidFill>
                    <a:srgbClr val="000000">
                      <a:lumMod val="50000"/>
                      <a:lumOff val="50000"/>
                    </a:srgbClr>
                  </a:solidFill>
                  <a:latin typeface="Calibri" panose="020F0502020204030204"/>
                </a:rPr>
                <a:t>Gartner, http://www.gartner.com/newsroom/id/3130017</a:t>
              </a:r>
            </a:p>
          </p:txBody>
        </p:sp>
        <p:pic>
          <p:nvPicPr>
            <p:cNvPr id="330" name="Picture 329">
              <a:extLst>
                <a:ext uri="{FF2B5EF4-FFF2-40B4-BE49-F238E27FC236}">
                  <a16:creationId xmlns="" xmlns:a16="http://schemas.microsoft.com/office/drawing/2014/main" id="{4EE0D53E-0A50-0D48-B2E5-265605472E57}"/>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839084" y="1881160"/>
              <a:ext cx="238371" cy="224069"/>
            </a:xfrm>
            <a:prstGeom prst="rect">
              <a:avLst/>
            </a:prstGeom>
          </p:spPr>
        </p:pic>
        <p:pic>
          <p:nvPicPr>
            <p:cNvPr id="331" name="Picture 330">
              <a:extLst>
                <a:ext uri="{FF2B5EF4-FFF2-40B4-BE49-F238E27FC236}">
                  <a16:creationId xmlns="" xmlns:a16="http://schemas.microsoft.com/office/drawing/2014/main" id="{E9673780-E955-8644-901D-EE128A833F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53743" y="1882219"/>
              <a:ext cx="238371" cy="224069"/>
            </a:xfrm>
            <a:prstGeom prst="rect">
              <a:avLst/>
            </a:prstGeom>
          </p:spPr>
        </p:pic>
        <p:sp>
          <p:nvSpPr>
            <p:cNvPr id="332" name="Content Placeholder 7">
              <a:extLst>
                <a:ext uri="{FF2B5EF4-FFF2-40B4-BE49-F238E27FC236}">
                  <a16:creationId xmlns="" xmlns:a16="http://schemas.microsoft.com/office/drawing/2014/main" id="{DEAE6175-6618-314C-9FB8-A49B6A6F957B}"/>
                </a:ext>
              </a:extLst>
            </p:cNvPr>
            <p:cNvSpPr txBox="1">
              <a:spLocks/>
            </p:cNvSpPr>
            <p:nvPr/>
          </p:nvSpPr>
          <p:spPr>
            <a:xfrm>
              <a:off x="4842008" y="2240335"/>
              <a:ext cx="3703320" cy="53492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5800">
                <a:spcBef>
                  <a:spcPts val="450"/>
                </a:spcBef>
                <a:spcAft>
                  <a:spcPts val="1200"/>
                </a:spcAft>
                <a:buNone/>
                <a:defRPr/>
              </a:pPr>
              <a:r>
                <a:rPr lang="en-US" sz="1050" dirty="0">
                  <a:solidFill>
                    <a:srgbClr val="000000"/>
                  </a:solidFill>
                </a:rPr>
                <a:t>Policies, restrictions, and security need to continue to be enforced and the original origin of the data and any changes to it need to be tracked throughout the life of the data asset</a:t>
              </a:r>
            </a:p>
          </p:txBody>
        </p:sp>
        <p:sp>
          <p:nvSpPr>
            <p:cNvPr id="333" name="Content Placeholder 7">
              <a:extLst>
                <a:ext uri="{FF2B5EF4-FFF2-40B4-BE49-F238E27FC236}">
                  <a16:creationId xmlns="" xmlns:a16="http://schemas.microsoft.com/office/drawing/2014/main" id="{559EA47A-E490-ED4A-A81C-B07E1D36595D}"/>
                </a:ext>
              </a:extLst>
            </p:cNvPr>
            <p:cNvSpPr txBox="1">
              <a:spLocks/>
            </p:cNvSpPr>
            <p:nvPr/>
          </p:nvSpPr>
          <p:spPr>
            <a:xfrm>
              <a:off x="4840631" y="2826329"/>
              <a:ext cx="3703320" cy="53492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5800">
                <a:spcBef>
                  <a:spcPts val="450"/>
                </a:spcBef>
                <a:spcAft>
                  <a:spcPts val="1200"/>
                </a:spcAft>
                <a:buNone/>
                <a:defRPr/>
              </a:pPr>
              <a:r>
                <a:rPr lang="en-US" sz="1050" dirty="0">
                  <a:solidFill>
                    <a:srgbClr val="000000"/>
                  </a:solidFill>
                </a:rPr>
                <a:t>Successful organizations leverage industry technologies, but they also adopt an agile culture that enables them to try new ideas and pivot quickly based on lessons learned</a:t>
              </a:r>
            </a:p>
          </p:txBody>
        </p:sp>
        <p:sp>
          <p:nvSpPr>
            <p:cNvPr id="334" name="Content Placeholder 7">
              <a:extLst>
                <a:ext uri="{FF2B5EF4-FFF2-40B4-BE49-F238E27FC236}">
                  <a16:creationId xmlns="" xmlns:a16="http://schemas.microsoft.com/office/drawing/2014/main" id="{977D2CF9-353F-C343-BEDC-2ABA7664E342}"/>
                </a:ext>
              </a:extLst>
            </p:cNvPr>
            <p:cNvSpPr txBox="1">
              <a:spLocks/>
            </p:cNvSpPr>
            <p:nvPr/>
          </p:nvSpPr>
          <p:spPr>
            <a:xfrm>
              <a:off x="4842145" y="3410717"/>
              <a:ext cx="3703320" cy="534924"/>
            </a:xfrm>
            <a:prstGeom prst="rect">
              <a:avLst/>
            </a:prstGeom>
          </p:spPr>
          <p:txBody>
            <a:bodyPr vert="horz" lIns="68580" tIns="34290" rIns="68580" bIns="34290" rtlCol="0">
              <a:no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5800">
                <a:spcBef>
                  <a:spcPts val="450"/>
                </a:spcBef>
                <a:spcAft>
                  <a:spcPts val="1200"/>
                </a:spcAft>
                <a:buNone/>
                <a:defRPr/>
              </a:pPr>
              <a:r>
                <a:rPr lang="en-US" sz="1050" dirty="0">
                  <a:solidFill>
                    <a:srgbClr val="000000"/>
                  </a:solidFill>
                </a:rPr>
                <a:t>Stored data needs to be cataloged to enable analysts. Information such as data set name, data formats, data tagging, release-ability, retention, and other metadata must be available. </a:t>
              </a:r>
            </a:p>
          </p:txBody>
        </p:sp>
        <p:sp>
          <p:nvSpPr>
            <p:cNvPr id="335" name="Content Placeholder 6">
              <a:extLst>
                <a:ext uri="{FF2B5EF4-FFF2-40B4-BE49-F238E27FC236}">
                  <a16:creationId xmlns="" xmlns:a16="http://schemas.microsoft.com/office/drawing/2014/main" id="{9D9C2F42-9A77-E34F-B4B5-44AD72566DC2}"/>
                </a:ext>
              </a:extLst>
            </p:cNvPr>
            <p:cNvSpPr txBox="1">
              <a:spLocks/>
            </p:cNvSpPr>
            <p:nvPr/>
          </p:nvSpPr>
          <p:spPr>
            <a:xfrm>
              <a:off x="836630" y="2302207"/>
              <a:ext cx="3579876" cy="39776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defTabSz="685800">
                <a:spcBef>
                  <a:spcPts val="450"/>
                </a:spcBef>
                <a:spcAft>
                  <a:spcPts val="1200"/>
                </a:spcAft>
                <a:buNone/>
                <a:defRPr/>
              </a:pPr>
              <a:r>
                <a:rPr lang="en-US" sz="1050" i="1" dirty="0">
                  <a:solidFill>
                    <a:srgbClr val="000000">
                      <a:lumMod val="65000"/>
                      <a:lumOff val="35000"/>
                    </a:srgbClr>
                  </a:solidFill>
                </a:rPr>
                <a:t>“If I combine all my data together I will have full insight </a:t>
              </a:r>
              <a:br>
                <a:rPr lang="en-US" sz="1050" i="1" dirty="0">
                  <a:solidFill>
                    <a:srgbClr val="000000">
                      <a:lumMod val="65000"/>
                      <a:lumOff val="35000"/>
                    </a:srgbClr>
                  </a:solidFill>
                </a:rPr>
              </a:br>
              <a:r>
                <a:rPr lang="en-US" sz="1050" i="1" dirty="0">
                  <a:solidFill>
                    <a:srgbClr val="000000">
                      <a:lumMod val="65000"/>
                      <a:lumOff val="35000"/>
                    </a:srgbClr>
                  </a:solidFill>
                </a:rPr>
                <a:t>into what my organization is trying to accomplish”</a:t>
              </a:r>
            </a:p>
          </p:txBody>
        </p:sp>
        <p:sp>
          <p:nvSpPr>
            <p:cNvPr id="336" name="Content Placeholder 6">
              <a:extLst>
                <a:ext uri="{FF2B5EF4-FFF2-40B4-BE49-F238E27FC236}">
                  <a16:creationId xmlns="" xmlns:a16="http://schemas.microsoft.com/office/drawing/2014/main" id="{9DEEC694-72A7-774C-9399-86C7A2849A39}"/>
                </a:ext>
              </a:extLst>
            </p:cNvPr>
            <p:cNvSpPr txBox="1">
              <a:spLocks/>
            </p:cNvSpPr>
            <p:nvPr/>
          </p:nvSpPr>
          <p:spPr>
            <a:xfrm>
              <a:off x="822140" y="2882198"/>
              <a:ext cx="3579876" cy="39776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defTabSz="685800">
                <a:spcBef>
                  <a:spcPts val="450"/>
                </a:spcBef>
                <a:spcAft>
                  <a:spcPts val="1200"/>
                </a:spcAft>
                <a:buNone/>
                <a:defRPr/>
              </a:pPr>
              <a:r>
                <a:rPr lang="en-US" sz="1050" i="1" dirty="0">
                  <a:solidFill>
                    <a:srgbClr val="000000">
                      <a:lumMod val="65000"/>
                      <a:lumOff val="35000"/>
                    </a:srgbClr>
                  </a:solidFill>
                </a:rPr>
                <a:t>“If I leverage industry technologies, I will be successful”</a:t>
              </a:r>
            </a:p>
          </p:txBody>
        </p:sp>
        <p:sp>
          <p:nvSpPr>
            <p:cNvPr id="337" name="Content Placeholder 6">
              <a:extLst>
                <a:ext uri="{FF2B5EF4-FFF2-40B4-BE49-F238E27FC236}">
                  <a16:creationId xmlns="" xmlns:a16="http://schemas.microsoft.com/office/drawing/2014/main" id="{A03B092F-616E-E841-A1F1-4F6EB2111BBF}"/>
                </a:ext>
              </a:extLst>
            </p:cNvPr>
            <p:cNvSpPr txBox="1">
              <a:spLocks/>
            </p:cNvSpPr>
            <p:nvPr/>
          </p:nvSpPr>
          <p:spPr>
            <a:xfrm>
              <a:off x="807650" y="3462188"/>
              <a:ext cx="3579876" cy="39776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defTabSz="685800">
                <a:spcBef>
                  <a:spcPts val="450"/>
                </a:spcBef>
                <a:spcAft>
                  <a:spcPts val="1200"/>
                </a:spcAft>
                <a:buNone/>
                <a:defRPr/>
              </a:pPr>
              <a:r>
                <a:rPr lang="en-US" sz="1050" i="1" dirty="0">
                  <a:solidFill>
                    <a:srgbClr val="000000">
                      <a:lumMod val="65000"/>
                      <a:lumOff val="35000"/>
                    </a:srgbClr>
                  </a:solidFill>
                </a:rPr>
                <a:t>”Once I have all my data in one place, I can focus on analytics”</a:t>
              </a:r>
            </a:p>
          </p:txBody>
        </p:sp>
        <p:sp>
          <p:nvSpPr>
            <p:cNvPr id="338" name="TextBox 337">
              <a:extLst>
                <a:ext uri="{FF2B5EF4-FFF2-40B4-BE49-F238E27FC236}">
                  <a16:creationId xmlns="" xmlns:a16="http://schemas.microsoft.com/office/drawing/2014/main" id="{382526DB-12AA-A449-9FCA-56D392BDC898}"/>
                </a:ext>
              </a:extLst>
            </p:cNvPr>
            <p:cNvSpPr txBox="1"/>
            <p:nvPr/>
          </p:nvSpPr>
          <p:spPr>
            <a:xfrm>
              <a:off x="4457774" y="1878579"/>
              <a:ext cx="405880" cy="300082"/>
            </a:xfrm>
            <a:prstGeom prst="rect">
              <a:avLst/>
            </a:prstGeom>
            <a:noFill/>
          </p:spPr>
          <p:txBody>
            <a:bodyPr wrap="none" rtlCol="0">
              <a:spAutoFit/>
            </a:bodyPr>
            <a:lstStyle/>
            <a:p>
              <a:r>
                <a:rPr lang="en-US" sz="1350" dirty="0">
                  <a:solidFill>
                    <a:srgbClr val="FFFFFF">
                      <a:lumMod val="50000"/>
                    </a:srgbClr>
                  </a:solidFill>
                  <a:latin typeface="Oswald" charset="0"/>
                  <a:ea typeface="Oswald" charset="0"/>
                  <a:cs typeface="Oswald" charset="0"/>
                </a:rPr>
                <a:t>vs.</a:t>
              </a:r>
            </a:p>
          </p:txBody>
        </p:sp>
        <p:cxnSp>
          <p:nvCxnSpPr>
            <p:cNvPr id="339" name="Straight Connector 338">
              <a:extLst>
                <a:ext uri="{FF2B5EF4-FFF2-40B4-BE49-F238E27FC236}">
                  <a16:creationId xmlns="" xmlns:a16="http://schemas.microsoft.com/office/drawing/2014/main" id="{E31E3691-298B-C640-A9BF-FB9A6FC19BB4}"/>
                </a:ext>
              </a:extLst>
            </p:cNvPr>
            <p:cNvCxnSpPr/>
            <p:nvPr/>
          </p:nvCxnSpPr>
          <p:spPr>
            <a:xfrm>
              <a:off x="4917565" y="2155578"/>
              <a:ext cx="3577004" cy="0"/>
            </a:xfrm>
            <a:prstGeom prst="line">
              <a:avLst/>
            </a:prstGeom>
            <a:noFill/>
            <a:ln w="28575" cap="flat" cmpd="sng" algn="ctr">
              <a:solidFill>
                <a:srgbClr val="00A6B7"/>
              </a:solidFill>
              <a:prstDash val="solid"/>
              <a:miter lim="800000"/>
            </a:ln>
            <a:effectLst/>
          </p:spPr>
        </p:cxnSp>
        <p:cxnSp>
          <p:nvCxnSpPr>
            <p:cNvPr id="340" name="Straight Connector 339">
              <a:extLst>
                <a:ext uri="{FF2B5EF4-FFF2-40B4-BE49-F238E27FC236}">
                  <a16:creationId xmlns="" xmlns:a16="http://schemas.microsoft.com/office/drawing/2014/main" id="{9F3499C9-D32F-0345-9CD3-66A3D8815AE2}"/>
                </a:ext>
              </a:extLst>
            </p:cNvPr>
            <p:cNvCxnSpPr/>
            <p:nvPr/>
          </p:nvCxnSpPr>
          <p:spPr>
            <a:xfrm>
              <a:off x="839083" y="2155578"/>
              <a:ext cx="3577004" cy="0"/>
            </a:xfrm>
            <a:prstGeom prst="line">
              <a:avLst/>
            </a:prstGeom>
            <a:noFill/>
            <a:ln w="28575" cap="flat" cmpd="sng" algn="ctr">
              <a:solidFill>
                <a:srgbClr val="000000">
                  <a:lumMod val="50000"/>
                  <a:lumOff val="50000"/>
                </a:srgbClr>
              </a:solidFill>
              <a:prstDash val="solid"/>
              <a:miter lim="800000"/>
            </a:ln>
            <a:effectLst/>
          </p:spPr>
        </p:cxnSp>
        <p:cxnSp>
          <p:nvCxnSpPr>
            <p:cNvPr id="341" name="Straight Connector 340">
              <a:extLst>
                <a:ext uri="{FF2B5EF4-FFF2-40B4-BE49-F238E27FC236}">
                  <a16:creationId xmlns="" xmlns:a16="http://schemas.microsoft.com/office/drawing/2014/main" id="{F4F2B087-FA92-F044-B158-2B5D2B6CCF1A}"/>
                </a:ext>
              </a:extLst>
            </p:cNvPr>
            <p:cNvCxnSpPr>
              <a:cxnSpLocks/>
            </p:cNvCxnSpPr>
            <p:nvPr/>
          </p:nvCxnSpPr>
          <p:spPr>
            <a:xfrm>
              <a:off x="839084" y="2798623"/>
              <a:ext cx="7655485" cy="0"/>
            </a:xfrm>
            <a:prstGeom prst="line">
              <a:avLst/>
            </a:prstGeom>
            <a:noFill/>
            <a:ln w="6350" cap="flat" cmpd="sng" algn="ctr">
              <a:solidFill>
                <a:srgbClr val="FFFFFF">
                  <a:lumMod val="75000"/>
                </a:srgbClr>
              </a:solidFill>
              <a:prstDash val="solid"/>
              <a:miter lim="800000"/>
            </a:ln>
            <a:effectLst/>
          </p:spPr>
        </p:cxnSp>
        <p:cxnSp>
          <p:nvCxnSpPr>
            <p:cNvPr id="342" name="Straight Connector 341">
              <a:extLst>
                <a:ext uri="{FF2B5EF4-FFF2-40B4-BE49-F238E27FC236}">
                  <a16:creationId xmlns="" xmlns:a16="http://schemas.microsoft.com/office/drawing/2014/main" id="{D30E3E74-AD60-3F48-99AC-0437E15A1081}"/>
                </a:ext>
              </a:extLst>
            </p:cNvPr>
            <p:cNvCxnSpPr>
              <a:cxnSpLocks/>
            </p:cNvCxnSpPr>
            <p:nvPr/>
          </p:nvCxnSpPr>
          <p:spPr>
            <a:xfrm>
              <a:off x="839084" y="3383951"/>
              <a:ext cx="7655485" cy="0"/>
            </a:xfrm>
            <a:prstGeom prst="line">
              <a:avLst/>
            </a:prstGeom>
            <a:noFill/>
            <a:ln w="6350" cap="flat" cmpd="sng" algn="ctr">
              <a:solidFill>
                <a:srgbClr val="FFFFFF">
                  <a:lumMod val="75000"/>
                </a:srgbClr>
              </a:solidFill>
              <a:prstDash val="solid"/>
              <a:miter lim="800000"/>
            </a:ln>
            <a:effectLst/>
          </p:spPr>
        </p:cxnSp>
        <p:cxnSp>
          <p:nvCxnSpPr>
            <p:cNvPr id="343" name="Straight Connector 342">
              <a:extLst>
                <a:ext uri="{FF2B5EF4-FFF2-40B4-BE49-F238E27FC236}">
                  <a16:creationId xmlns="" xmlns:a16="http://schemas.microsoft.com/office/drawing/2014/main" id="{3BB8A007-63FB-EC4B-B487-DB3ABED2C82F}"/>
                </a:ext>
              </a:extLst>
            </p:cNvPr>
            <p:cNvCxnSpPr>
              <a:cxnSpLocks/>
            </p:cNvCxnSpPr>
            <p:nvPr/>
          </p:nvCxnSpPr>
          <p:spPr>
            <a:xfrm>
              <a:off x="836630" y="3969278"/>
              <a:ext cx="7655485" cy="0"/>
            </a:xfrm>
            <a:prstGeom prst="line">
              <a:avLst/>
            </a:prstGeom>
            <a:noFill/>
            <a:ln w="6350" cap="flat" cmpd="sng" algn="ctr">
              <a:solidFill>
                <a:srgbClr val="FFFFFF">
                  <a:lumMod val="75000"/>
                </a:srgbClr>
              </a:solidFill>
              <a:prstDash val="solid"/>
              <a:miter lim="800000"/>
            </a:ln>
            <a:effectLst/>
          </p:spPr>
        </p:cxnSp>
        <p:cxnSp>
          <p:nvCxnSpPr>
            <p:cNvPr id="344" name="Straight Connector 343">
              <a:extLst>
                <a:ext uri="{FF2B5EF4-FFF2-40B4-BE49-F238E27FC236}">
                  <a16:creationId xmlns="" xmlns:a16="http://schemas.microsoft.com/office/drawing/2014/main" id="{8A4ACB05-66D4-4F4C-B10D-3F10FA788BE7}"/>
                </a:ext>
              </a:extLst>
            </p:cNvPr>
            <p:cNvCxnSpPr>
              <a:cxnSpLocks/>
            </p:cNvCxnSpPr>
            <p:nvPr/>
          </p:nvCxnSpPr>
          <p:spPr>
            <a:xfrm>
              <a:off x="839084" y="5139935"/>
              <a:ext cx="7655485" cy="0"/>
            </a:xfrm>
            <a:prstGeom prst="line">
              <a:avLst/>
            </a:prstGeom>
            <a:noFill/>
            <a:ln w="6350" cap="flat" cmpd="sng" algn="ctr">
              <a:solidFill>
                <a:srgbClr val="FFFFFF">
                  <a:lumMod val="75000"/>
                </a:srgbClr>
              </a:solidFill>
              <a:prstDash val="solid"/>
              <a:miter lim="800000"/>
            </a:ln>
            <a:effectLst/>
          </p:spPr>
        </p:cxnSp>
        <p:cxnSp>
          <p:nvCxnSpPr>
            <p:cNvPr id="345" name="Straight Arrow Connector 344">
              <a:extLst>
                <a:ext uri="{FF2B5EF4-FFF2-40B4-BE49-F238E27FC236}">
                  <a16:creationId xmlns="" xmlns:a16="http://schemas.microsoft.com/office/drawing/2014/main" id="{97EF28CA-A71A-3F44-9928-075B73AFB832}"/>
                </a:ext>
              </a:extLst>
            </p:cNvPr>
            <p:cNvCxnSpPr>
              <a:cxnSpLocks/>
            </p:cNvCxnSpPr>
            <p:nvPr/>
          </p:nvCxnSpPr>
          <p:spPr>
            <a:xfrm>
              <a:off x="4483094" y="4783551"/>
              <a:ext cx="314028" cy="0"/>
            </a:xfrm>
            <a:prstGeom prst="straightConnector1">
              <a:avLst/>
            </a:prstGeom>
            <a:noFill/>
            <a:ln w="19050" cap="flat" cmpd="sng" algn="ctr">
              <a:solidFill>
                <a:srgbClr val="00A6B7"/>
              </a:solidFill>
              <a:prstDash val="sysDot"/>
              <a:miter lim="800000"/>
              <a:tailEnd type="triangle"/>
            </a:ln>
            <a:effectLst/>
          </p:spPr>
        </p:cxnSp>
        <p:cxnSp>
          <p:nvCxnSpPr>
            <p:cNvPr id="346" name="Straight Arrow Connector 345">
              <a:extLst>
                <a:ext uri="{FF2B5EF4-FFF2-40B4-BE49-F238E27FC236}">
                  <a16:creationId xmlns="" xmlns:a16="http://schemas.microsoft.com/office/drawing/2014/main" id="{9ED7A837-2D9A-8140-9748-6A7F76802358}"/>
                </a:ext>
              </a:extLst>
            </p:cNvPr>
            <p:cNvCxnSpPr>
              <a:cxnSpLocks/>
            </p:cNvCxnSpPr>
            <p:nvPr/>
          </p:nvCxnSpPr>
          <p:spPr>
            <a:xfrm>
              <a:off x="4483094" y="2502296"/>
              <a:ext cx="314028" cy="0"/>
            </a:xfrm>
            <a:prstGeom prst="straightConnector1">
              <a:avLst/>
            </a:prstGeom>
            <a:noFill/>
            <a:ln w="19050" cap="flat" cmpd="sng" algn="ctr">
              <a:solidFill>
                <a:srgbClr val="00A6B7"/>
              </a:solidFill>
              <a:prstDash val="sysDot"/>
              <a:miter lim="800000"/>
              <a:tailEnd type="triangle"/>
            </a:ln>
            <a:effectLst/>
          </p:spPr>
        </p:cxnSp>
        <p:cxnSp>
          <p:nvCxnSpPr>
            <p:cNvPr id="347" name="Straight Arrow Connector 346">
              <a:extLst>
                <a:ext uri="{FF2B5EF4-FFF2-40B4-BE49-F238E27FC236}">
                  <a16:creationId xmlns="" xmlns:a16="http://schemas.microsoft.com/office/drawing/2014/main" id="{01D519B9-D17A-224D-9D5D-25644FE6CB85}"/>
                </a:ext>
              </a:extLst>
            </p:cNvPr>
            <p:cNvCxnSpPr>
              <a:cxnSpLocks/>
            </p:cNvCxnSpPr>
            <p:nvPr/>
          </p:nvCxnSpPr>
          <p:spPr>
            <a:xfrm>
              <a:off x="4483094" y="3072610"/>
              <a:ext cx="314028" cy="0"/>
            </a:xfrm>
            <a:prstGeom prst="straightConnector1">
              <a:avLst/>
            </a:prstGeom>
            <a:noFill/>
            <a:ln w="19050" cap="flat" cmpd="sng" algn="ctr">
              <a:solidFill>
                <a:srgbClr val="00A6B7"/>
              </a:solidFill>
              <a:prstDash val="sysDot"/>
              <a:miter lim="800000"/>
              <a:tailEnd type="triangle"/>
            </a:ln>
            <a:effectLst/>
          </p:spPr>
        </p:cxnSp>
        <p:cxnSp>
          <p:nvCxnSpPr>
            <p:cNvPr id="348" name="Straight Arrow Connector 347">
              <a:extLst>
                <a:ext uri="{FF2B5EF4-FFF2-40B4-BE49-F238E27FC236}">
                  <a16:creationId xmlns="" xmlns:a16="http://schemas.microsoft.com/office/drawing/2014/main" id="{8A656D61-801E-4E49-B92F-665AC0EEB8AA}"/>
                </a:ext>
              </a:extLst>
            </p:cNvPr>
            <p:cNvCxnSpPr>
              <a:cxnSpLocks/>
            </p:cNvCxnSpPr>
            <p:nvPr/>
          </p:nvCxnSpPr>
          <p:spPr>
            <a:xfrm>
              <a:off x="4483094" y="3642924"/>
              <a:ext cx="314028" cy="0"/>
            </a:xfrm>
            <a:prstGeom prst="straightConnector1">
              <a:avLst/>
            </a:prstGeom>
            <a:noFill/>
            <a:ln w="19050" cap="flat" cmpd="sng" algn="ctr">
              <a:solidFill>
                <a:srgbClr val="00A6B7"/>
              </a:solidFill>
              <a:prstDash val="sysDot"/>
              <a:miter lim="800000"/>
              <a:tailEnd type="triangle"/>
            </a:ln>
            <a:effectLst/>
          </p:spPr>
        </p:cxnSp>
        <p:cxnSp>
          <p:nvCxnSpPr>
            <p:cNvPr id="349" name="Straight Connector 348">
              <a:extLst>
                <a:ext uri="{FF2B5EF4-FFF2-40B4-BE49-F238E27FC236}">
                  <a16:creationId xmlns="" xmlns:a16="http://schemas.microsoft.com/office/drawing/2014/main" id="{2C25F543-485D-C642-9B0D-905C6D6CD47D}"/>
                </a:ext>
              </a:extLst>
            </p:cNvPr>
            <p:cNvCxnSpPr>
              <a:cxnSpLocks/>
            </p:cNvCxnSpPr>
            <p:nvPr/>
          </p:nvCxnSpPr>
          <p:spPr>
            <a:xfrm>
              <a:off x="836630" y="4554606"/>
              <a:ext cx="7655485" cy="0"/>
            </a:xfrm>
            <a:prstGeom prst="line">
              <a:avLst/>
            </a:prstGeom>
            <a:noFill/>
            <a:ln w="6350" cap="flat" cmpd="sng" algn="ctr">
              <a:solidFill>
                <a:srgbClr val="FFFFFF">
                  <a:lumMod val="75000"/>
                </a:srgbClr>
              </a:solidFill>
              <a:prstDash val="solid"/>
              <a:miter lim="800000"/>
            </a:ln>
            <a:effectLst/>
          </p:spPr>
        </p:cxnSp>
        <p:sp>
          <p:nvSpPr>
            <p:cNvPr id="350" name="Content Placeholder 6">
              <a:extLst>
                <a:ext uri="{FF2B5EF4-FFF2-40B4-BE49-F238E27FC236}">
                  <a16:creationId xmlns="" xmlns:a16="http://schemas.microsoft.com/office/drawing/2014/main" id="{D1D73CCD-7CBF-B04F-BDF4-55D935F1AF93}"/>
                </a:ext>
              </a:extLst>
            </p:cNvPr>
            <p:cNvSpPr txBox="1">
              <a:spLocks/>
            </p:cNvSpPr>
            <p:nvPr/>
          </p:nvSpPr>
          <p:spPr>
            <a:xfrm>
              <a:off x="778670" y="4042179"/>
              <a:ext cx="3579876" cy="39776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defTabSz="685800">
                <a:spcBef>
                  <a:spcPts val="450"/>
                </a:spcBef>
                <a:spcAft>
                  <a:spcPts val="1200"/>
                </a:spcAft>
                <a:buNone/>
                <a:defRPr/>
              </a:pPr>
              <a:r>
                <a:rPr lang="en-US" sz="1050" i="1" dirty="0">
                  <a:solidFill>
                    <a:srgbClr val="000000">
                      <a:lumMod val="65000"/>
                      <a:lumOff val="35000"/>
                    </a:srgbClr>
                  </a:solidFill>
                </a:rPr>
                <a:t>“There aren’t enough data analytic experts to ask the right questions”</a:t>
              </a:r>
            </a:p>
          </p:txBody>
        </p:sp>
        <p:sp>
          <p:nvSpPr>
            <p:cNvPr id="351" name="Content Placeholder 7">
              <a:extLst>
                <a:ext uri="{FF2B5EF4-FFF2-40B4-BE49-F238E27FC236}">
                  <a16:creationId xmlns="" xmlns:a16="http://schemas.microsoft.com/office/drawing/2014/main" id="{8176F681-0A0B-134F-B3CA-B65C38303F89}"/>
                </a:ext>
              </a:extLst>
            </p:cNvPr>
            <p:cNvSpPr txBox="1">
              <a:spLocks/>
            </p:cNvSpPr>
            <p:nvPr/>
          </p:nvSpPr>
          <p:spPr>
            <a:xfrm>
              <a:off x="4840907" y="3995104"/>
              <a:ext cx="3703320" cy="534924"/>
            </a:xfrm>
            <a:prstGeom prst="rect">
              <a:avLst/>
            </a:prstGeom>
          </p:spPr>
          <p:txBody>
            <a:bodyPr vert="horz" lIns="68580" tIns="34290" rIns="68580" bIns="34290" rtlCol="0">
              <a:normAutofit/>
            </a:bodyPr>
            <a:lstStyle>
              <a:lvl1pPr marL="285750" indent="-285750" algn="l" defTabSz="914400" rtl="0" eaLnBrk="1" latinLnBrk="0" hangingPunct="1">
                <a:lnSpc>
                  <a:spcPct val="100000"/>
                </a:lnSpc>
                <a:spcBef>
                  <a:spcPts val="600"/>
                </a:spcBef>
                <a:spcAft>
                  <a:spcPts val="0"/>
                </a:spcAft>
                <a:buFont typeface="Arial" charset="0"/>
                <a:buChar char="•"/>
                <a:defRPr sz="1400" i="0" kern="1200" baseline="0">
                  <a:solidFill>
                    <a:schemeClr val="tx1"/>
                  </a:solidFill>
                  <a:latin typeface="Calibri" charset="0"/>
                  <a:ea typeface="Calibri" charset="0"/>
                  <a:cs typeface="Calibri" charset="0"/>
                </a:defRPr>
              </a:lvl1pPr>
              <a:lvl2pPr marL="576263" indent="-279400" algn="l" defTabSz="914400" rtl="0" eaLnBrk="1" latinLnBrk="0" hangingPunct="1">
                <a:lnSpc>
                  <a:spcPct val="100000"/>
                </a:lnSpc>
                <a:spcBef>
                  <a:spcPts val="0"/>
                </a:spcBef>
                <a:spcAft>
                  <a:spcPts val="0"/>
                </a:spcAft>
                <a:buFont typeface="LucidaGrande" charset="0"/>
                <a:buChar char="-"/>
                <a:tabLst/>
                <a:defRPr sz="1400" i="0" kern="1200" cap="none" spc="0" baseline="0">
                  <a:solidFill>
                    <a:schemeClr val="tx1"/>
                  </a:solidFill>
                  <a:latin typeface="Calibri" charset="0"/>
                  <a:ea typeface="Calibri" charset="0"/>
                  <a:cs typeface="Calibri" charset="0"/>
                </a:defRPr>
              </a:lvl2pPr>
              <a:lvl3pPr marL="0" indent="0" algn="l" defTabSz="914400" rtl="0" eaLnBrk="1" latinLnBrk="0" hangingPunct="1">
                <a:lnSpc>
                  <a:spcPct val="100000"/>
                </a:lnSpc>
                <a:spcBef>
                  <a:spcPts val="2400"/>
                </a:spcBef>
                <a:spcAft>
                  <a:spcPts val="900"/>
                </a:spcAft>
                <a:buFont typeface="Arial"/>
                <a:buNone/>
                <a:tabLst/>
                <a:defRPr sz="1200" i="1" kern="1200">
                  <a:solidFill>
                    <a:schemeClr val="tx1"/>
                  </a:solidFill>
                  <a:latin typeface="Georgia" charset="0"/>
                  <a:ea typeface="Georgia" charset="0"/>
                  <a:cs typeface="Georgia" charset="0"/>
                </a:defRPr>
              </a:lvl3pPr>
              <a:lvl4pPr marL="15875" indent="0" algn="l" defTabSz="914400" rtl="0" eaLnBrk="1" latinLnBrk="0" hangingPunct="1">
                <a:lnSpc>
                  <a:spcPct val="100000"/>
                </a:lnSpc>
                <a:spcBef>
                  <a:spcPts val="2400"/>
                </a:spcBef>
                <a:buFont typeface="LucidaGrande" charset="0"/>
                <a:buNone/>
                <a:tabLst/>
                <a:defRPr sz="1400" kern="1200" cap="all" spc="100" baseline="0">
                  <a:solidFill>
                    <a:schemeClr val="accent2"/>
                  </a:solidFill>
                  <a:latin typeface="Oswald" charset="0"/>
                  <a:ea typeface="Oswald" charset="0"/>
                  <a:cs typeface="Oswald" charset="0"/>
                </a:defRPr>
              </a:lvl4pPr>
              <a:lvl5pPr marL="0" indent="0" algn="l" defTabSz="914400" rtl="0" eaLnBrk="1" latinLnBrk="0" hangingPunct="1">
                <a:lnSpc>
                  <a:spcPct val="100000"/>
                </a:lnSpc>
                <a:spcBef>
                  <a:spcPts val="1200"/>
                </a:spcBef>
                <a:buFont typeface="Arial"/>
                <a:buNone/>
                <a:tabLst/>
                <a:defRPr sz="1200" i="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5800">
                <a:spcBef>
                  <a:spcPts val="450"/>
                </a:spcBef>
                <a:spcAft>
                  <a:spcPts val="1200"/>
                </a:spcAft>
                <a:buNone/>
                <a:defRPr/>
              </a:pPr>
              <a:r>
                <a:rPr lang="en-US" sz="1050" dirty="0">
                  <a:solidFill>
                    <a:srgbClr val="000000"/>
                  </a:solidFill>
                </a:rPr>
                <a:t>Data driven solutions need to create capabilities that democratize analytics to a wider audience</a:t>
              </a:r>
            </a:p>
          </p:txBody>
        </p:sp>
        <p:cxnSp>
          <p:nvCxnSpPr>
            <p:cNvPr id="352" name="Straight Arrow Connector 351">
              <a:extLst>
                <a:ext uri="{FF2B5EF4-FFF2-40B4-BE49-F238E27FC236}">
                  <a16:creationId xmlns="" xmlns:a16="http://schemas.microsoft.com/office/drawing/2014/main" id="{5F15B5B2-6365-BE4E-A6FA-B7315B69AE07}"/>
                </a:ext>
              </a:extLst>
            </p:cNvPr>
            <p:cNvCxnSpPr>
              <a:cxnSpLocks/>
            </p:cNvCxnSpPr>
            <p:nvPr/>
          </p:nvCxnSpPr>
          <p:spPr>
            <a:xfrm>
              <a:off x="4482544" y="4213238"/>
              <a:ext cx="314028" cy="0"/>
            </a:xfrm>
            <a:prstGeom prst="straightConnector1">
              <a:avLst/>
            </a:prstGeom>
            <a:noFill/>
            <a:ln w="19050" cap="flat" cmpd="sng" algn="ctr">
              <a:solidFill>
                <a:srgbClr val="00A6B7"/>
              </a:solidFill>
              <a:prstDash val="sysDot"/>
              <a:miter lim="800000"/>
              <a:tailEnd type="triangle"/>
            </a:ln>
            <a:effectLst/>
          </p:spPr>
        </p:cxnSp>
      </p:grpSp>
      <p:pic>
        <p:nvPicPr>
          <p:cNvPr id="35" name="Picture 34"/>
          <p:cNvPicPr>
            <a:picLocks noChangeAspect="1"/>
          </p:cNvPicPr>
          <p:nvPr/>
        </p:nvPicPr>
        <p:blipFill>
          <a:blip r:embed="rId6"/>
          <a:stretch>
            <a:fillRect/>
          </a:stretch>
        </p:blipFill>
        <p:spPr>
          <a:xfrm>
            <a:off x="8288392" y="0"/>
            <a:ext cx="835733" cy="843151"/>
          </a:xfrm>
          <a:prstGeom prst="rect">
            <a:avLst/>
          </a:prstGeom>
        </p:spPr>
      </p:pic>
    </p:spTree>
    <p:extLst>
      <p:ext uri="{BB962C8B-B14F-4D97-AF65-F5344CB8AC3E}">
        <p14:creationId xmlns:p14="http://schemas.microsoft.com/office/powerpoint/2010/main" val="4668390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18536"/>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23</a:t>
            </a:r>
            <a:endParaRPr lang="en-US" b="1" dirty="0">
              <a:solidFill>
                <a:schemeClr val="bg1"/>
              </a:solidFill>
            </a:endParaRPr>
          </a:p>
        </p:txBody>
      </p:sp>
      <p:sp>
        <p:nvSpPr>
          <p:cNvPr id="34" name="Title 1">
            <a:extLst>
              <a:ext uri="{FF2B5EF4-FFF2-40B4-BE49-F238E27FC236}">
                <a16:creationId xmlns="" xmlns:a16="http://schemas.microsoft.com/office/drawing/2014/main" id="{D48EF711-8819-DA4D-B9B9-24987D928FE7}"/>
              </a:ext>
            </a:extLst>
          </p:cNvPr>
          <p:cNvSpPr txBox="1">
            <a:spLocks/>
          </p:cNvSpPr>
          <p:nvPr/>
        </p:nvSpPr>
        <p:spPr>
          <a:xfrm>
            <a:off x="941221" y="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Enabling Self-Service Analytics through Data Discovery</a:t>
            </a:r>
            <a:endParaRPr lang="en-US" sz="2400" i="1" dirty="0">
              <a:solidFill>
                <a:schemeClr val="tx1"/>
              </a:solidFill>
            </a:endParaRPr>
          </a:p>
        </p:txBody>
      </p:sp>
      <p:pic>
        <p:nvPicPr>
          <p:cNvPr id="35" name="Picture 34">
            <a:extLst>
              <a:ext uri="{FF2B5EF4-FFF2-40B4-BE49-F238E27FC236}">
                <a16:creationId xmlns="" xmlns:a16="http://schemas.microsoft.com/office/drawing/2014/main" id="{F1296D47-E5C7-FA40-ABE0-B649248167F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8377"/>
          <a:stretch/>
        </p:blipFill>
        <p:spPr>
          <a:xfrm>
            <a:off x="590888" y="1741512"/>
            <a:ext cx="1690296" cy="857636"/>
          </a:xfrm>
          <a:prstGeom prst="rect">
            <a:avLst/>
          </a:prstGeom>
        </p:spPr>
      </p:pic>
      <p:sp>
        <p:nvSpPr>
          <p:cNvPr id="36" name="Rectangle 35">
            <a:extLst>
              <a:ext uri="{FF2B5EF4-FFF2-40B4-BE49-F238E27FC236}">
                <a16:creationId xmlns="" xmlns:a16="http://schemas.microsoft.com/office/drawing/2014/main" id="{3C4C84B4-9FCE-4146-912D-F6537645BC2B}"/>
              </a:ext>
            </a:extLst>
          </p:cNvPr>
          <p:cNvSpPr/>
          <p:nvPr/>
        </p:nvSpPr>
        <p:spPr>
          <a:xfrm>
            <a:off x="235686" y="2626921"/>
            <a:ext cx="2740195" cy="3113673"/>
          </a:xfrm>
          <a:prstGeom prst="rect">
            <a:avLst/>
          </a:prstGeom>
        </p:spPr>
        <p:txBody>
          <a:bodyPr wrap="square">
            <a:spAutoFit/>
          </a:bodyPr>
          <a:lstStyle/>
          <a:p>
            <a:r>
              <a:rPr lang="en-US" sz="1350" b="1" dirty="0">
                <a:latin typeface="Calibri" panose="020F0502020204030204" pitchFamily="34" charset="0"/>
                <a:ea typeface="Calibri" panose="020F0502020204030204" pitchFamily="34" charset="0"/>
                <a:cs typeface="Times New Roman" panose="02020603050405020304" pitchFamily="18" charset="0"/>
              </a:rPr>
              <a:t>User Starts With:</a:t>
            </a:r>
          </a:p>
          <a:p>
            <a:r>
              <a:rPr lang="en-US" sz="1350" i="1" dirty="0">
                <a:latin typeface="Calibri" panose="020F0502020204030204" pitchFamily="34" charset="0"/>
                <a:ea typeface="Calibri" panose="020F0502020204030204" pitchFamily="34" charset="0"/>
                <a:cs typeface="Times New Roman" panose="02020603050405020304" pitchFamily="18" charset="0"/>
              </a:rPr>
              <a:t>What questions do I want ask of my data?</a:t>
            </a:r>
            <a:r>
              <a:rPr lang="en-US" sz="1350" dirty="0"/>
              <a:t> </a:t>
            </a:r>
          </a:p>
          <a:p>
            <a:endParaRPr lang="en-US" sz="1350" dirty="0"/>
          </a:p>
          <a:p>
            <a:r>
              <a:rPr lang="en-US" sz="1350" b="1" dirty="0">
                <a:latin typeface="Calibri" panose="020F0502020204030204" pitchFamily="34" charset="0"/>
                <a:cs typeface="Calibri" panose="020F0502020204030204" pitchFamily="34" charset="0"/>
              </a:rPr>
              <a:t>IT enables answering the tough questions:</a:t>
            </a:r>
          </a:p>
          <a:p>
            <a:pPr marL="257175" indent="-257175">
              <a:spcBef>
                <a:spcPts val="450"/>
              </a:spcBef>
              <a:buFont typeface="+mj-lt"/>
              <a:buAutoNum type="arabicPeriod"/>
            </a:pPr>
            <a:r>
              <a:rPr lang="en-US" sz="1350" i="1" dirty="0"/>
              <a:t>What data do I need to answer my business questions?</a:t>
            </a:r>
            <a:endParaRPr lang="en-US" sz="1350" dirty="0"/>
          </a:p>
          <a:p>
            <a:pPr marL="257175" indent="-257175">
              <a:spcBef>
                <a:spcPts val="450"/>
              </a:spcBef>
              <a:buFont typeface="+mj-lt"/>
              <a:buAutoNum type="arabicPeriod"/>
            </a:pPr>
            <a:r>
              <a:rPr lang="en-US" sz="1350" i="1" dirty="0"/>
              <a:t>Where is the data that I need?</a:t>
            </a:r>
            <a:endParaRPr lang="en-US" sz="1350" dirty="0"/>
          </a:p>
          <a:p>
            <a:pPr marL="257175" indent="-257175">
              <a:spcBef>
                <a:spcPts val="450"/>
              </a:spcBef>
              <a:buFont typeface="+mj-lt"/>
              <a:buAutoNum type="arabicPeriod"/>
            </a:pPr>
            <a:r>
              <a:rPr lang="en-US" sz="1350" i="1" dirty="0"/>
              <a:t>What does this data mean?</a:t>
            </a:r>
            <a:endParaRPr lang="en-US" sz="1350" dirty="0"/>
          </a:p>
          <a:p>
            <a:pPr marL="257175" indent="-257175">
              <a:spcBef>
                <a:spcPts val="450"/>
              </a:spcBef>
              <a:buFont typeface="+mj-lt"/>
              <a:buAutoNum type="arabicPeriod"/>
            </a:pPr>
            <a:r>
              <a:rPr lang="en-US" sz="1350" i="1" dirty="0"/>
              <a:t>How do I access the data I need?</a:t>
            </a:r>
            <a:endParaRPr lang="en-US" sz="1350" dirty="0"/>
          </a:p>
          <a:p>
            <a:pPr marL="257175" indent="-257175">
              <a:spcBef>
                <a:spcPts val="450"/>
              </a:spcBef>
              <a:buFont typeface="+mj-lt"/>
              <a:buAutoNum type="arabicPeriod"/>
            </a:pPr>
            <a:r>
              <a:rPr lang="en-US" sz="1350" i="1" dirty="0"/>
              <a:t>Can I trust the data available?</a:t>
            </a:r>
            <a:endParaRPr lang="en-US" sz="1350" dirty="0"/>
          </a:p>
          <a:p>
            <a:endParaRPr lang="en-US" sz="1350" i="1" dirty="0"/>
          </a:p>
        </p:txBody>
      </p:sp>
      <p:sp>
        <p:nvSpPr>
          <p:cNvPr id="37" name="Rectangle 36">
            <a:extLst>
              <a:ext uri="{FF2B5EF4-FFF2-40B4-BE49-F238E27FC236}">
                <a16:creationId xmlns="" xmlns:a16="http://schemas.microsoft.com/office/drawing/2014/main" id="{1F26E07D-BB16-DF4D-947E-2C3E4C8DD760}"/>
              </a:ext>
            </a:extLst>
          </p:cNvPr>
          <p:cNvSpPr/>
          <p:nvPr/>
        </p:nvSpPr>
        <p:spPr>
          <a:xfrm>
            <a:off x="3019484" y="1728555"/>
            <a:ext cx="1558492" cy="230981"/>
          </a:xfrm>
          <a:prstGeom prst="rect">
            <a:avLst/>
          </a:prstGeom>
          <a:solidFill>
            <a:srgbClr val="486B84"/>
          </a:solidFill>
          <a:ln w="12700" cap="flat" cmpd="sng" algn="ctr">
            <a:solidFill>
              <a:srgbClr val="6593B6">
                <a:shade val="50000"/>
              </a:srgbClr>
            </a:solidFill>
            <a:prstDash val="solid"/>
            <a:miter lim="800000"/>
          </a:ln>
          <a:effectLst/>
        </p:spPr>
        <p:txBody>
          <a:bodyPr rtlCol="0" anchor="ctr"/>
          <a:lstStyle/>
          <a:p>
            <a:pPr algn="ctr" defTabSz="685800">
              <a:defRPr/>
            </a:pPr>
            <a:r>
              <a:rPr lang="en-US" sz="900" kern="0" dirty="0">
                <a:solidFill>
                  <a:srgbClr val="FFFFFF"/>
                </a:solidFill>
                <a:latin typeface="Oswald" charset="0"/>
                <a:ea typeface="Oswald" charset="0"/>
                <a:cs typeface="Oswald" charset="0"/>
              </a:rPr>
              <a:t>Data Provider</a:t>
            </a:r>
          </a:p>
        </p:txBody>
      </p:sp>
      <p:sp>
        <p:nvSpPr>
          <p:cNvPr id="38" name="Rectangle 37">
            <a:extLst>
              <a:ext uri="{FF2B5EF4-FFF2-40B4-BE49-F238E27FC236}">
                <a16:creationId xmlns="" xmlns:a16="http://schemas.microsoft.com/office/drawing/2014/main" id="{0D6CD97F-0BA1-7244-B41F-40E2898A9664}"/>
              </a:ext>
            </a:extLst>
          </p:cNvPr>
          <p:cNvSpPr/>
          <p:nvPr/>
        </p:nvSpPr>
        <p:spPr>
          <a:xfrm>
            <a:off x="3019486" y="1959536"/>
            <a:ext cx="2943575" cy="2770584"/>
          </a:xfrm>
          <a:prstGeom prst="rect">
            <a:avLst/>
          </a:prstGeom>
          <a:noFill/>
          <a:ln w="12700" cap="flat" cmpd="sng" algn="ctr">
            <a:solidFill>
              <a:srgbClr val="6593B6">
                <a:shade val="50000"/>
              </a:srgbClr>
            </a:solidFill>
            <a:prstDash val="solid"/>
            <a:miter lim="800000"/>
          </a:ln>
          <a:effectLst/>
        </p:spPr>
        <p:txBody>
          <a:bodyPr rtlCol="0" anchor="ctr"/>
          <a:lstStyle/>
          <a:p>
            <a:pPr algn="ctr" defTabSz="685800">
              <a:defRPr/>
            </a:pPr>
            <a:endParaRPr lang="en-US" sz="1350" kern="0">
              <a:solidFill>
                <a:srgbClr val="FFFFFF"/>
              </a:solidFill>
              <a:latin typeface="Calibri" panose="020F0502020204030204"/>
            </a:endParaRPr>
          </a:p>
        </p:txBody>
      </p:sp>
      <p:pic>
        <p:nvPicPr>
          <p:cNvPr id="39" name="Picture 38">
            <a:extLst>
              <a:ext uri="{FF2B5EF4-FFF2-40B4-BE49-F238E27FC236}">
                <a16:creationId xmlns="" xmlns:a16="http://schemas.microsoft.com/office/drawing/2014/main" id="{BF0A17A3-C0E4-DE43-8D34-F2DAD274497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76785" y="2085139"/>
            <a:ext cx="541782" cy="541782"/>
          </a:xfrm>
          <a:prstGeom prst="rect">
            <a:avLst/>
          </a:prstGeom>
        </p:spPr>
      </p:pic>
      <p:pic>
        <p:nvPicPr>
          <p:cNvPr id="40" name="Picture 39">
            <a:extLst>
              <a:ext uri="{FF2B5EF4-FFF2-40B4-BE49-F238E27FC236}">
                <a16:creationId xmlns="" xmlns:a16="http://schemas.microsoft.com/office/drawing/2014/main" id="{2286B07A-616E-4B40-8185-CB8D31D35EA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059074" y="2964346"/>
            <a:ext cx="540068" cy="540068"/>
          </a:xfrm>
          <a:prstGeom prst="rect">
            <a:avLst/>
          </a:prstGeom>
        </p:spPr>
      </p:pic>
      <p:pic>
        <p:nvPicPr>
          <p:cNvPr id="41" name="Picture 40">
            <a:extLst>
              <a:ext uri="{FF2B5EF4-FFF2-40B4-BE49-F238E27FC236}">
                <a16:creationId xmlns="" xmlns:a16="http://schemas.microsoft.com/office/drawing/2014/main" id="{613477BB-AAEE-CE4B-B9B0-F77053137E1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040662" y="3945856"/>
            <a:ext cx="543401" cy="543401"/>
          </a:xfrm>
          <a:prstGeom prst="rect">
            <a:avLst/>
          </a:prstGeom>
        </p:spPr>
      </p:pic>
      <p:sp>
        <p:nvSpPr>
          <p:cNvPr id="42" name="Rectangle 12">
            <a:extLst>
              <a:ext uri="{FF2B5EF4-FFF2-40B4-BE49-F238E27FC236}">
                <a16:creationId xmlns="" xmlns:a16="http://schemas.microsoft.com/office/drawing/2014/main" id="{2D494FB6-08E7-6347-ACEB-7E444C002863}"/>
              </a:ext>
            </a:extLst>
          </p:cNvPr>
          <p:cNvSpPr/>
          <p:nvPr>
            <p:extLst/>
          </p:nvPr>
        </p:nvSpPr>
        <p:spPr>
          <a:xfrm>
            <a:off x="3596771" y="2082171"/>
            <a:ext cx="2366291" cy="854080"/>
          </a:xfrm>
          <a:prstGeom prst="rect">
            <a:avLst/>
          </a:prstGeom>
        </p:spPr>
        <p:txBody>
          <a:bodyPr wrap="square" lIns="0" tIns="0" rIns="0" bIns="0" anchor="t">
            <a:spAutoFit/>
          </a:bodyPr>
          <a:lstStyle/>
          <a:p>
            <a:pPr>
              <a:defRPr/>
            </a:pPr>
            <a:r>
              <a:rPr lang="en-US" sz="1050" b="1" kern="0" dirty="0">
                <a:solidFill>
                  <a:sysClr val="windowText" lastClr="000000"/>
                </a:solidFill>
                <a:latin typeface="Calibri"/>
              </a:rPr>
              <a:t>Automated Data Profiling and Tagging</a:t>
            </a:r>
          </a:p>
          <a:p>
            <a:pPr marL="128588" indent="-128588">
              <a:buFontTx/>
              <a:buChar char="•"/>
              <a:defRPr/>
            </a:pPr>
            <a:r>
              <a:rPr lang="en-US" sz="900" kern="0" dirty="0">
                <a:solidFill>
                  <a:srgbClr val="000000"/>
                </a:solidFill>
                <a:latin typeface="Calibri"/>
              </a:rPr>
              <a:t>Configurable, SLA based, Data Pipeline with conformance to Common Data Model</a:t>
            </a:r>
            <a:endParaRPr lang="en-US" sz="900" dirty="0">
              <a:solidFill>
                <a:srgbClr val="000000"/>
              </a:solidFill>
              <a:latin typeface="Calibri"/>
            </a:endParaRPr>
          </a:p>
          <a:p>
            <a:pPr marL="128588" indent="-128588">
              <a:buFontTx/>
              <a:buChar char="•"/>
              <a:defRPr/>
            </a:pPr>
            <a:r>
              <a:rPr lang="en-US" sz="900" kern="0" dirty="0">
                <a:solidFill>
                  <a:srgbClr val="000000"/>
                </a:solidFill>
                <a:latin typeface="Calibri"/>
              </a:rPr>
              <a:t>Automatic data tagging, profiling, and lineage mapping on ingest</a:t>
            </a:r>
            <a:endParaRPr lang="en-US" sz="900" dirty="0">
              <a:solidFill>
                <a:srgbClr val="000000"/>
              </a:solidFill>
              <a:latin typeface="Calibri"/>
            </a:endParaRPr>
          </a:p>
          <a:p>
            <a:pPr>
              <a:defRPr/>
            </a:pPr>
            <a:endParaRPr lang="en-US" sz="900" dirty="0">
              <a:solidFill>
                <a:sysClr val="windowText" lastClr="000000"/>
              </a:solidFill>
              <a:latin typeface="Calibri Light" panose="020F0302020204030204"/>
            </a:endParaRPr>
          </a:p>
        </p:txBody>
      </p:sp>
      <p:sp>
        <p:nvSpPr>
          <p:cNvPr id="43" name="Rectangle 12">
            <a:extLst>
              <a:ext uri="{FF2B5EF4-FFF2-40B4-BE49-F238E27FC236}">
                <a16:creationId xmlns="" xmlns:a16="http://schemas.microsoft.com/office/drawing/2014/main" id="{0AB03ABC-9718-194B-8236-2B873FAA0B2C}"/>
              </a:ext>
            </a:extLst>
          </p:cNvPr>
          <p:cNvSpPr/>
          <p:nvPr>
            <p:extLst/>
          </p:nvPr>
        </p:nvSpPr>
        <p:spPr>
          <a:xfrm>
            <a:off x="3596770" y="3003714"/>
            <a:ext cx="2366291" cy="715581"/>
          </a:xfrm>
          <a:prstGeom prst="rect">
            <a:avLst/>
          </a:prstGeom>
        </p:spPr>
        <p:txBody>
          <a:bodyPr wrap="square" lIns="0" tIns="0" rIns="0" bIns="0" anchor="t">
            <a:spAutoFit/>
          </a:bodyPr>
          <a:lstStyle/>
          <a:p>
            <a:pPr>
              <a:defRPr/>
            </a:pPr>
            <a:r>
              <a:rPr lang="en-US" sz="1050" b="1" kern="0" dirty="0">
                <a:solidFill>
                  <a:sysClr val="windowText" lastClr="000000"/>
                </a:solidFill>
                <a:latin typeface="Calibri"/>
              </a:rPr>
              <a:t>Searchable Data Catalog</a:t>
            </a:r>
          </a:p>
          <a:p>
            <a:pPr marL="128588" indent="-128588">
              <a:buFontTx/>
              <a:buChar char="•"/>
              <a:defRPr/>
            </a:pPr>
            <a:r>
              <a:rPr lang="en-US" sz="900" kern="0" dirty="0">
                <a:solidFill>
                  <a:srgbClr val="000000"/>
                </a:solidFill>
                <a:latin typeface="Calibri"/>
              </a:rPr>
              <a:t>Customized and standard metadata model for quick search and workflow automation</a:t>
            </a:r>
            <a:endParaRPr lang="en-US" sz="900" dirty="0">
              <a:solidFill>
                <a:srgbClr val="000000"/>
              </a:solidFill>
              <a:latin typeface="Calibri"/>
            </a:endParaRPr>
          </a:p>
          <a:p>
            <a:pPr marL="128588" indent="-128588">
              <a:buFontTx/>
              <a:buChar char="•"/>
              <a:defRPr/>
            </a:pPr>
            <a:r>
              <a:rPr lang="en-US" sz="900" kern="0" dirty="0">
                <a:solidFill>
                  <a:srgbClr val="000000"/>
                </a:solidFill>
                <a:latin typeface="Calibri"/>
              </a:rPr>
              <a:t>Easy view Data Lineage Reporting from raw to curated data sets depending on use case</a:t>
            </a:r>
            <a:endParaRPr lang="en-US" sz="900" dirty="0">
              <a:solidFill>
                <a:srgbClr val="000000"/>
              </a:solidFill>
              <a:latin typeface="Calibri"/>
            </a:endParaRPr>
          </a:p>
        </p:txBody>
      </p:sp>
      <p:sp>
        <p:nvSpPr>
          <p:cNvPr id="44" name="Rectangle 12">
            <a:extLst>
              <a:ext uri="{FF2B5EF4-FFF2-40B4-BE49-F238E27FC236}">
                <a16:creationId xmlns="" xmlns:a16="http://schemas.microsoft.com/office/drawing/2014/main" id="{7011AC57-8067-364D-A5ED-4ECF6ABF7F47}"/>
              </a:ext>
            </a:extLst>
          </p:cNvPr>
          <p:cNvSpPr/>
          <p:nvPr>
            <p:extLst/>
          </p:nvPr>
        </p:nvSpPr>
        <p:spPr>
          <a:xfrm>
            <a:off x="3596771" y="3925258"/>
            <a:ext cx="2366291" cy="715581"/>
          </a:xfrm>
          <a:prstGeom prst="rect">
            <a:avLst/>
          </a:prstGeom>
        </p:spPr>
        <p:txBody>
          <a:bodyPr wrap="square" lIns="0" tIns="0" rIns="0" bIns="0" anchor="t">
            <a:spAutoFit/>
          </a:bodyPr>
          <a:lstStyle/>
          <a:p>
            <a:pPr>
              <a:defRPr/>
            </a:pPr>
            <a:r>
              <a:rPr lang="en-US" sz="1050" b="1" kern="0" dirty="0">
                <a:solidFill>
                  <a:sysClr val="windowText" lastClr="000000"/>
                </a:solidFill>
                <a:latin typeface="Calibri"/>
              </a:rPr>
              <a:t>Application Integration</a:t>
            </a:r>
          </a:p>
          <a:p>
            <a:pPr marL="128588" indent="-128588">
              <a:buFontTx/>
              <a:buChar char="•"/>
              <a:defRPr/>
            </a:pPr>
            <a:r>
              <a:rPr lang="en-US" sz="900" kern="0" dirty="0">
                <a:solidFill>
                  <a:srgbClr val="000000"/>
                </a:solidFill>
                <a:latin typeface="Calibri"/>
              </a:rPr>
              <a:t>Robust API conforming to data aggregation security parameters </a:t>
            </a:r>
          </a:p>
          <a:p>
            <a:pPr marL="128588" indent="-128588">
              <a:buFontTx/>
              <a:buChar char="•"/>
              <a:defRPr/>
            </a:pPr>
            <a:r>
              <a:rPr lang="en-US" sz="900" kern="0" dirty="0">
                <a:solidFill>
                  <a:srgbClr val="000000"/>
                </a:solidFill>
                <a:latin typeface="Calibri"/>
              </a:rPr>
              <a:t>Centrally managed authentication for custom app development or access</a:t>
            </a:r>
            <a:endParaRPr lang="en-US" sz="900" dirty="0">
              <a:solidFill>
                <a:srgbClr val="000000"/>
              </a:solidFill>
              <a:latin typeface="Calibri"/>
            </a:endParaRPr>
          </a:p>
        </p:txBody>
      </p:sp>
      <p:sp>
        <p:nvSpPr>
          <p:cNvPr id="46" name="Rectangle 45">
            <a:extLst>
              <a:ext uri="{FF2B5EF4-FFF2-40B4-BE49-F238E27FC236}">
                <a16:creationId xmlns="" xmlns:a16="http://schemas.microsoft.com/office/drawing/2014/main" id="{D4B8D357-5950-FA46-8176-D27AD919AE49}"/>
              </a:ext>
            </a:extLst>
          </p:cNvPr>
          <p:cNvSpPr/>
          <p:nvPr/>
        </p:nvSpPr>
        <p:spPr>
          <a:xfrm>
            <a:off x="6006666" y="1721134"/>
            <a:ext cx="1638998" cy="222647"/>
          </a:xfrm>
          <a:prstGeom prst="rect">
            <a:avLst/>
          </a:prstGeom>
          <a:solidFill>
            <a:srgbClr val="486B84"/>
          </a:solidFill>
          <a:ln w="12700" cap="flat" cmpd="sng" algn="ctr">
            <a:solidFill>
              <a:srgbClr val="6593B6">
                <a:shade val="50000"/>
              </a:srgbClr>
            </a:solidFill>
            <a:prstDash val="solid"/>
            <a:miter lim="800000"/>
          </a:ln>
          <a:effectLst/>
        </p:spPr>
        <p:txBody>
          <a:bodyPr rtlCol="0" anchor="ctr"/>
          <a:lstStyle/>
          <a:p>
            <a:pPr algn="ctr" defTabSz="685800">
              <a:defRPr/>
            </a:pPr>
            <a:r>
              <a:rPr lang="en-US" sz="900" kern="0" dirty="0">
                <a:solidFill>
                  <a:srgbClr val="FFFFFF"/>
                </a:solidFill>
                <a:latin typeface="Oswald" charset="0"/>
                <a:ea typeface="Oswald" charset="0"/>
                <a:cs typeface="Oswald" charset="0"/>
              </a:rPr>
              <a:t>Software and Tools</a:t>
            </a:r>
          </a:p>
        </p:txBody>
      </p:sp>
      <p:sp>
        <p:nvSpPr>
          <p:cNvPr id="47" name="Rectangle 46">
            <a:extLst>
              <a:ext uri="{FF2B5EF4-FFF2-40B4-BE49-F238E27FC236}">
                <a16:creationId xmlns="" xmlns:a16="http://schemas.microsoft.com/office/drawing/2014/main" id="{F088B3BE-7E04-8442-B365-7C049A59E1EE}"/>
              </a:ext>
            </a:extLst>
          </p:cNvPr>
          <p:cNvSpPr/>
          <p:nvPr/>
        </p:nvSpPr>
        <p:spPr>
          <a:xfrm>
            <a:off x="6006665" y="1952115"/>
            <a:ext cx="3024084" cy="2770584"/>
          </a:xfrm>
          <a:prstGeom prst="rect">
            <a:avLst/>
          </a:prstGeom>
          <a:noFill/>
          <a:ln w="12700" cap="flat" cmpd="sng" algn="ctr">
            <a:solidFill>
              <a:srgbClr val="6593B6">
                <a:shade val="50000"/>
              </a:srgbClr>
            </a:solidFill>
            <a:prstDash val="solid"/>
            <a:miter lim="800000"/>
          </a:ln>
          <a:effectLst/>
        </p:spPr>
        <p:txBody>
          <a:bodyPr rtlCol="0" anchor="ctr"/>
          <a:lstStyle/>
          <a:p>
            <a:pPr algn="ctr" defTabSz="685800">
              <a:defRPr/>
            </a:pPr>
            <a:endParaRPr lang="en-US" sz="1350" kern="0">
              <a:solidFill>
                <a:srgbClr val="FFFFFF"/>
              </a:solidFill>
              <a:latin typeface="Calibri" panose="020F0502020204030204"/>
            </a:endParaRPr>
          </a:p>
        </p:txBody>
      </p:sp>
      <p:pic>
        <p:nvPicPr>
          <p:cNvPr id="48" name="Picture 47">
            <a:extLst>
              <a:ext uri="{FF2B5EF4-FFF2-40B4-BE49-F238E27FC236}">
                <a16:creationId xmlns="" xmlns:a16="http://schemas.microsoft.com/office/drawing/2014/main" id="{0AE54C94-F3B9-4749-8689-C66124FD036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098165" y="2098685"/>
            <a:ext cx="504587" cy="504587"/>
          </a:xfrm>
          <a:prstGeom prst="rect">
            <a:avLst/>
          </a:prstGeom>
        </p:spPr>
      </p:pic>
      <p:pic>
        <p:nvPicPr>
          <p:cNvPr id="49" name="Picture 48">
            <a:extLst>
              <a:ext uri="{FF2B5EF4-FFF2-40B4-BE49-F238E27FC236}">
                <a16:creationId xmlns="" xmlns:a16="http://schemas.microsoft.com/office/drawing/2014/main" id="{2CA22218-B09A-354B-B24B-ECC895A0AE4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098165" y="2977893"/>
            <a:ext cx="504587" cy="504587"/>
          </a:xfrm>
          <a:prstGeom prst="rect">
            <a:avLst/>
          </a:prstGeom>
        </p:spPr>
      </p:pic>
      <p:pic>
        <p:nvPicPr>
          <p:cNvPr id="50" name="Picture 49">
            <a:extLst>
              <a:ext uri="{FF2B5EF4-FFF2-40B4-BE49-F238E27FC236}">
                <a16:creationId xmlns="" xmlns:a16="http://schemas.microsoft.com/office/drawing/2014/main" id="{1912386C-756C-2440-A315-7C4FAC27473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98165" y="3959401"/>
            <a:ext cx="504587" cy="504587"/>
          </a:xfrm>
          <a:prstGeom prst="rect">
            <a:avLst/>
          </a:prstGeom>
        </p:spPr>
      </p:pic>
      <p:sp>
        <p:nvSpPr>
          <p:cNvPr id="51" name="Rectangle 12">
            <a:extLst>
              <a:ext uri="{FF2B5EF4-FFF2-40B4-BE49-F238E27FC236}">
                <a16:creationId xmlns="" xmlns:a16="http://schemas.microsoft.com/office/drawing/2014/main" id="{E308EA61-69C8-E34F-9E09-93084816CCD5}"/>
              </a:ext>
            </a:extLst>
          </p:cNvPr>
          <p:cNvSpPr/>
          <p:nvPr>
            <p:extLst/>
          </p:nvPr>
        </p:nvSpPr>
        <p:spPr>
          <a:xfrm>
            <a:off x="6664459" y="2074749"/>
            <a:ext cx="2366291" cy="854080"/>
          </a:xfrm>
          <a:prstGeom prst="rect">
            <a:avLst/>
          </a:prstGeom>
        </p:spPr>
        <p:txBody>
          <a:bodyPr wrap="square" lIns="0" tIns="0" rIns="0" bIns="0" anchor="t">
            <a:spAutoFit/>
          </a:bodyPr>
          <a:lstStyle/>
          <a:p>
            <a:pPr>
              <a:defRPr/>
            </a:pPr>
            <a:r>
              <a:rPr lang="en-US" sz="1050" b="1" kern="0" dirty="0">
                <a:solidFill>
                  <a:sysClr val="windowText" lastClr="000000"/>
                </a:solidFill>
                <a:latin typeface="Calibri"/>
              </a:rPr>
              <a:t>Dashboard</a:t>
            </a:r>
          </a:p>
          <a:p>
            <a:pPr marL="128588" indent="-128588">
              <a:buFontTx/>
              <a:buChar char="•"/>
              <a:defRPr/>
            </a:pPr>
            <a:r>
              <a:rPr lang="en-US" sz="900" kern="0" dirty="0">
                <a:solidFill>
                  <a:srgbClr val="000000"/>
                </a:solidFill>
                <a:latin typeface="Calibri"/>
              </a:rPr>
              <a:t>Pre-canned analytic dashboards supporting trusted analytical models for Financial Analytics</a:t>
            </a:r>
            <a:endParaRPr lang="en-US" sz="900" dirty="0">
              <a:solidFill>
                <a:srgbClr val="000000"/>
              </a:solidFill>
              <a:latin typeface="Calibri"/>
            </a:endParaRPr>
          </a:p>
          <a:p>
            <a:pPr marL="128588" indent="-128588">
              <a:buFontTx/>
              <a:buChar char="•"/>
              <a:defRPr/>
            </a:pPr>
            <a:r>
              <a:rPr lang="en-US" sz="900" kern="0" dirty="0">
                <a:solidFill>
                  <a:srgbClr val="000000"/>
                </a:solidFill>
                <a:latin typeface="Calibri"/>
              </a:rPr>
              <a:t>Custom, use case specific app development using industry leading tools such as QLIK</a:t>
            </a:r>
            <a:endParaRPr lang="en-US" sz="900" dirty="0">
              <a:solidFill>
                <a:srgbClr val="000000"/>
              </a:solidFill>
              <a:latin typeface="Calibri"/>
            </a:endParaRPr>
          </a:p>
          <a:p>
            <a:pPr>
              <a:defRPr/>
            </a:pPr>
            <a:endParaRPr lang="en-US" sz="900" dirty="0">
              <a:solidFill>
                <a:sysClr val="windowText" lastClr="000000"/>
              </a:solidFill>
              <a:latin typeface="Calibri Light" panose="020F0302020204030204"/>
            </a:endParaRPr>
          </a:p>
        </p:txBody>
      </p:sp>
      <p:sp>
        <p:nvSpPr>
          <p:cNvPr id="52" name="Rectangle 12">
            <a:extLst>
              <a:ext uri="{FF2B5EF4-FFF2-40B4-BE49-F238E27FC236}">
                <a16:creationId xmlns="" xmlns:a16="http://schemas.microsoft.com/office/drawing/2014/main" id="{4578623C-B120-8942-8C65-748CDBAF0567}"/>
              </a:ext>
            </a:extLst>
          </p:cNvPr>
          <p:cNvSpPr/>
          <p:nvPr>
            <p:extLst/>
          </p:nvPr>
        </p:nvSpPr>
        <p:spPr>
          <a:xfrm>
            <a:off x="6664459" y="2996293"/>
            <a:ext cx="2366291" cy="715581"/>
          </a:xfrm>
          <a:prstGeom prst="rect">
            <a:avLst/>
          </a:prstGeom>
        </p:spPr>
        <p:txBody>
          <a:bodyPr wrap="square" lIns="0" tIns="0" rIns="0" bIns="0" anchor="t">
            <a:spAutoFit/>
          </a:bodyPr>
          <a:lstStyle/>
          <a:p>
            <a:pPr defTabSz="685800">
              <a:defRPr/>
            </a:pPr>
            <a:r>
              <a:rPr lang="en-US" sz="1050" b="1" kern="0" dirty="0">
                <a:solidFill>
                  <a:sysClr val="windowText" lastClr="000000"/>
                </a:solidFill>
                <a:latin typeface="Calibri"/>
              </a:rPr>
              <a:t>Workbench</a:t>
            </a:r>
          </a:p>
          <a:p>
            <a:pPr marL="128588" indent="-128588" defTabSz="685800">
              <a:buFontTx/>
              <a:buChar char="•"/>
              <a:defRPr/>
            </a:pPr>
            <a:r>
              <a:rPr lang="en-US" sz="900" kern="0" dirty="0">
                <a:solidFill>
                  <a:srgbClr val="000000"/>
                </a:solidFill>
                <a:latin typeface="Calibri"/>
              </a:rPr>
              <a:t>Suite of tools accessing a secure API, enabling, </a:t>
            </a:r>
            <a:r>
              <a:rPr lang="en-US" sz="1350" kern="0" dirty="0">
                <a:solidFill>
                  <a:srgbClr val="000000"/>
                </a:solidFill>
              </a:rPr>
              <a:t/>
            </a:r>
            <a:br>
              <a:rPr lang="en-US" sz="1350" kern="0" dirty="0">
                <a:solidFill>
                  <a:srgbClr val="000000"/>
                </a:solidFill>
              </a:rPr>
            </a:br>
            <a:r>
              <a:rPr lang="en-US" sz="900" kern="0" dirty="0">
                <a:solidFill>
                  <a:srgbClr val="000000"/>
                </a:solidFill>
                <a:latin typeface="Calibri"/>
              </a:rPr>
              <a:t>ad-hoc analytics</a:t>
            </a:r>
          </a:p>
          <a:p>
            <a:pPr marL="128588" indent="-128588" defTabSz="685800">
              <a:buFontTx/>
              <a:buChar char="•"/>
              <a:defRPr/>
            </a:pPr>
            <a:r>
              <a:rPr lang="en-US" sz="900" kern="0" dirty="0">
                <a:solidFill>
                  <a:srgbClr val="000000"/>
                </a:solidFill>
                <a:latin typeface="Calibri"/>
              </a:rPr>
              <a:t>Perform transformation, data wrangling, data science on raw and curated data</a:t>
            </a:r>
            <a:endParaRPr lang="en-US" sz="900" kern="0" dirty="0">
              <a:solidFill>
                <a:srgbClr val="000000"/>
              </a:solidFill>
              <a:latin typeface="Calibri Light"/>
            </a:endParaRPr>
          </a:p>
        </p:txBody>
      </p:sp>
      <p:sp>
        <p:nvSpPr>
          <p:cNvPr id="53" name="Rectangle 12">
            <a:extLst>
              <a:ext uri="{FF2B5EF4-FFF2-40B4-BE49-F238E27FC236}">
                <a16:creationId xmlns="" xmlns:a16="http://schemas.microsoft.com/office/drawing/2014/main" id="{42249914-E0C9-4B40-B62E-FCE2B38FD545}"/>
              </a:ext>
            </a:extLst>
          </p:cNvPr>
          <p:cNvSpPr/>
          <p:nvPr>
            <p:extLst/>
          </p:nvPr>
        </p:nvSpPr>
        <p:spPr>
          <a:xfrm>
            <a:off x="6664459" y="3917837"/>
            <a:ext cx="2366291" cy="715581"/>
          </a:xfrm>
          <a:prstGeom prst="rect">
            <a:avLst/>
          </a:prstGeom>
        </p:spPr>
        <p:txBody>
          <a:bodyPr wrap="square" lIns="0" tIns="0" rIns="0" bIns="0" anchor="t">
            <a:spAutoFit/>
          </a:bodyPr>
          <a:lstStyle/>
          <a:p>
            <a:pPr>
              <a:defRPr/>
            </a:pPr>
            <a:r>
              <a:rPr lang="en-US" sz="1050" b="1" kern="0" dirty="0">
                <a:solidFill>
                  <a:sysClr val="windowText" lastClr="000000"/>
                </a:solidFill>
                <a:latin typeface="Calibri"/>
              </a:rPr>
              <a:t>Data Portal</a:t>
            </a:r>
          </a:p>
          <a:p>
            <a:pPr marL="128588" indent="-128588">
              <a:buFontTx/>
              <a:buChar char="•"/>
              <a:defRPr/>
            </a:pPr>
            <a:r>
              <a:rPr lang="en-US" sz="900" kern="0" dirty="0">
                <a:solidFill>
                  <a:srgbClr val="000000"/>
                </a:solidFill>
                <a:latin typeface="Calibri"/>
              </a:rPr>
              <a:t>Preform Large File ingest with automated data checks, tagging, indexing and notifications</a:t>
            </a:r>
            <a:endParaRPr lang="en-US" sz="900" dirty="0">
              <a:solidFill>
                <a:srgbClr val="000000"/>
              </a:solidFill>
              <a:latin typeface="Calibri"/>
            </a:endParaRPr>
          </a:p>
          <a:p>
            <a:pPr marL="128588" indent="-128588">
              <a:buFontTx/>
              <a:buChar char="•"/>
              <a:defRPr/>
            </a:pPr>
            <a:r>
              <a:rPr lang="en-US" sz="900" kern="0" dirty="0">
                <a:solidFill>
                  <a:srgbClr val="000000"/>
                </a:solidFill>
                <a:latin typeface="Calibri"/>
              </a:rPr>
              <a:t>Monitor data ingest and egress across the platform according to user profile and job ID</a:t>
            </a:r>
            <a:endParaRPr lang="en-US" sz="900" dirty="0">
              <a:solidFill>
                <a:srgbClr val="000000"/>
              </a:solidFill>
              <a:latin typeface="Calibri"/>
            </a:endParaRPr>
          </a:p>
        </p:txBody>
      </p:sp>
      <p:sp>
        <p:nvSpPr>
          <p:cNvPr id="54" name="Rectangle 53">
            <a:extLst>
              <a:ext uri="{FF2B5EF4-FFF2-40B4-BE49-F238E27FC236}">
                <a16:creationId xmlns="" xmlns:a16="http://schemas.microsoft.com/office/drawing/2014/main" id="{A396E54B-C0ED-F54B-BF59-4847B4562D5A}"/>
              </a:ext>
            </a:extLst>
          </p:cNvPr>
          <p:cNvSpPr/>
          <p:nvPr/>
        </p:nvSpPr>
        <p:spPr>
          <a:xfrm>
            <a:off x="3912743" y="4892156"/>
            <a:ext cx="4089952" cy="952360"/>
          </a:xfrm>
          <a:prstGeom prst="rect">
            <a:avLst/>
          </a:prstGeom>
          <a:noFill/>
          <a:ln w="12700" cap="flat" cmpd="sng" algn="ctr">
            <a:solidFill>
              <a:srgbClr val="6593B6">
                <a:shade val="50000"/>
              </a:srgbClr>
            </a:solidFill>
            <a:prstDash val="solid"/>
            <a:miter lim="800000"/>
          </a:ln>
          <a:effectLst/>
        </p:spPr>
        <p:txBody>
          <a:bodyPr rtlCol="0" anchor="ctr"/>
          <a:lstStyle/>
          <a:p>
            <a:pPr algn="ctr" defTabSz="685800">
              <a:defRPr/>
            </a:pPr>
            <a:endParaRPr lang="en-US" sz="1350" kern="0">
              <a:solidFill>
                <a:srgbClr val="FFFFFF"/>
              </a:solidFill>
              <a:latin typeface="Calibri" panose="020F0502020204030204"/>
            </a:endParaRPr>
          </a:p>
        </p:txBody>
      </p:sp>
      <p:pic>
        <p:nvPicPr>
          <p:cNvPr id="55" name="Picture 54">
            <a:extLst>
              <a:ext uri="{FF2B5EF4-FFF2-40B4-BE49-F238E27FC236}">
                <a16:creationId xmlns="" xmlns:a16="http://schemas.microsoft.com/office/drawing/2014/main" id="{F5A8956E-D8DD-0F4C-A777-ADBDF8CEBBC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041589" y="5003443"/>
            <a:ext cx="504587" cy="504587"/>
          </a:xfrm>
          <a:prstGeom prst="rect">
            <a:avLst/>
          </a:prstGeom>
        </p:spPr>
      </p:pic>
      <p:sp>
        <p:nvSpPr>
          <p:cNvPr id="57" name="Rectangle 12">
            <a:extLst>
              <a:ext uri="{FF2B5EF4-FFF2-40B4-BE49-F238E27FC236}">
                <a16:creationId xmlns="" xmlns:a16="http://schemas.microsoft.com/office/drawing/2014/main" id="{9DE968AE-4B0C-5D41-89A9-4FD7C78E800B}"/>
              </a:ext>
            </a:extLst>
          </p:cNvPr>
          <p:cNvSpPr/>
          <p:nvPr>
            <p:extLst/>
          </p:nvPr>
        </p:nvSpPr>
        <p:spPr>
          <a:xfrm>
            <a:off x="4675021" y="5008422"/>
            <a:ext cx="3251729" cy="854080"/>
          </a:xfrm>
          <a:prstGeom prst="rect">
            <a:avLst/>
          </a:prstGeom>
        </p:spPr>
        <p:txBody>
          <a:bodyPr wrap="square" lIns="0" tIns="0" rIns="0" bIns="0" anchor="t">
            <a:spAutoFit/>
          </a:bodyPr>
          <a:lstStyle/>
          <a:p>
            <a:pPr>
              <a:defRPr/>
            </a:pPr>
            <a:r>
              <a:rPr lang="en-US" sz="1050" b="1" kern="0" dirty="0">
                <a:solidFill>
                  <a:sysClr val="windowText" lastClr="000000"/>
                </a:solidFill>
                <a:latin typeface="Calibri"/>
              </a:rPr>
              <a:t>Data Strategy/Data Governance</a:t>
            </a:r>
          </a:p>
          <a:p>
            <a:pPr marL="128588" indent="-128588">
              <a:buFontTx/>
              <a:buChar char="•"/>
              <a:defRPr/>
            </a:pPr>
            <a:r>
              <a:rPr lang="en-US" sz="900" kern="0" dirty="0">
                <a:solidFill>
                  <a:srgbClr val="000000"/>
                </a:solidFill>
                <a:latin typeface="Calibri"/>
              </a:rPr>
              <a:t>Rigorous CM of data model and reporting on data drift</a:t>
            </a:r>
          </a:p>
          <a:p>
            <a:pPr marL="128588" indent="-128588">
              <a:buFontTx/>
              <a:buChar char="•"/>
              <a:defRPr/>
            </a:pPr>
            <a:r>
              <a:rPr lang="en-US" sz="900" kern="0" dirty="0">
                <a:solidFill>
                  <a:srgbClr val="000000"/>
                </a:solidFill>
                <a:latin typeface="Calibri"/>
              </a:rPr>
              <a:t>End-to-End Data traceability for FISCAM reporting and audit controls</a:t>
            </a:r>
            <a:endParaRPr lang="en-US" sz="900" dirty="0">
              <a:solidFill>
                <a:srgbClr val="000000"/>
              </a:solidFill>
              <a:latin typeface="Calibri"/>
            </a:endParaRPr>
          </a:p>
          <a:p>
            <a:pPr marL="128588" indent="-128588">
              <a:buFontTx/>
              <a:buChar char="•"/>
              <a:defRPr/>
            </a:pPr>
            <a:r>
              <a:rPr lang="en-US" sz="900" kern="0" dirty="0">
                <a:solidFill>
                  <a:srgbClr val="000000"/>
                </a:solidFill>
                <a:latin typeface="Calibri"/>
              </a:rPr>
              <a:t>Robust community for establishing best practices and MOAs</a:t>
            </a:r>
          </a:p>
          <a:p>
            <a:pPr marL="128588" indent="-128588">
              <a:buFontTx/>
              <a:buChar char="•"/>
              <a:defRPr/>
            </a:pPr>
            <a:endParaRPr lang="en-US" sz="900" dirty="0">
              <a:solidFill>
                <a:srgbClr val="000000"/>
              </a:solidFill>
              <a:latin typeface="Calibri"/>
            </a:endParaRPr>
          </a:p>
        </p:txBody>
      </p:sp>
      <p:pic>
        <p:nvPicPr>
          <p:cNvPr id="26" name="Picture 25"/>
          <p:cNvPicPr>
            <a:picLocks noChangeAspect="1"/>
          </p:cNvPicPr>
          <p:nvPr/>
        </p:nvPicPr>
        <p:blipFill>
          <a:blip r:embed="rId11"/>
          <a:stretch>
            <a:fillRect/>
          </a:stretch>
        </p:blipFill>
        <p:spPr>
          <a:xfrm>
            <a:off x="8273287" y="37593"/>
            <a:ext cx="835733" cy="843151"/>
          </a:xfrm>
          <a:prstGeom prst="rect">
            <a:avLst/>
          </a:prstGeom>
        </p:spPr>
      </p:pic>
    </p:spTree>
    <p:extLst>
      <p:ext uri="{BB962C8B-B14F-4D97-AF65-F5344CB8AC3E}">
        <p14:creationId xmlns:p14="http://schemas.microsoft.com/office/powerpoint/2010/main" val="14658186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24</a:t>
            </a:r>
            <a:endParaRPr lang="en-US" b="1" dirty="0">
              <a:solidFill>
                <a:schemeClr val="bg1"/>
              </a:solidFill>
            </a:endParaRPr>
          </a:p>
        </p:txBody>
      </p:sp>
      <p:sp>
        <p:nvSpPr>
          <p:cNvPr id="34" name="Title 1">
            <a:extLst>
              <a:ext uri="{FF2B5EF4-FFF2-40B4-BE49-F238E27FC236}">
                <a16:creationId xmlns="" xmlns:a16="http://schemas.microsoft.com/office/drawing/2014/main" id="{D48EF711-8819-DA4D-B9B9-24987D928FE7}"/>
              </a:ext>
            </a:extLst>
          </p:cNvPr>
          <p:cNvSpPr txBox="1">
            <a:spLocks/>
          </p:cNvSpPr>
          <p:nvPr/>
        </p:nvSpPr>
        <p:spPr>
          <a:xfrm>
            <a:off x="941221" y="365760"/>
            <a:ext cx="7467600" cy="42640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a:solidFill>
                  <a:schemeClr val="tx1"/>
                </a:solidFill>
              </a:rPr>
              <a:t>Transforming General Ledger (GL) Data Analysis</a:t>
            </a:r>
            <a:br>
              <a:rPr lang="en-US" sz="2400" i="1" dirty="0">
                <a:solidFill>
                  <a:schemeClr val="tx1"/>
                </a:solidFill>
              </a:rPr>
            </a:br>
            <a:endParaRPr lang="en-US" sz="2400" i="1" dirty="0">
              <a:solidFill>
                <a:schemeClr val="tx1"/>
              </a:solidFill>
            </a:endParaRPr>
          </a:p>
        </p:txBody>
      </p:sp>
      <p:sp>
        <p:nvSpPr>
          <p:cNvPr id="26" name="Content Placeholder 1"/>
          <p:cNvSpPr txBox="1">
            <a:spLocks/>
          </p:cNvSpPr>
          <p:nvPr/>
        </p:nvSpPr>
        <p:spPr>
          <a:xfrm>
            <a:off x="880665" y="1610584"/>
            <a:ext cx="4518649" cy="4308392"/>
          </a:xfrm>
          <a:prstGeom prst="rect">
            <a:avLst/>
          </a:prstGeom>
        </p:spPr>
        <p:txBody>
          <a:bodyPr vert="horz" lIns="91440" tIns="45720" rIns="91440" bIns="45720" rtlCol="0">
            <a:normAutofit lnSpcReduction="10000"/>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lvl="1" indent="-285750" algn="l">
              <a:spcBef>
                <a:spcPts val="1000"/>
              </a:spcBef>
              <a:buFont typeface="Wingdings" panose="05000000000000000000" pitchFamily="2" charset="2"/>
              <a:buChar char="§"/>
            </a:pPr>
            <a:r>
              <a:rPr lang="en-US" sz="1400" dirty="0" smtClean="0">
                <a:solidFill>
                  <a:schemeClr val="tx1"/>
                </a:solidFill>
              </a:rPr>
              <a:t>Very difficult due to limited system access for each system</a:t>
            </a:r>
          </a:p>
          <a:p>
            <a:pPr marL="285750" lvl="1" indent="-285750" algn="l">
              <a:spcBef>
                <a:spcPts val="1000"/>
              </a:spcBef>
              <a:buFont typeface="Wingdings" panose="05000000000000000000" pitchFamily="2" charset="2"/>
              <a:buChar char="§"/>
            </a:pPr>
            <a:r>
              <a:rPr lang="en-US" sz="1400" dirty="0" smtClean="0">
                <a:solidFill>
                  <a:schemeClr val="tx1"/>
                </a:solidFill>
              </a:rPr>
              <a:t>Further limited as each system has different reporting, querying, and data structures</a:t>
            </a:r>
          </a:p>
          <a:p>
            <a:pPr marL="285750" lvl="1" indent="-285750" algn="l">
              <a:spcBef>
                <a:spcPts val="1000"/>
              </a:spcBef>
              <a:buFont typeface="Wingdings" panose="05000000000000000000" pitchFamily="2" charset="2"/>
              <a:buChar char="§"/>
            </a:pPr>
            <a:r>
              <a:rPr lang="en-US" sz="1400" dirty="0" smtClean="0">
                <a:solidFill>
                  <a:schemeClr val="tx1"/>
                </a:solidFill>
              </a:rPr>
              <a:t>Incapable of querying multiple systems for common data fields</a:t>
            </a:r>
            <a:endParaRPr lang="en-US" sz="1400" dirty="0">
              <a:solidFill>
                <a:schemeClr val="tx1"/>
              </a:solidFill>
            </a:endParaRPr>
          </a:p>
          <a:p>
            <a:pPr marL="285750" lvl="1" indent="-285750" algn="l">
              <a:spcBef>
                <a:spcPts val="1000"/>
              </a:spcBef>
              <a:buFont typeface="Wingdings" panose="05000000000000000000" pitchFamily="2" charset="2"/>
              <a:buChar char="§"/>
            </a:pPr>
            <a:r>
              <a:rPr lang="en-US" sz="1400" b="0" i="0" dirty="0" smtClean="0">
                <a:solidFill>
                  <a:schemeClr val="tx1"/>
                </a:solidFill>
              </a:rPr>
              <a:t>This complex environment has challenged the Department for decades due to:</a:t>
            </a:r>
            <a:endParaRPr lang="en-US" sz="1400" dirty="0">
              <a:solidFill>
                <a:schemeClr val="tx1"/>
              </a:solidFill>
            </a:endParaRPr>
          </a:p>
          <a:p>
            <a:pPr marL="285750" lvl="1" indent="-285750" algn="l">
              <a:spcBef>
                <a:spcPts val="1000"/>
              </a:spcBef>
              <a:buFont typeface="Wingdings" panose="05000000000000000000" pitchFamily="2" charset="2"/>
              <a:buChar char="§"/>
            </a:pPr>
            <a:r>
              <a:rPr lang="en-US" sz="1400" b="0" i="0" dirty="0" smtClean="0">
                <a:solidFill>
                  <a:schemeClr val="tx1"/>
                </a:solidFill>
              </a:rPr>
              <a:t>Point solutions with no overall IT business system strategy</a:t>
            </a:r>
          </a:p>
          <a:p>
            <a:pPr marL="285750" lvl="1" indent="-285750" algn="l">
              <a:spcBef>
                <a:spcPts val="1000"/>
              </a:spcBef>
              <a:buFont typeface="Wingdings" panose="05000000000000000000" pitchFamily="2" charset="2"/>
              <a:buChar char="§"/>
            </a:pPr>
            <a:r>
              <a:rPr lang="en-US" sz="1400" b="0" i="0" dirty="0" smtClean="0">
                <a:solidFill>
                  <a:schemeClr val="tx1"/>
                </a:solidFill>
              </a:rPr>
              <a:t>Redundant processes, data, and systems</a:t>
            </a:r>
          </a:p>
          <a:p>
            <a:pPr marL="285750" lvl="1" indent="-285750" algn="l">
              <a:spcBef>
                <a:spcPts val="1000"/>
              </a:spcBef>
              <a:buFont typeface="Wingdings" panose="05000000000000000000" pitchFamily="2" charset="2"/>
              <a:buChar char="§"/>
            </a:pPr>
            <a:r>
              <a:rPr lang="en-US" sz="1400" b="0" i="0" dirty="0" smtClean="0">
                <a:solidFill>
                  <a:schemeClr val="tx1"/>
                </a:solidFill>
              </a:rPr>
              <a:t>Complex crosswalks are required to link source business events to summary statements and reports</a:t>
            </a:r>
          </a:p>
          <a:p>
            <a:pPr marL="285750" lvl="1" indent="-285750" algn="l">
              <a:spcBef>
                <a:spcPts val="1000"/>
              </a:spcBef>
              <a:buFont typeface="Wingdings" panose="05000000000000000000" pitchFamily="2" charset="2"/>
              <a:buChar char="§"/>
            </a:pPr>
            <a:r>
              <a:rPr lang="en-US" sz="1400" b="0" i="0" dirty="0" smtClean="0">
                <a:solidFill>
                  <a:schemeClr val="tx1"/>
                </a:solidFill>
              </a:rPr>
              <a:t>Agency-specific, non-interoperable systems</a:t>
            </a:r>
          </a:p>
          <a:p>
            <a:pPr marL="285750" lvl="1" indent="-285750" algn="l">
              <a:spcBef>
                <a:spcPts val="1000"/>
              </a:spcBef>
              <a:buFont typeface="Wingdings" panose="05000000000000000000" pitchFamily="2" charset="2"/>
              <a:buChar char="§"/>
            </a:pPr>
            <a:r>
              <a:rPr lang="en-US" sz="1400" b="0" i="0" dirty="0" smtClean="0">
                <a:solidFill>
                  <a:schemeClr val="tx1"/>
                </a:solidFill>
              </a:rPr>
              <a:t>Much more …</a:t>
            </a:r>
          </a:p>
          <a:p>
            <a:endParaRPr lang="en-US" sz="1400" dirty="0" smtClean="0"/>
          </a:p>
          <a:p>
            <a:endParaRPr lang="en-US" sz="1400" dirty="0"/>
          </a:p>
        </p:txBody>
      </p:sp>
      <p:sp>
        <p:nvSpPr>
          <p:cNvPr id="27" name="Text Placeholder 3"/>
          <p:cNvSpPr txBox="1">
            <a:spLocks/>
          </p:cNvSpPr>
          <p:nvPr/>
        </p:nvSpPr>
        <p:spPr>
          <a:xfrm>
            <a:off x="880665" y="1176575"/>
            <a:ext cx="7410797" cy="324234"/>
          </a:xfrm>
          <a:prstGeom prst="rect">
            <a:avLst/>
          </a:prstGeom>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1" dirty="0" smtClean="0"/>
              <a:t>Prior to DRCED, interacting with GL data has been:</a:t>
            </a:r>
            <a:endParaRPr lang="en-US" sz="1400" b="1" dirty="0"/>
          </a:p>
        </p:txBody>
      </p:sp>
      <p:pic>
        <p:nvPicPr>
          <p:cNvPr id="28" name="Picture 27"/>
          <p:cNvPicPr>
            <a:picLocks noChangeAspect="1"/>
          </p:cNvPicPr>
          <p:nvPr/>
        </p:nvPicPr>
        <p:blipFill>
          <a:blip r:embed="rId3"/>
          <a:stretch>
            <a:fillRect/>
          </a:stretch>
        </p:blipFill>
        <p:spPr>
          <a:xfrm>
            <a:off x="5503564" y="1176575"/>
            <a:ext cx="3463073" cy="3115270"/>
          </a:xfrm>
          <a:prstGeom prst="rect">
            <a:avLst/>
          </a:prstGeom>
        </p:spPr>
      </p:pic>
      <p:sp>
        <p:nvSpPr>
          <p:cNvPr id="29" name="TextBox 28"/>
          <p:cNvSpPr txBox="1"/>
          <p:nvPr/>
        </p:nvSpPr>
        <p:spPr>
          <a:xfrm>
            <a:off x="5503564" y="4291845"/>
            <a:ext cx="3463073" cy="430887"/>
          </a:xfrm>
          <a:prstGeom prst="rect">
            <a:avLst/>
          </a:prstGeom>
          <a:noFill/>
        </p:spPr>
        <p:txBody>
          <a:bodyPr wrap="square" rtlCol="0">
            <a:spAutoFit/>
          </a:bodyPr>
          <a:lstStyle/>
          <a:p>
            <a:pPr algn="ctr"/>
            <a:r>
              <a:rPr lang="en-US" sz="1050" dirty="0" smtClean="0">
                <a:solidFill>
                  <a:srgbClr val="FF0000"/>
                </a:solidFill>
              </a:rPr>
              <a:t>Roughly 70% of DoD systems material to audit and cost are not in the FM portfolio</a:t>
            </a:r>
            <a:endParaRPr lang="en-US" sz="1050" dirty="0">
              <a:solidFill>
                <a:srgbClr val="FF0000"/>
              </a:solidFill>
            </a:endParaRPr>
          </a:p>
        </p:txBody>
      </p:sp>
      <p:pic>
        <p:nvPicPr>
          <p:cNvPr id="11" name="Picture 10"/>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42782812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25</a:t>
            </a:r>
            <a:endParaRPr lang="en-US" b="1" dirty="0">
              <a:solidFill>
                <a:schemeClr val="bg1"/>
              </a:solidFill>
            </a:endParaRPr>
          </a:p>
        </p:txBody>
      </p:sp>
      <p:sp>
        <p:nvSpPr>
          <p:cNvPr id="9" name="Title 1"/>
          <p:cNvSpPr txBox="1">
            <a:spLocks/>
          </p:cNvSpPr>
          <p:nvPr/>
        </p:nvSpPr>
        <p:spPr>
          <a:xfrm>
            <a:off x="990600" y="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Operations and Support (O&amp;S) General Ledger Mapping to CAPE CES Example</a:t>
            </a:r>
            <a:endParaRPr lang="en-US" sz="2400" i="1" dirty="0">
              <a:solidFill>
                <a:schemeClr val="tx1"/>
              </a:solidFill>
            </a:endParaRPr>
          </a:p>
        </p:txBody>
      </p:sp>
      <p:pic>
        <p:nvPicPr>
          <p:cNvPr id="10" name="Picture 9"/>
          <p:cNvPicPr>
            <a:picLocks noChangeAspect="1"/>
          </p:cNvPicPr>
          <p:nvPr/>
        </p:nvPicPr>
        <p:blipFill>
          <a:blip r:embed="rId3"/>
          <a:stretch>
            <a:fillRect/>
          </a:stretch>
        </p:blipFill>
        <p:spPr>
          <a:xfrm>
            <a:off x="304800" y="1036321"/>
            <a:ext cx="8516983" cy="5286800"/>
          </a:xfrm>
          <a:prstGeom prst="rect">
            <a:avLst/>
          </a:prstGeom>
        </p:spPr>
      </p:pic>
      <p:pic>
        <p:nvPicPr>
          <p:cNvPr id="8" name="Picture 7"/>
          <p:cNvPicPr>
            <a:picLocks noChangeAspect="1"/>
          </p:cNvPicPr>
          <p:nvPr/>
        </p:nvPicPr>
        <p:blipFill>
          <a:blip r:embed="rId4"/>
          <a:stretch>
            <a:fillRect/>
          </a:stretch>
        </p:blipFill>
        <p:spPr>
          <a:xfrm>
            <a:off x="8288392" y="0"/>
            <a:ext cx="835733" cy="843151"/>
          </a:xfrm>
          <a:prstGeom prst="rect">
            <a:avLst/>
          </a:prstGeom>
        </p:spPr>
      </p:pic>
    </p:spTree>
    <p:extLst>
      <p:ext uri="{BB962C8B-B14F-4D97-AF65-F5344CB8AC3E}">
        <p14:creationId xmlns:p14="http://schemas.microsoft.com/office/powerpoint/2010/main" val="40240093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26</a:t>
            </a:r>
            <a:endParaRPr lang="en-US" b="1" dirty="0">
              <a:solidFill>
                <a:schemeClr val="bg1"/>
              </a:solidFill>
            </a:endParaRPr>
          </a:p>
        </p:txBody>
      </p:sp>
      <p:sp>
        <p:nvSpPr>
          <p:cNvPr id="9" name="Title 1"/>
          <p:cNvSpPr txBox="1">
            <a:spLocks/>
          </p:cNvSpPr>
          <p:nvPr/>
        </p:nvSpPr>
        <p:spPr>
          <a:xfrm>
            <a:off x="990600" y="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Financial Reporting</a:t>
            </a:r>
            <a:endParaRPr lang="en-US" sz="2400" i="1" dirty="0">
              <a:solidFill>
                <a:schemeClr val="tx1"/>
              </a:solidFill>
            </a:endParaRPr>
          </a:p>
        </p:txBody>
      </p:sp>
      <p:pic>
        <p:nvPicPr>
          <p:cNvPr id="6" name="Picture 5"/>
          <p:cNvPicPr>
            <a:picLocks noChangeAspect="1"/>
          </p:cNvPicPr>
          <p:nvPr/>
        </p:nvPicPr>
        <p:blipFill rotWithShape="1">
          <a:blip r:embed="rId3"/>
          <a:srcRect t="1507" r="1299"/>
          <a:stretch/>
        </p:blipFill>
        <p:spPr>
          <a:xfrm>
            <a:off x="382386" y="3044310"/>
            <a:ext cx="4855123" cy="2466801"/>
          </a:xfrm>
          <a:prstGeom prst="rect">
            <a:avLst/>
          </a:prstGeom>
          <a:ln>
            <a:solidFill>
              <a:schemeClr val="bg1">
                <a:lumMod val="85000"/>
              </a:schemeClr>
            </a:solidFill>
          </a:ln>
        </p:spPr>
      </p:pic>
      <p:pic>
        <p:nvPicPr>
          <p:cNvPr id="7" name="Picture 6"/>
          <p:cNvPicPr>
            <a:picLocks noChangeAspect="1"/>
          </p:cNvPicPr>
          <p:nvPr/>
        </p:nvPicPr>
        <p:blipFill>
          <a:blip r:embed="rId4"/>
          <a:stretch>
            <a:fillRect/>
          </a:stretch>
        </p:blipFill>
        <p:spPr>
          <a:xfrm>
            <a:off x="2031999" y="4644347"/>
            <a:ext cx="6589939" cy="1669864"/>
          </a:xfrm>
          <a:prstGeom prst="rect">
            <a:avLst/>
          </a:prstGeom>
          <a:ln>
            <a:solidFill>
              <a:schemeClr val="bg1">
                <a:lumMod val="85000"/>
              </a:schemeClr>
            </a:solidFill>
          </a:ln>
        </p:spPr>
      </p:pic>
      <p:pic>
        <p:nvPicPr>
          <p:cNvPr id="8" name="Picture 7"/>
          <p:cNvPicPr>
            <a:picLocks noChangeAspect="1"/>
          </p:cNvPicPr>
          <p:nvPr/>
        </p:nvPicPr>
        <p:blipFill>
          <a:blip r:embed="rId5"/>
          <a:stretch>
            <a:fillRect/>
          </a:stretch>
        </p:blipFill>
        <p:spPr>
          <a:xfrm>
            <a:off x="5237510" y="3428513"/>
            <a:ext cx="3384428" cy="1698394"/>
          </a:xfrm>
          <a:prstGeom prst="rect">
            <a:avLst/>
          </a:prstGeom>
          <a:ln>
            <a:solidFill>
              <a:schemeClr val="bg1">
                <a:lumMod val="85000"/>
              </a:schemeClr>
            </a:solidFill>
          </a:ln>
        </p:spPr>
      </p:pic>
      <p:pic>
        <p:nvPicPr>
          <p:cNvPr id="11" name="Picture 10"/>
          <p:cNvPicPr>
            <a:picLocks noChangeAspect="1"/>
          </p:cNvPicPr>
          <p:nvPr/>
        </p:nvPicPr>
        <p:blipFill rotWithShape="1">
          <a:blip r:embed="rId6">
            <a:extLst>
              <a:ext uri="{BEBA8EAE-BF5A-486C-A8C5-ECC9F3942E4B}">
                <a14:imgProps xmlns:a14="http://schemas.microsoft.com/office/drawing/2010/main">
                  <a14:imgLayer r:embed="rId7">
                    <a14:imgEffect>
                      <a14:backgroundRemoval t="6860" b="55627" l="51" r="24910"/>
                    </a14:imgEffect>
                  </a14:imgLayer>
                </a14:imgProps>
              </a:ext>
            </a:extLst>
          </a:blip>
          <a:srcRect l="509" t="6859" r="74177" b="44255"/>
          <a:stretch/>
        </p:blipFill>
        <p:spPr>
          <a:xfrm>
            <a:off x="696237" y="975871"/>
            <a:ext cx="2196445" cy="2309567"/>
          </a:xfrm>
          <a:prstGeom prst="rect">
            <a:avLst/>
          </a:prstGeom>
        </p:spPr>
      </p:pic>
      <p:sp>
        <p:nvSpPr>
          <p:cNvPr id="12" name="Text Placeholder 2"/>
          <p:cNvSpPr txBox="1">
            <a:spLocks/>
          </p:cNvSpPr>
          <p:nvPr/>
        </p:nvSpPr>
        <p:spPr>
          <a:xfrm>
            <a:off x="2780145" y="1227698"/>
            <a:ext cx="5971969" cy="316232"/>
          </a:xfrm>
          <a:prstGeom prst="rect">
            <a:avLst/>
          </a:prstGeom>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DRCED has automated numerous financial reporting tasks</a:t>
            </a:r>
            <a:endParaRPr lang="en-US" sz="1600" b="1" dirty="0"/>
          </a:p>
        </p:txBody>
      </p:sp>
      <p:sp>
        <p:nvSpPr>
          <p:cNvPr id="14" name="Content Placeholder 3"/>
          <p:cNvSpPr txBox="1">
            <a:spLocks/>
          </p:cNvSpPr>
          <p:nvPr/>
        </p:nvSpPr>
        <p:spPr>
          <a:xfrm>
            <a:off x="2780145" y="1616364"/>
            <a:ext cx="5497254" cy="4356927"/>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spcBef>
                <a:spcPts val="600"/>
              </a:spcBef>
              <a:buFont typeface="Wingdings" panose="05000000000000000000" pitchFamily="2" charset="2"/>
              <a:buChar char="§"/>
            </a:pPr>
            <a:r>
              <a:rPr lang="en-US" sz="1600" b="0" i="0" dirty="0" smtClean="0">
                <a:solidFill>
                  <a:schemeClr val="tx1"/>
                </a:solidFill>
              </a:rPr>
              <a:t>Financial Statement Drilldown (FSD)</a:t>
            </a:r>
          </a:p>
          <a:p>
            <a:pPr marL="285750" indent="-285750" algn="l">
              <a:spcBef>
                <a:spcPts val="600"/>
              </a:spcBef>
              <a:buFont typeface="Wingdings" panose="05000000000000000000" pitchFamily="2" charset="2"/>
              <a:buChar char="§"/>
            </a:pPr>
            <a:r>
              <a:rPr lang="en-US" sz="1600" b="0" i="0" dirty="0" smtClean="0">
                <a:solidFill>
                  <a:schemeClr val="tx1"/>
                </a:solidFill>
              </a:rPr>
              <a:t>Feeder variance summaries</a:t>
            </a:r>
          </a:p>
          <a:p>
            <a:pPr marL="285750" indent="-285750" algn="l">
              <a:spcBef>
                <a:spcPts val="600"/>
              </a:spcBef>
              <a:buFont typeface="Wingdings" panose="05000000000000000000" pitchFamily="2" charset="2"/>
              <a:buChar char="§"/>
            </a:pPr>
            <a:r>
              <a:rPr lang="en-US" sz="1600" b="0" i="0" dirty="0" smtClean="0">
                <a:solidFill>
                  <a:schemeClr val="tx1"/>
                </a:solidFill>
              </a:rPr>
              <a:t>Automated Mapping of 30+ General Ledger (GL) Systems</a:t>
            </a:r>
            <a:endParaRPr lang="en-US" sz="1600" b="0" i="0" dirty="0">
              <a:solidFill>
                <a:schemeClr val="tx1"/>
              </a:solidFill>
            </a:endParaRPr>
          </a:p>
        </p:txBody>
      </p:sp>
      <p:pic>
        <p:nvPicPr>
          <p:cNvPr id="17" name="Picture 16"/>
          <p:cNvPicPr>
            <a:picLocks noChangeAspect="1"/>
          </p:cNvPicPr>
          <p:nvPr/>
        </p:nvPicPr>
        <p:blipFill>
          <a:blip r:embed="rId8"/>
          <a:stretch>
            <a:fillRect/>
          </a:stretch>
        </p:blipFill>
        <p:spPr>
          <a:xfrm>
            <a:off x="8288392" y="0"/>
            <a:ext cx="835733" cy="843151"/>
          </a:xfrm>
          <a:prstGeom prst="rect">
            <a:avLst/>
          </a:prstGeom>
        </p:spPr>
      </p:pic>
    </p:spTree>
    <p:extLst>
      <p:ext uri="{BB962C8B-B14F-4D97-AF65-F5344CB8AC3E}">
        <p14:creationId xmlns:p14="http://schemas.microsoft.com/office/powerpoint/2010/main" val="24426498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27</a:t>
            </a:r>
            <a:endParaRPr lang="en-US" b="1" dirty="0">
              <a:solidFill>
                <a:schemeClr val="bg1"/>
              </a:solidFill>
            </a:endParaRPr>
          </a:p>
        </p:txBody>
      </p:sp>
      <p:sp>
        <p:nvSpPr>
          <p:cNvPr id="9" name="Title 1"/>
          <p:cNvSpPr txBox="1">
            <a:spLocks/>
          </p:cNvSpPr>
          <p:nvPr/>
        </p:nvSpPr>
        <p:spPr>
          <a:xfrm>
            <a:off x="990600" y="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smtClean="0">
                <a:solidFill>
                  <a:schemeClr val="tx1"/>
                </a:solidFill>
              </a:rPr>
              <a:t>Compliance and Control</a:t>
            </a:r>
            <a:endParaRPr lang="en-US" sz="2400" i="1" dirty="0">
              <a:solidFill>
                <a:schemeClr val="tx1"/>
              </a:solidFill>
            </a:endParaRPr>
          </a:p>
        </p:txBody>
      </p:sp>
      <p:pic>
        <p:nvPicPr>
          <p:cNvPr id="15" name="Picture 14"/>
          <p:cNvPicPr>
            <a:picLocks noChangeAspect="1"/>
          </p:cNvPicPr>
          <p:nvPr/>
        </p:nvPicPr>
        <p:blipFill rotWithShape="1">
          <a:blip r:embed="rId3"/>
          <a:srcRect t="1507" r="1299"/>
          <a:stretch/>
        </p:blipFill>
        <p:spPr>
          <a:xfrm>
            <a:off x="382386" y="3044310"/>
            <a:ext cx="5513317" cy="2466801"/>
          </a:xfrm>
          <a:prstGeom prst="rect">
            <a:avLst/>
          </a:prstGeom>
          <a:ln>
            <a:solidFill>
              <a:schemeClr val="bg1">
                <a:lumMod val="85000"/>
              </a:schemeClr>
            </a:solidFill>
          </a:ln>
        </p:spPr>
      </p:pic>
      <p:pic>
        <p:nvPicPr>
          <p:cNvPr id="17" name="Picture 16"/>
          <p:cNvPicPr>
            <a:picLocks noChangeAspect="1"/>
          </p:cNvPicPr>
          <p:nvPr/>
        </p:nvPicPr>
        <p:blipFill>
          <a:blip r:embed="rId4"/>
          <a:stretch>
            <a:fillRect/>
          </a:stretch>
        </p:blipFill>
        <p:spPr>
          <a:xfrm>
            <a:off x="3892731" y="4310743"/>
            <a:ext cx="4565469" cy="2053390"/>
          </a:xfrm>
          <a:prstGeom prst="rect">
            <a:avLst/>
          </a:prstGeom>
        </p:spPr>
      </p:pic>
      <p:pic>
        <p:nvPicPr>
          <p:cNvPr id="18" name="Picture 17"/>
          <p:cNvPicPr>
            <a:picLocks noChangeAspect="1"/>
          </p:cNvPicPr>
          <p:nvPr/>
        </p:nvPicPr>
        <p:blipFill rotWithShape="1">
          <a:blip r:embed="rId5">
            <a:extLst>
              <a:ext uri="{BEBA8EAE-BF5A-486C-A8C5-ECC9F3942E4B}">
                <a14:imgProps xmlns:a14="http://schemas.microsoft.com/office/drawing/2010/main">
                  <a14:imgLayer r:embed="rId6">
                    <a14:imgEffect>
                      <a14:backgroundRemoval t="6967" b="55520" l="24602" r="50488"/>
                    </a14:imgEffect>
                  </a14:imgLayer>
                </a14:imgProps>
              </a:ext>
            </a:extLst>
          </a:blip>
          <a:srcRect l="25679" t="6605" r="49198" b="43737"/>
          <a:stretch/>
        </p:blipFill>
        <p:spPr>
          <a:xfrm>
            <a:off x="574767" y="748145"/>
            <a:ext cx="2186908" cy="2491444"/>
          </a:xfrm>
          <a:prstGeom prst="rect">
            <a:avLst/>
          </a:prstGeom>
        </p:spPr>
      </p:pic>
      <p:sp>
        <p:nvSpPr>
          <p:cNvPr id="19" name="Text Placeholder 2"/>
          <p:cNvSpPr txBox="1">
            <a:spLocks/>
          </p:cNvSpPr>
          <p:nvPr/>
        </p:nvSpPr>
        <p:spPr>
          <a:xfrm>
            <a:off x="2761675" y="1077690"/>
            <a:ext cx="5511317" cy="316232"/>
          </a:xfrm>
          <a:prstGeom prst="rect">
            <a:avLst/>
          </a:prstGeom>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DRCED is helping improve compliance and control </a:t>
            </a:r>
            <a:endParaRPr lang="en-US" sz="1600" b="1" dirty="0"/>
          </a:p>
        </p:txBody>
      </p:sp>
      <p:sp>
        <p:nvSpPr>
          <p:cNvPr id="20" name="Content Placeholder 3"/>
          <p:cNvSpPr txBox="1">
            <a:spLocks/>
          </p:cNvSpPr>
          <p:nvPr/>
        </p:nvSpPr>
        <p:spPr>
          <a:xfrm>
            <a:off x="2954056" y="1454025"/>
            <a:ext cx="5497254" cy="4356927"/>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spcBef>
                <a:spcPts val="600"/>
              </a:spcBef>
              <a:buFont typeface="Wingdings" panose="05000000000000000000" pitchFamily="2" charset="2"/>
              <a:buChar char="§"/>
            </a:pPr>
            <a:r>
              <a:rPr lang="en-US" sz="1600" b="0" i="0" dirty="0" smtClean="0">
                <a:solidFill>
                  <a:schemeClr val="tx1"/>
                </a:solidFill>
              </a:rPr>
              <a:t>Robotic process automation</a:t>
            </a:r>
          </a:p>
          <a:p>
            <a:pPr marL="285750" indent="-285750" algn="l">
              <a:spcBef>
                <a:spcPts val="600"/>
              </a:spcBef>
              <a:buFont typeface="Wingdings" panose="05000000000000000000" pitchFamily="2" charset="2"/>
              <a:buChar char="§"/>
            </a:pPr>
            <a:r>
              <a:rPr lang="en-US" sz="1600" b="0" i="0" dirty="0" smtClean="0">
                <a:solidFill>
                  <a:schemeClr val="tx1"/>
                </a:solidFill>
              </a:rPr>
              <a:t>Audit workbooks</a:t>
            </a:r>
          </a:p>
          <a:p>
            <a:pPr marL="285750" indent="-285750" algn="l">
              <a:spcBef>
                <a:spcPts val="600"/>
              </a:spcBef>
              <a:buFont typeface="Wingdings" panose="05000000000000000000" pitchFamily="2" charset="2"/>
              <a:buChar char="§"/>
            </a:pPr>
            <a:r>
              <a:rPr lang="en-US" sz="1600" b="0" i="0" dirty="0" smtClean="0">
                <a:solidFill>
                  <a:schemeClr val="tx1"/>
                </a:solidFill>
              </a:rPr>
              <a:t>Automated data quality tracking</a:t>
            </a:r>
          </a:p>
          <a:p>
            <a:pPr marL="285750" indent="-285750" algn="l">
              <a:spcBef>
                <a:spcPts val="600"/>
              </a:spcBef>
              <a:buFont typeface="Wingdings" panose="05000000000000000000" pitchFamily="2" charset="2"/>
              <a:buChar char="§"/>
            </a:pPr>
            <a:r>
              <a:rPr lang="en-US" sz="1600" b="0" i="0" dirty="0" smtClean="0">
                <a:solidFill>
                  <a:schemeClr val="tx1"/>
                </a:solidFill>
              </a:rPr>
              <a:t>Dormant Account Review Quarterly (DARQ)</a:t>
            </a:r>
            <a:endParaRPr lang="en-US" sz="1600" b="0" i="0" dirty="0">
              <a:solidFill>
                <a:schemeClr val="tx1"/>
              </a:solidFill>
            </a:endParaRPr>
          </a:p>
        </p:txBody>
      </p:sp>
      <p:pic>
        <p:nvPicPr>
          <p:cNvPr id="12" name="Picture 11"/>
          <p:cNvPicPr>
            <a:picLocks noChangeAspect="1"/>
          </p:cNvPicPr>
          <p:nvPr/>
        </p:nvPicPr>
        <p:blipFill>
          <a:blip r:embed="rId7"/>
          <a:stretch>
            <a:fillRect/>
          </a:stretch>
        </p:blipFill>
        <p:spPr>
          <a:xfrm>
            <a:off x="8288392" y="0"/>
            <a:ext cx="835733" cy="843151"/>
          </a:xfrm>
          <a:prstGeom prst="rect">
            <a:avLst/>
          </a:prstGeom>
        </p:spPr>
      </p:pic>
    </p:spTree>
    <p:extLst>
      <p:ext uri="{BB962C8B-B14F-4D97-AF65-F5344CB8AC3E}">
        <p14:creationId xmlns:p14="http://schemas.microsoft.com/office/powerpoint/2010/main" val="14745329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28</a:t>
            </a:r>
            <a:endParaRPr lang="en-US" b="1" dirty="0">
              <a:solidFill>
                <a:schemeClr val="bg1"/>
              </a:solidFill>
            </a:endParaRPr>
          </a:p>
        </p:txBody>
      </p:sp>
      <p:sp>
        <p:nvSpPr>
          <p:cNvPr id="9" name="Title 1"/>
          <p:cNvSpPr txBox="1">
            <a:spLocks/>
          </p:cNvSpPr>
          <p:nvPr/>
        </p:nvSpPr>
        <p:spPr>
          <a:xfrm>
            <a:off x="990600" y="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a:solidFill>
                  <a:schemeClr val="tx1"/>
                </a:solidFill>
              </a:rPr>
              <a:t>Decision Analytics on Mission Performance</a:t>
            </a:r>
          </a:p>
        </p:txBody>
      </p:sp>
      <p:pic>
        <p:nvPicPr>
          <p:cNvPr id="10" name="Picture 9"/>
          <p:cNvPicPr>
            <a:picLocks noChangeAspect="1"/>
          </p:cNvPicPr>
          <p:nvPr/>
        </p:nvPicPr>
        <p:blipFill>
          <a:blip r:embed="rId2"/>
          <a:stretch>
            <a:fillRect/>
          </a:stretch>
        </p:blipFill>
        <p:spPr>
          <a:xfrm>
            <a:off x="145143" y="3116138"/>
            <a:ext cx="5827584" cy="2935060"/>
          </a:xfrm>
          <a:prstGeom prst="rect">
            <a:avLst/>
          </a:prstGeom>
          <a:ln>
            <a:solidFill>
              <a:schemeClr val="bg2">
                <a:lumMod val="90000"/>
              </a:schemeClr>
            </a:solidFill>
          </a:ln>
        </p:spPr>
      </p:pic>
      <p:pic>
        <p:nvPicPr>
          <p:cNvPr id="11" name="Picture 10"/>
          <p:cNvPicPr>
            <a:picLocks noChangeAspect="1"/>
          </p:cNvPicPr>
          <p:nvPr/>
        </p:nvPicPr>
        <p:blipFill>
          <a:blip r:embed="rId3"/>
          <a:stretch>
            <a:fillRect/>
          </a:stretch>
        </p:blipFill>
        <p:spPr>
          <a:xfrm>
            <a:off x="4040629" y="4572975"/>
            <a:ext cx="4367864" cy="1740321"/>
          </a:xfrm>
          <a:prstGeom prst="rect">
            <a:avLst/>
          </a:prstGeom>
          <a:ln>
            <a:solidFill>
              <a:schemeClr val="bg2">
                <a:lumMod val="90000"/>
              </a:schemeClr>
            </a:solidFill>
          </a:ln>
        </p:spPr>
      </p:pic>
      <p:pic>
        <p:nvPicPr>
          <p:cNvPr id="12" name="Picture 11"/>
          <p:cNvPicPr>
            <a:picLocks noChangeAspect="1"/>
          </p:cNvPicPr>
          <p:nvPr/>
        </p:nvPicPr>
        <p:blipFill>
          <a:blip r:embed="rId4"/>
          <a:stretch>
            <a:fillRect/>
          </a:stretch>
        </p:blipFill>
        <p:spPr>
          <a:xfrm>
            <a:off x="6224561" y="4289956"/>
            <a:ext cx="2570909" cy="1685908"/>
          </a:xfrm>
          <a:prstGeom prst="rect">
            <a:avLst/>
          </a:prstGeom>
          <a:ln>
            <a:solidFill>
              <a:schemeClr val="bg2">
                <a:lumMod val="90000"/>
              </a:schemeClr>
            </a:solidFill>
          </a:ln>
        </p:spPr>
      </p:pic>
      <p:pic>
        <p:nvPicPr>
          <p:cNvPr id="14" name="Picture 13"/>
          <p:cNvPicPr>
            <a:picLocks noChangeAspect="1"/>
          </p:cNvPicPr>
          <p:nvPr/>
        </p:nvPicPr>
        <p:blipFill rotWithShape="1">
          <a:blip r:embed="rId5">
            <a:extLst>
              <a:ext uri="{BEBA8EAE-BF5A-486C-A8C5-ECC9F3942E4B}">
                <a14:imgProps xmlns:a14="http://schemas.microsoft.com/office/drawing/2010/main">
                  <a14:imgLayer r:embed="rId6">
                    <a14:imgEffect>
                      <a14:backgroundRemoval t="7610" b="56163" l="75090" r="100000"/>
                    </a14:imgEffect>
                  </a14:imgLayer>
                </a14:imgProps>
              </a:ext>
            </a:extLst>
          </a:blip>
          <a:srcRect l="75476" t="7649" r="572" b="44453"/>
          <a:stretch/>
        </p:blipFill>
        <p:spPr>
          <a:xfrm>
            <a:off x="547057" y="853228"/>
            <a:ext cx="2078182" cy="2262910"/>
          </a:xfrm>
          <a:prstGeom prst="rect">
            <a:avLst/>
          </a:prstGeom>
        </p:spPr>
      </p:pic>
      <p:sp>
        <p:nvSpPr>
          <p:cNvPr id="16" name="Text Placeholder 2"/>
          <p:cNvSpPr txBox="1">
            <a:spLocks/>
          </p:cNvSpPr>
          <p:nvPr/>
        </p:nvSpPr>
        <p:spPr>
          <a:xfrm>
            <a:off x="2780145" y="1176575"/>
            <a:ext cx="6015325" cy="316232"/>
          </a:xfrm>
          <a:prstGeom prst="rect">
            <a:avLst/>
          </a:prstGeom>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DRCED will help modernize mission performance analytics</a:t>
            </a:r>
            <a:endParaRPr lang="en-US" sz="1600" b="1" dirty="0"/>
          </a:p>
        </p:txBody>
      </p:sp>
      <p:sp>
        <p:nvSpPr>
          <p:cNvPr id="21" name="Content Placeholder 3"/>
          <p:cNvSpPr txBox="1">
            <a:spLocks/>
          </p:cNvSpPr>
          <p:nvPr/>
        </p:nvSpPr>
        <p:spPr>
          <a:xfrm>
            <a:off x="2780144" y="1616365"/>
            <a:ext cx="6015325" cy="1330035"/>
          </a:xfrm>
          <a:prstGeom prst="rect">
            <a:avLst/>
          </a:prstGeom>
        </p:spPr>
        <p:txBody>
          <a:bodyPr vert="horz" lIns="91440" tIns="45720" rIns="91440" bIns="45720" numCol="2" rtlCol="0">
            <a:normAutofit fontScale="92500" lnSpcReduction="20000"/>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spcBef>
                <a:spcPts val="600"/>
              </a:spcBef>
              <a:buFont typeface="Wingdings" panose="05000000000000000000" pitchFamily="2" charset="2"/>
              <a:buChar char="§"/>
            </a:pPr>
            <a:r>
              <a:rPr lang="en-US" sz="1600" i="0" dirty="0" smtClean="0">
                <a:solidFill>
                  <a:schemeClr val="tx1"/>
                </a:solidFill>
              </a:rPr>
              <a:t>Budget analytics</a:t>
            </a:r>
          </a:p>
          <a:p>
            <a:pPr marL="285750" indent="-285750" algn="l">
              <a:spcBef>
                <a:spcPts val="600"/>
              </a:spcBef>
              <a:buFont typeface="Wingdings" panose="05000000000000000000" pitchFamily="2" charset="2"/>
              <a:buChar char="§"/>
            </a:pPr>
            <a:r>
              <a:rPr lang="en-US" sz="1600" i="0" dirty="0" smtClean="0">
                <a:solidFill>
                  <a:schemeClr val="tx1"/>
                </a:solidFill>
              </a:rPr>
              <a:t>Human resource analytics </a:t>
            </a:r>
          </a:p>
          <a:p>
            <a:pPr marL="285750" indent="-285750" algn="l">
              <a:spcBef>
                <a:spcPts val="600"/>
              </a:spcBef>
              <a:buFont typeface="Wingdings" panose="05000000000000000000" pitchFamily="2" charset="2"/>
              <a:buChar char="§"/>
            </a:pPr>
            <a:r>
              <a:rPr lang="en-US" sz="1600" i="0" dirty="0" smtClean="0">
                <a:solidFill>
                  <a:schemeClr val="tx1"/>
                </a:solidFill>
              </a:rPr>
              <a:t>Contract analytics</a:t>
            </a:r>
          </a:p>
          <a:p>
            <a:pPr marL="285750" indent="-285750" algn="l">
              <a:spcBef>
                <a:spcPts val="600"/>
              </a:spcBef>
              <a:buFont typeface="Wingdings" panose="05000000000000000000" pitchFamily="2" charset="2"/>
              <a:buChar char="§"/>
            </a:pPr>
            <a:r>
              <a:rPr lang="en-US" sz="1600" i="0" dirty="0" smtClean="0">
                <a:solidFill>
                  <a:schemeClr val="tx1"/>
                </a:solidFill>
              </a:rPr>
              <a:t>Real property analytics</a:t>
            </a:r>
          </a:p>
          <a:p>
            <a:pPr marL="285750" indent="-285750" algn="l">
              <a:spcBef>
                <a:spcPts val="600"/>
              </a:spcBef>
              <a:buFont typeface="Wingdings" panose="05000000000000000000" pitchFamily="2" charset="2"/>
              <a:buChar char="§"/>
            </a:pPr>
            <a:r>
              <a:rPr lang="en-US" sz="1600" i="0" dirty="0" smtClean="0">
                <a:solidFill>
                  <a:schemeClr val="tx1"/>
                </a:solidFill>
              </a:rPr>
              <a:t>Medical analytics </a:t>
            </a:r>
          </a:p>
          <a:p>
            <a:pPr marL="285750" indent="-285750" algn="l">
              <a:spcBef>
                <a:spcPts val="600"/>
              </a:spcBef>
              <a:buFont typeface="Wingdings" panose="05000000000000000000" pitchFamily="2" charset="2"/>
              <a:buChar char="§"/>
            </a:pPr>
            <a:r>
              <a:rPr lang="en-US" sz="1600" i="0" dirty="0" smtClean="0">
                <a:solidFill>
                  <a:schemeClr val="tx1"/>
                </a:solidFill>
              </a:rPr>
              <a:t>Readiness analytics</a:t>
            </a:r>
          </a:p>
          <a:p>
            <a:pPr marL="285750" indent="-285750" algn="l">
              <a:spcBef>
                <a:spcPts val="600"/>
              </a:spcBef>
              <a:buFont typeface="Wingdings" panose="05000000000000000000" pitchFamily="2" charset="2"/>
              <a:buChar char="§"/>
            </a:pPr>
            <a:r>
              <a:rPr lang="en-US" sz="1600" i="0" dirty="0" smtClean="0">
                <a:solidFill>
                  <a:schemeClr val="tx1"/>
                </a:solidFill>
              </a:rPr>
              <a:t>Acquisition analytics</a:t>
            </a:r>
          </a:p>
          <a:p>
            <a:pPr marL="285750" indent="-285750" algn="l">
              <a:spcBef>
                <a:spcPts val="600"/>
              </a:spcBef>
              <a:buFont typeface="Wingdings" panose="05000000000000000000" pitchFamily="2" charset="2"/>
              <a:buChar char="§"/>
            </a:pPr>
            <a:r>
              <a:rPr lang="en-US" sz="1600" i="0" dirty="0" smtClean="0">
                <a:solidFill>
                  <a:schemeClr val="tx1"/>
                </a:solidFill>
              </a:rPr>
              <a:t>More…</a:t>
            </a:r>
            <a:endParaRPr lang="en-US" sz="1600" i="0" dirty="0">
              <a:solidFill>
                <a:schemeClr val="tx1"/>
              </a:solidFill>
            </a:endParaRPr>
          </a:p>
        </p:txBody>
      </p:sp>
      <p:pic>
        <p:nvPicPr>
          <p:cNvPr id="20" name="Picture 19"/>
          <p:cNvPicPr>
            <a:picLocks noChangeAspect="1"/>
          </p:cNvPicPr>
          <p:nvPr/>
        </p:nvPicPr>
        <p:blipFill>
          <a:blip r:embed="rId7"/>
          <a:stretch>
            <a:fillRect/>
          </a:stretch>
        </p:blipFill>
        <p:spPr>
          <a:xfrm>
            <a:off x="8283825" y="44795"/>
            <a:ext cx="835733" cy="843151"/>
          </a:xfrm>
          <a:prstGeom prst="rect">
            <a:avLst/>
          </a:prstGeom>
        </p:spPr>
      </p:pic>
    </p:spTree>
    <p:extLst>
      <p:ext uri="{BB962C8B-B14F-4D97-AF65-F5344CB8AC3E}">
        <p14:creationId xmlns:p14="http://schemas.microsoft.com/office/powerpoint/2010/main" val="36098451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29</a:t>
            </a:r>
            <a:endParaRPr lang="en-US" b="1" dirty="0">
              <a:solidFill>
                <a:schemeClr val="bg1"/>
              </a:solidFill>
            </a:endParaRPr>
          </a:p>
        </p:txBody>
      </p:sp>
      <p:sp>
        <p:nvSpPr>
          <p:cNvPr id="9" name="Title 1"/>
          <p:cNvSpPr txBox="1">
            <a:spLocks/>
          </p:cNvSpPr>
          <p:nvPr/>
        </p:nvSpPr>
        <p:spPr>
          <a:xfrm>
            <a:off x="990600" y="0"/>
            <a:ext cx="74676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i="1" dirty="0">
                <a:solidFill>
                  <a:schemeClr val="tx1"/>
                </a:solidFill>
              </a:rPr>
              <a:t>Decision Analytics on </a:t>
            </a:r>
            <a:r>
              <a:rPr lang="en-US" sz="2400" i="1" dirty="0" smtClean="0">
                <a:solidFill>
                  <a:schemeClr val="tx1"/>
                </a:solidFill>
              </a:rPr>
              <a:t>Financial </a:t>
            </a:r>
            <a:r>
              <a:rPr lang="en-US" sz="2400" i="1" dirty="0">
                <a:solidFill>
                  <a:schemeClr val="tx1"/>
                </a:solidFill>
              </a:rPr>
              <a:t>Performance</a:t>
            </a:r>
          </a:p>
        </p:txBody>
      </p:sp>
      <p:pic>
        <p:nvPicPr>
          <p:cNvPr id="15" name="Picture 14"/>
          <p:cNvPicPr>
            <a:picLocks noChangeAspect="1"/>
          </p:cNvPicPr>
          <p:nvPr/>
        </p:nvPicPr>
        <p:blipFill rotWithShape="1">
          <a:blip r:embed="rId3"/>
          <a:srcRect r="610"/>
          <a:stretch/>
        </p:blipFill>
        <p:spPr>
          <a:xfrm>
            <a:off x="136942" y="3343224"/>
            <a:ext cx="7138215" cy="2416443"/>
          </a:xfrm>
          <a:prstGeom prst="rect">
            <a:avLst/>
          </a:prstGeom>
          <a:ln>
            <a:solidFill>
              <a:schemeClr val="bg2">
                <a:lumMod val="90000"/>
              </a:schemeClr>
            </a:solidFill>
          </a:ln>
        </p:spPr>
      </p:pic>
      <p:pic>
        <p:nvPicPr>
          <p:cNvPr id="17" name="Picture 16"/>
          <p:cNvPicPr>
            <a:picLocks noChangeAspect="1"/>
          </p:cNvPicPr>
          <p:nvPr/>
        </p:nvPicPr>
        <p:blipFill>
          <a:blip r:embed="rId4"/>
          <a:stretch>
            <a:fillRect/>
          </a:stretch>
        </p:blipFill>
        <p:spPr>
          <a:xfrm>
            <a:off x="4419599" y="3516841"/>
            <a:ext cx="4271555" cy="2801359"/>
          </a:xfrm>
          <a:prstGeom prst="rect">
            <a:avLst/>
          </a:prstGeom>
          <a:ln>
            <a:solidFill>
              <a:schemeClr val="bg2">
                <a:lumMod val="90000"/>
              </a:schemeClr>
            </a:solidFill>
          </a:ln>
        </p:spPr>
      </p:pic>
      <p:pic>
        <p:nvPicPr>
          <p:cNvPr id="18" name="Picture 17"/>
          <p:cNvPicPr>
            <a:picLocks noChangeAspect="1"/>
          </p:cNvPicPr>
          <p:nvPr/>
        </p:nvPicPr>
        <p:blipFill rotWithShape="1">
          <a:blip r:embed="rId5">
            <a:extLst>
              <a:ext uri="{BEBA8EAE-BF5A-486C-A8C5-ECC9F3942E4B}">
                <a14:imgProps xmlns:a14="http://schemas.microsoft.com/office/drawing/2010/main">
                  <a14:imgLayer r:embed="rId6">
                    <a14:imgEffect>
                      <a14:backgroundRemoval t="7503" b="56377" l="50026" r="76323"/>
                    </a14:imgEffect>
                  </a14:imgLayer>
                </a14:imgProps>
              </a:ext>
            </a:extLst>
          </a:blip>
          <a:srcRect l="50354" t="7844" r="24098" b="44453"/>
          <a:stretch/>
        </p:blipFill>
        <p:spPr>
          <a:xfrm>
            <a:off x="574370" y="958188"/>
            <a:ext cx="2216728" cy="2385036"/>
          </a:xfrm>
          <a:prstGeom prst="rect">
            <a:avLst/>
          </a:prstGeom>
        </p:spPr>
      </p:pic>
      <p:sp>
        <p:nvSpPr>
          <p:cNvPr id="19" name="Text Placeholder 2"/>
          <p:cNvSpPr txBox="1">
            <a:spLocks/>
          </p:cNvSpPr>
          <p:nvPr/>
        </p:nvSpPr>
        <p:spPr>
          <a:xfrm>
            <a:off x="2717075" y="1034696"/>
            <a:ext cx="5891348" cy="316232"/>
          </a:xfrm>
          <a:prstGeom prst="rect">
            <a:avLst/>
          </a:prstGeom>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t>DRCED is bringing new decision analytics to financial performance</a:t>
            </a:r>
          </a:p>
        </p:txBody>
      </p:sp>
      <p:sp>
        <p:nvSpPr>
          <p:cNvPr id="20" name="Content Placeholder 3"/>
          <p:cNvSpPr txBox="1">
            <a:spLocks/>
          </p:cNvSpPr>
          <p:nvPr/>
        </p:nvSpPr>
        <p:spPr>
          <a:xfrm>
            <a:off x="2965852" y="1553182"/>
            <a:ext cx="5497254" cy="4287179"/>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spcBef>
                <a:spcPts val="600"/>
              </a:spcBef>
              <a:buFont typeface="Wingdings" panose="05000000000000000000" pitchFamily="2" charset="2"/>
              <a:buChar char="§"/>
            </a:pPr>
            <a:r>
              <a:rPr lang="en-US" sz="1600" b="0" i="0" dirty="0" smtClean="0">
                <a:solidFill>
                  <a:schemeClr val="tx1"/>
                </a:solidFill>
              </a:rPr>
              <a:t>Financial management hygiene</a:t>
            </a:r>
          </a:p>
          <a:p>
            <a:pPr marL="285750" indent="-285750" algn="l">
              <a:spcBef>
                <a:spcPts val="600"/>
              </a:spcBef>
              <a:buFont typeface="Wingdings" panose="05000000000000000000" pitchFamily="2" charset="2"/>
              <a:buChar char="§"/>
            </a:pPr>
            <a:r>
              <a:rPr lang="en-US" sz="1600" b="0" i="0" dirty="0" smtClean="0">
                <a:solidFill>
                  <a:schemeClr val="tx1"/>
                </a:solidFill>
              </a:rPr>
              <a:t>General Ledger (GL) mapping to other business systems</a:t>
            </a:r>
          </a:p>
          <a:p>
            <a:pPr marL="285750" indent="-285750" algn="l">
              <a:spcBef>
                <a:spcPts val="600"/>
              </a:spcBef>
              <a:buFont typeface="Wingdings" panose="05000000000000000000" pitchFamily="2" charset="2"/>
              <a:buChar char="§"/>
            </a:pPr>
            <a:r>
              <a:rPr lang="en-US" sz="1600" b="0" i="0" dirty="0" smtClean="0">
                <a:solidFill>
                  <a:schemeClr val="tx1"/>
                </a:solidFill>
              </a:rPr>
              <a:t>Financial management workforce tracking</a:t>
            </a:r>
          </a:p>
          <a:p>
            <a:pPr marL="285750" indent="-285750" algn="l">
              <a:spcBef>
                <a:spcPts val="600"/>
              </a:spcBef>
              <a:buFont typeface="Wingdings" panose="05000000000000000000" pitchFamily="2" charset="2"/>
              <a:buChar char="§"/>
            </a:pPr>
            <a:r>
              <a:rPr lang="en-US" sz="1600" b="0" i="0" dirty="0" smtClean="0">
                <a:solidFill>
                  <a:schemeClr val="tx1"/>
                </a:solidFill>
              </a:rPr>
              <a:t>Detailed contract analytic capabilities</a:t>
            </a:r>
            <a:endParaRPr lang="en-US" sz="1600" b="0" i="0" dirty="0">
              <a:solidFill>
                <a:schemeClr val="tx1"/>
              </a:solidFill>
            </a:endParaRPr>
          </a:p>
        </p:txBody>
      </p:sp>
      <p:pic>
        <p:nvPicPr>
          <p:cNvPr id="11" name="Picture 10"/>
          <p:cNvPicPr>
            <a:picLocks noChangeAspect="1"/>
          </p:cNvPicPr>
          <p:nvPr/>
        </p:nvPicPr>
        <p:blipFill>
          <a:blip r:embed="rId7"/>
          <a:stretch>
            <a:fillRect/>
          </a:stretch>
        </p:blipFill>
        <p:spPr>
          <a:xfrm>
            <a:off x="8288392" y="0"/>
            <a:ext cx="835733" cy="843151"/>
          </a:xfrm>
          <a:prstGeom prst="rect">
            <a:avLst/>
          </a:prstGeom>
        </p:spPr>
      </p:pic>
    </p:spTree>
    <p:extLst>
      <p:ext uri="{BB962C8B-B14F-4D97-AF65-F5344CB8AC3E}">
        <p14:creationId xmlns:p14="http://schemas.microsoft.com/office/powerpoint/2010/main" val="38974699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39125" y="0"/>
            <a:ext cx="904875" cy="904875"/>
          </a:xfrm>
          <a:prstGeom prst="rect">
            <a:avLst/>
          </a:prstGeom>
        </p:spPr>
      </p:pic>
      <p:sp>
        <p:nvSpPr>
          <p:cNvPr id="13" name="TextBox 12"/>
          <p:cNvSpPr txBox="1"/>
          <p:nvPr/>
        </p:nvSpPr>
        <p:spPr>
          <a:xfrm>
            <a:off x="8682445" y="6488668"/>
            <a:ext cx="426720" cy="369332"/>
          </a:xfrm>
          <a:prstGeom prst="rect">
            <a:avLst/>
          </a:prstGeom>
          <a:noFill/>
        </p:spPr>
        <p:txBody>
          <a:bodyPr wrap="square" rtlCol="0">
            <a:spAutoFit/>
          </a:bodyPr>
          <a:lstStyle/>
          <a:p>
            <a:r>
              <a:rPr lang="en-US" b="1" dirty="0" smtClean="0">
                <a:solidFill>
                  <a:schemeClr val="bg1"/>
                </a:solidFill>
              </a:rPr>
              <a:t>30</a:t>
            </a:r>
            <a:endParaRPr lang="en-US" b="1" dirty="0">
              <a:solidFill>
                <a:schemeClr val="bg1"/>
              </a:solidFill>
            </a:endParaRPr>
          </a:p>
        </p:txBody>
      </p:sp>
      <p:sp>
        <p:nvSpPr>
          <p:cNvPr id="10" name="Title 1"/>
          <p:cNvSpPr txBox="1">
            <a:spLocks/>
          </p:cNvSpPr>
          <p:nvPr/>
        </p:nvSpPr>
        <p:spPr>
          <a:xfrm>
            <a:off x="914400" y="76200"/>
            <a:ext cx="7467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i="0" kern="1200">
                <a:solidFill>
                  <a:srgbClr val="000076"/>
                </a:solidFill>
                <a:effectLst/>
                <a:latin typeface="Arial" pitchFamily="34" charset="0"/>
                <a:ea typeface="+mj-ea"/>
                <a:cs typeface="Arial" pitchFamily="34" charset="0"/>
              </a:defRPr>
            </a:lvl1pPr>
          </a:lstStyle>
          <a:p>
            <a:r>
              <a:rPr lang="en-US" sz="2400" dirty="0" smtClean="0">
                <a:solidFill>
                  <a:schemeClr val="tx1"/>
                </a:solidFill>
              </a:rPr>
              <a:t>So What Does All This Mean? </a:t>
            </a:r>
            <a:endParaRPr lang="en-US" sz="2400" dirty="0">
              <a:solidFill>
                <a:schemeClr val="tx1"/>
              </a:solidFill>
            </a:endParaRPr>
          </a:p>
        </p:txBody>
      </p:sp>
      <p:sp>
        <p:nvSpPr>
          <p:cNvPr id="11" name="Content Placeholder 2"/>
          <p:cNvSpPr txBox="1">
            <a:spLocks/>
          </p:cNvSpPr>
          <p:nvPr/>
        </p:nvSpPr>
        <p:spPr>
          <a:xfrm>
            <a:off x="457200" y="1066800"/>
            <a:ext cx="8229600" cy="5181600"/>
          </a:xfrm>
          <a:prstGeom prst="rect">
            <a:avLst/>
          </a:prstGeom>
        </p:spPr>
        <p:txBody>
          <a:bodyPr vert="horz" lIns="91440" tIns="45720" rIns="91440" bIns="45720" rtlCol="0">
            <a:normAutofit/>
          </a:bodyPr>
          <a:lstStyle>
            <a:lvl1pPr marL="0" indent="0" algn="ctr" defTabSz="914400" rtl="0" eaLnBrk="1" latinLnBrk="0" hangingPunct="1">
              <a:spcBef>
                <a:spcPts val="0"/>
              </a:spcBef>
              <a:spcAft>
                <a:spcPts val="600"/>
              </a:spcAft>
              <a:buFont typeface="Wingdings" pitchFamily="2" charset="2"/>
              <a:buNone/>
              <a:defRPr sz="2800" b="1" i="1" kern="1200">
                <a:solidFill>
                  <a:srgbClr val="000076"/>
                </a:solidFill>
                <a:latin typeface="Arial" pitchFamily="34" charset="0"/>
                <a:ea typeface="+mn-ea"/>
                <a:cs typeface="Arial" pitchFamily="34" charset="0"/>
              </a:defRPr>
            </a:lvl1pPr>
            <a:lvl2pPr marL="457200" indent="0" algn="ctr" defTabSz="914400" rtl="0" eaLnBrk="1" latinLnBrk="0" hangingPunct="1">
              <a:spcBef>
                <a:spcPct val="20000"/>
              </a:spcBef>
              <a:buFont typeface="Wingdings" pitchFamily="2" charset="2"/>
              <a:buNone/>
              <a:defRPr sz="20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Wingdings" pitchFamily="2" charset="2"/>
              <a:buNone/>
              <a:defRPr sz="18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Wingdings" pitchFamily="2" charset="2"/>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Wingdings" panose="05000000000000000000" pitchFamily="2" charset="2"/>
              <a:buChar char="§"/>
            </a:pPr>
            <a:r>
              <a:rPr lang="en-US" sz="2200" b="0" i="0" dirty="0" smtClean="0">
                <a:solidFill>
                  <a:schemeClr val="tx1"/>
                </a:solidFill>
              </a:rPr>
              <a:t>This is YOUR future!</a:t>
            </a:r>
          </a:p>
          <a:p>
            <a:pPr algn="l"/>
            <a:endParaRPr lang="en-US" sz="2200" b="0" i="0" dirty="0" smtClean="0">
              <a:solidFill>
                <a:schemeClr val="tx1"/>
              </a:solidFill>
            </a:endParaRPr>
          </a:p>
          <a:p>
            <a:pPr marL="342900" indent="-342900" algn="l">
              <a:buFont typeface="Wingdings" panose="05000000000000000000" pitchFamily="2" charset="2"/>
              <a:buChar char="§"/>
            </a:pPr>
            <a:r>
              <a:rPr lang="en-US" sz="2200" b="0" i="0" dirty="0" smtClean="0">
                <a:solidFill>
                  <a:schemeClr val="tx1"/>
                </a:solidFill>
              </a:rPr>
              <a:t>Budget environment necessitates us to make and advise better resource decisions</a:t>
            </a:r>
          </a:p>
          <a:p>
            <a:pPr marL="342900" indent="-342900" algn="l">
              <a:buFont typeface="Wingdings" panose="05000000000000000000" pitchFamily="2" charset="2"/>
              <a:buChar char="§"/>
            </a:pPr>
            <a:endParaRPr lang="en-US" sz="2200" b="0" i="0" dirty="0" smtClean="0">
              <a:solidFill>
                <a:schemeClr val="tx1"/>
              </a:solidFill>
            </a:endParaRPr>
          </a:p>
          <a:p>
            <a:pPr marL="342900" indent="-342900" algn="l">
              <a:buFont typeface="Wingdings" panose="05000000000000000000" pitchFamily="2" charset="2"/>
              <a:buChar char="§"/>
            </a:pPr>
            <a:r>
              <a:rPr lang="en-US" sz="2200" b="0" i="0" dirty="0" smtClean="0">
                <a:solidFill>
                  <a:schemeClr val="tx1"/>
                </a:solidFill>
              </a:rPr>
              <a:t>Need to embrace &amp; upgrade IT tools</a:t>
            </a:r>
          </a:p>
          <a:p>
            <a:pPr marL="342900" indent="-342900" algn="l">
              <a:buFont typeface="Wingdings" panose="05000000000000000000" pitchFamily="2" charset="2"/>
              <a:buChar char="§"/>
            </a:pPr>
            <a:endParaRPr lang="en-US" sz="2200" b="0" i="0" dirty="0" smtClean="0">
              <a:solidFill>
                <a:schemeClr val="tx1"/>
              </a:solidFill>
            </a:endParaRPr>
          </a:p>
          <a:p>
            <a:pPr marL="342900" indent="-342900" algn="l">
              <a:buFont typeface="Wingdings" panose="05000000000000000000" pitchFamily="2" charset="2"/>
              <a:buChar char="§"/>
            </a:pPr>
            <a:r>
              <a:rPr lang="en-US" sz="2200" b="0" i="0" dirty="0" smtClean="0">
                <a:solidFill>
                  <a:schemeClr val="tx1"/>
                </a:solidFill>
              </a:rPr>
              <a:t>Data analytics enables professional and organizational relevance</a:t>
            </a:r>
          </a:p>
          <a:p>
            <a:pPr marL="342900" indent="-342900" algn="l">
              <a:buFont typeface="Wingdings" panose="05000000000000000000" pitchFamily="2" charset="2"/>
              <a:buChar char="§"/>
            </a:pPr>
            <a:endParaRPr lang="en-US" sz="2200" b="0" i="0" dirty="0" smtClean="0">
              <a:solidFill>
                <a:schemeClr val="tx1"/>
              </a:solidFill>
            </a:endParaRPr>
          </a:p>
          <a:p>
            <a:pPr marL="342900" indent="-342900" algn="l">
              <a:buFont typeface="Wingdings" panose="05000000000000000000" pitchFamily="2" charset="2"/>
              <a:buChar char="§"/>
            </a:pPr>
            <a:r>
              <a:rPr lang="en-US" sz="2200" b="0" i="0" dirty="0" smtClean="0">
                <a:solidFill>
                  <a:schemeClr val="tx1"/>
                </a:solidFill>
              </a:rPr>
              <a:t>Wise man say: “ He who learn data analytics feed family for long, long time.” </a:t>
            </a:r>
            <a:endParaRPr lang="en-US" sz="2200" b="0" i="0" dirty="0">
              <a:solidFill>
                <a:schemeClr val="tx1"/>
              </a:solidFill>
            </a:endParaRPr>
          </a:p>
        </p:txBody>
      </p:sp>
      <p:pic>
        <p:nvPicPr>
          <p:cNvPr id="7" name="Picture 6"/>
          <p:cNvPicPr>
            <a:picLocks noChangeAspect="1"/>
          </p:cNvPicPr>
          <p:nvPr/>
        </p:nvPicPr>
        <p:blipFill>
          <a:blip r:embed="rId3"/>
          <a:stretch>
            <a:fillRect/>
          </a:stretch>
        </p:blipFill>
        <p:spPr>
          <a:xfrm>
            <a:off x="8288392" y="0"/>
            <a:ext cx="835733" cy="843151"/>
          </a:xfrm>
          <a:prstGeom prst="rect">
            <a:avLst/>
          </a:prstGeom>
        </p:spPr>
      </p:pic>
    </p:spTree>
    <p:extLst>
      <p:ext uri="{BB962C8B-B14F-4D97-AF65-F5344CB8AC3E}">
        <p14:creationId xmlns:p14="http://schemas.microsoft.com/office/powerpoint/2010/main" val="3152638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_AOC_ G_357_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1223</TotalTime>
  <Words>2218</Words>
  <Application>Microsoft Office PowerPoint</Application>
  <PresentationFormat>On-screen Show (4:3)</PresentationFormat>
  <Paragraphs>293</Paragraphs>
  <Slides>31</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31</vt:i4>
      </vt:variant>
    </vt:vector>
  </HeadingPairs>
  <TitlesOfParts>
    <vt:vector size="44" baseType="lpstr">
      <vt:lpstr> Arial</vt:lpstr>
      <vt:lpstr>Agency FB</vt:lpstr>
      <vt:lpstr>Arial</vt:lpstr>
      <vt:lpstr>Avenir Book</vt:lpstr>
      <vt:lpstr>Calibri</vt:lpstr>
      <vt:lpstr>Calibri Light</vt:lpstr>
      <vt:lpstr>Franklin Gothic Medium</vt:lpstr>
      <vt:lpstr>Oswald</vt:lpstr>
      <vt:lpstr>Times New Roman</vt:lpstr>
      <vt:lpstr>Trebuchet MS</vt:lpstr>
      <vt:lpstr>Wingdings</vt:lpstr>
      <vt:lpstr>1_Office Theme</vt:lpstr>
      <vt:lpstr>20_AOC_ G_357_Template(S)</vt:lpstr>
      <vt:lpstr>Financial Management &amp; Data Analytics:  A National Enterprise &amp; Local Perspective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TADV Manpower Audit</dc:title>
  <dc:creator>Page, Matthew Mr CIV USA TRADOC</dc:creator>
  <cp:lastModifiedBy>Waclawski, Laura A Ms CIV USA TRADOC</cp:lastModifiedBy>
  <cp:revision>82</cp:revision>
  <cp:lastPrinted>2019-04-11T16:08:16Z</cp:lastPrinted>
  <dcterms:created xsi:type="dcterms:W3CDTF">2018-11-01T14:07:51Z</dcterms:created>
  <dcterms:modified xsi:type="dcterms:W3CDTF">2019-04-11T16:20:05Z</dcterms:modified>
</cp:coreProperties>
</file>