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143500" y="2887979"/>
            <a:ext cx="3912107" cy="3970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3999" cy="990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429768" y="1748027"/>
            <a:ext cx="8714740" cy="1987550"/>
          </a:xfrm>
          <a:custGeom>
            <a:avLst/>
            <a:gdLst/>
            <a:ahLst/>
            <a:cxnLst/>
            <a:rect l="l" t="t" r="r" b="b"/>
            <a:pathLst>
              <a:path w="8714740" h="1987550">
                <a:moveTo>
                  <a:pt x="0" y="1987296"/>
                </a:moveTo>
                <a:lnTo>
                  <a:pt x="8714232" y="1987296"/>
                </a:lnTo>
                <a:lnTo>
                  <a:pt x="8714232" y="0"/>
                </a:lnTo>
                <a:lnTo>
                  <a:pt x="0" y="0"/>
                </a:lnTo>
                <a:lnTo>
                  <a:pt x="0" y="1987296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0" y="0"/>
            <a:ext cx="429895" cy="6858000"/>
          </a:xfrm>
          <a:custGeom>
            <a:avLst/>
            <a:gdLst/>
            <a:ahLst/>
            <a:cxnLst/>
            <a:rect l="l" t="t" r="r" b="b"/>
            <a:pathLst>
              <a:path w="429895" h="6858000">
                <a:moveTo>
                  <a:pt x="0" y="6858000"/>
                </a:moveTo>
                <a:lnTo>
                  <a:pt x="429768" y="6858000"/>
                </a:lnTo>
                <a:lnTo>
                  <a:pt x="42976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0" y="0"/>
            <a:ext cx="2116835" cy="5608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6609588" y="2017776"/>
            <a:ext cx="1280159" cy="1280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5240" y="1908300"/>
            <a:ext cx="302704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03864"/>
                </a:solidFill>
                <a:latin typeface="Agency FB"/>
                <a:cs typeface="Agency F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338D"/>
                </a:solidFill>
                <a:latin typeface="Agency FB"/>
                <a:cs typeface="Agency F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338D"/>
                </a:solidFill>
                <a:latin typeface="Agency FB"/>
                <a:cs typeface="Agency F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338D"/>
                </a:solidFill>
                <a:latin typeface="Agency FB"/>
                <a:cs typeface="Agency F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693164"/>
            <a:ext cx="6314312" cy="247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6609588" y="2017776"/>
            <a:ext cx="1280159" cy="1280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7920228" y="2113788"/>
            <a:ext cx="1097279" cy="1097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466588" y="2109216"/>
            <a:ext cx="1083563" cy="10972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84404" y="131063"/>
            <a:ext cx="1819655" cy="841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221776" y="167852"/>
            <a:ext cx="1689100" cy="711835"/>
          </a:xfrm>
          <a:custGeom>
            <a:avLst/>
            <a:gdLst/>
            <a:ahLst/>
            <a:cxnLst/>
            <a:rect l="l" t="t" r="r" b="b"/>
            <a:pathLst>
              <a:path w="1689100" h="711835">
                <a:moveTo>
                  <a:pt x="1638620" y="535876"/>
                </a:moveTo>
                <a:lnTo>
                  <a:pt x="1023543" y="535876"/>
                </a:lnTo>
                <a:lnTo>
                  <a:pt x="1026756" y="541540"/>
                </a:lnTo>
                <a:lnTo>
                  <a:pt x="1051158" y="576841"/>
                </a:lnTo>
                <a:lnTo>
                  <a:pt x="1080541" y="609752"/>
                </a:lnTo>
                <a:lnTo>
                  <a:pt x="1115911" y="640766"/>
                </a:lnTo>
                <a:lnTo>
                  <a:pt x="1154026" y="666143"/>
                </a:lnTo>
                <a:lnTo>
                  <a:pt x="1194885" y="685882"/>
                </a:lnTo>
                <a:lnTo>
                  <a:pt x="1238488" y="699982"/>
                </a:lnTo>
                <a:lnTo>
                  <a:pt x="1284832" y="708443"/>
                </a:lnTo>
                <a:lnTo>
                  <a:pt x="1333919" y="711263"/>
                </a:lnTo>
                <a:lnTo>
                  <a:pt x="1391229" y="707689"/>
                </a:lnTo>
                <a:lnTo>
                  <a:pt x="1444030" y="696968"/>
                </a:lnTo>
                <a:lnTo>
                  <a:pt x="1492324" y="679099"/>
                </a:lnTo>
                <a:lnTo>
                  <a:pt x="1536112" y="654083"/>
                </a:lnTo>
                <a:lnTo>
                  <a:pt x="1575396" y="621919"/>
                </a:lnTo>
                <a:lnTo>
                  <a:pt x="1604259" y="590069"/>
                </a:lnTo>
                <a:lnTo>
                  <a:pt x="1629138" y="554084"/>
                </a:lnTo>
                <a:lnTo>
                  <a:pt x="1638620" y="535876"/>
                </a:lnTo>
                <a:close/>
              </a:path>
              <a:path w="1689100" h="711835">
                <a:moveTo>
                  <a:pt x="773671" y="16878"/>
                </a:moveTo>
                <a:lnTo>
                  <a:pt x="527481" y="16878"/>
                </a:lnTo>
                <a:lnTo>
                  <a:pt x="527481" y="694385"/>
                </a:lnTo>
                <a:lnTo>
                  <a:pt x="729005" y="694385"/>
                </a:lnTo>
                <a:lnTo>
                  <a:pt x="729005" y="198539"/>
                </a:lnTo>
                <a:lnTo>
                  <a:pt x="991474" y="198539"/>
                </a:lnTo>
                <a:lnTo>
                  <a:pt x="988088" y="143409"/>
                </a:lnTo>
                <a:lnTo>
                  <a:pt x="974687" y="104746"/>
                </a:lnTo>
                <a:lnTo>
                  <a:pt x="952352" y="73113"/>
                </a:lnTo>
                <a:lnTo>
                  <a:pt x="921083" y="48510"/>
                </a:lnTo>
                <a:lnTo>
                  <a:pt x="880880" y="30936"/>
                </a:lnTo>
                <a:lnTo>
                  <a:pt x="831742" y="20392"/>
                </a:lnTo>
                <a:lnTo>
                  <a:pt x="773671" y="16878"/>
                </a:lnTo>
                <a:close/>
              </a:path>
              <a:path w="1689100" h="711835">
                <a:moveTo>
                  <a:pt x="991474" y="198539"/>
                </a:moveTo>
                <a:lnTo>
                  <a:pt x="766229" y="198539"/>
                </a:lnTo>
                <a:lnTo>
                  <a:pt x="788157" y="200741"/>
                </a:lnTo>
                <a:lnTo>
                  <a:pt x="803822" y="207349"/>
                </a:lnTo>
                <a:lnTo>
                  <a:pt x="813222" y="218363"/>
                </a:lnTo>
                <a:lnTo>
                  <a:pt x="816356" y="233781"/>
                </a:lnTo>
                <a:lnTo>
                  <a:pt x="812881" y="250500"/>
                </a:lnTo>
                <a:lnTo>
                  <a:pt x="802459" y="262442"/>
                </a:lnTo>
                <a:lnTo>
                  <a:pt x="785087" y="269607"/>
                </a:lnTo>
                <a:lnTo>
                  <a:pt x="760768" y="271995"/>
                </a:lnTo>
                <a:lnTo>
                  <a:pt x="760768" y="452666"/>
                </a:lnTo>
                <a:lnTo>
                  <a:pt x="799477" y="452666"/>
                </a:lnTo>
                <a:lnTo>
                  <a:pt x="821630" y="454713"/>
                </a:lnTo>
                <a:lnTo>
                  <a:pt x="837453" y="460856"/>
                </a:lnTo>
                <a:lnTo>
                  <a:pt x="846947" y="471091"/>
                </a:lnTo>
                <a:lnTo>
                  <a:pt x="850112" y="485419"/>
                </a:lnTo>
                <a:lnTo>
                  <a:pt x="849336" y="494368"/>
                </a:lnTo>
                <a:lnTo>
                  <a:pt x="809033" y="519685"/>
                </a:lnTo>
                <a:lnTo>
                  <a:pt x="795007" y="520166"/>
                </a:lnTo>
                <a:lnTo>
                  <a:pt x="760768" y="520166"/>
                </a:lnTo>
                <a:lnTo>
                  <a:pt x="760768" y="694385"/>
                </a:lnTo>
                <a:lnTo>
                  <a:pt x="798982" y="694385"/>
                </a:lnTo>
                <a:lnTo>
                  <a:pt x="827709" y="693732"/>
                </a:lnTo>
                <a:lnTo>
                  <a:pt x="875854" y="688518"/>
                </a:lnTo>
                <a:lnTo>
                  <a:pt x="912863" y="677755"/>
                </a:lnTo>
                <a:lnTo>
                  <a:pt x="946367" y="659391"/>
                </a:lnTo>
                <a:lnTo>
                  <a:pt x="984039" y="625244"/>
                </a:lnTo>
                <a:lnTo>
                  <a:pt x="1014053" y="573313"/>
                </a:lnTo>
                <a:lnTo>
                  <a:pt x="1023543" y="535876"/>
                </a:lnTo>
                <a:lnTo>
                  <a:pt x="1638620" y="535876"/>
                </a:lnTo>
                <a:lnTo>
                  <a:pt x="1650033" y="513962"/>
                </a:lnTo>
                <a:lnTo>
                  <a:pt x="1651078" y="511225"/>
                </a:lnTo>
                <a:lnTo>
                  <a:pt x="1330947" y="511225"/>
                </a:lnTo>
                <a:lnTo>
                  <a:pt x="1300793" y="508513"/>
                </a:lnTo>
                <a:lnTo>
                  <a:pt x="1248672" y="486804"/>
                </a:lnTo>
                <a:lnTo>
                  <a:pt x="1208686" y="444644"/>
                </a:lnTo>
                <a:lnTo>
                  <a:pt x="1188093" y="389671"/>
                </a:lnTo>
                <a:lnTo>
                  <a:pt x="1186641" y="371729"/>
                </a:lnTo>
                <a:lnTo>
                  <a:pt x="978839" y="371729"/>
                </a:lnTo>
                <a:lnTo>
                  <a:pt x="948923" y="347599"/>
                </a:lnTo>
                <a:lnTo>
                  <a:pt x="917613" y="331063"/>
                </a:lnTo>
                <a:lnTo>
                  <a:pt x="950400" y="300968"/>
                </a:lnTo>
                <a:lnTo>
                  <a:pt x="973820" y="267279"/>
                </a:lnTo>
                <a:lnTo>
                  <a:pt x="987871" y="229992"/>
                </a:lnTo>
                <a:lnTo>
                  <a:pt x="991474" y="198539"/>
                </a:lnTo>
                <a:close/>
              </a:path>
              <a:path w="1689100" h="711835">
                <a:moveTo>
                  <a:pt x="1477860" y="363321"/>
                </a:moveTo>
                <a:lnTo>
                  <a:pt x="1463154" y="426481"/>
                </a:lnTo>
                <a:lnTo>
                  <a:pt x="1432941" y="473011"/>
                </a:lnTo>
                <a:lnTo>
                  <a:pt x="1388459" y="501672"/>
                </a:lnTo>
                <a:lnTo>
                  <a:pt x="1330947" y="511225"/>
                </a:lnTo>
                <a:lnTo>
                  <a:pt x="1651078" y="511225"/>
                </a:lnTo>
                <a:lnTo>
                  <a:pt x="1666943" y="469705"/>
                </a:lnTo>
                <a:lnTo>
                  <a:pt x="1679868" y="421311"/>
                </a:lnTo>
                <a:lnTo>
                  <a:pt x="1688807" y="368782"/>
                </a:lnTo>
                <a:lnTo>
                  <a:pt x="1477860" y="363321"/>
                </a:lnTo>
                <a:close/>
              </a:path>
              <a:path w="1689100" h="711835">
                <a:moveTo>
                  <a:pt x="1338884" y="0"/>
                </a:moveTo>
                <a:lnTo>
                  <a:pt x="1289436" y="2868"/>
                </a:lnTo>
                <a:lnTo>
                  <a:pt x="1242677" y="11471"/>
                </a:lnTo>
                <a:lnTo>
                  <a:pt x="1198606" y="25811"/>
                </a:lnTo>
                <a:lnTo>
                  <a:pt x="1157224" y="45885"/>
                </a:lnTo>
                <a:lnTo>
                  <a:pt x="1118530" y="71694"/>
                </a:lnTo>
                <a:lnTo>
                  <a:pt x="1082522" y="103238"/>
                </a:lnTo>
                <a:lnTo>
                  <a:pt x="1050751" y="138986"/>
                </a:lnTo>
                <a:lnTo>
                  <a:pt x="1024755" y="177410"/>
                </a:lnTo>
                <a:lnTo>
                  <a:pt x="1004535" y="218509"/>
                </a:lnTo>
                <a:lnTo>
                  <a:pt x="990163" y="262066"/>
                </a:lnTo>
                <a:lnTo>
                  <a:pt x="981424" y="308734"/>
                </a:lnTo>
                <a:lnTo>
                  <a:pt x="978572" y="357224"/>
                </a:lnTo>
                <a:lnTo>
                  <a:pt x="978655" y="363321"/>
                </a:lnTo>
                <a:lnTo>
                  <a:pt x="978839" y="371729"/>
                </a:lnTo>
                <a:lnTo>
                  <a:pt x="1186641" y="371729"/>
                </a:lnTo>
                <a:lnTo>
                  <a:pt x="1185519" y="357860"/>
                </a:lnTo>
                <a:lnTo>
                  <a:pt x="1188139" y="324887"/>
                </a:lnTo>
                <a:lnTo>
                  <a:pt x="1209104" y="268052"/>
                </a:lnTo>
                <a:lnTo>
                  <a:pt x="1249838" y="224652"/>
                </a:lnTo>
                <a:lnTo>
                  <a:pt x="1303069" y="202320"/>
                </a:lnTo>
                <a:lnTo>
                  <a:pt x="1333919" y="199529"/>
                </a:lnTo>
                <a:lnTo>
                  <a:pt x="1654478" y="199529"/>
                </a:lnTo>
                <a:lnTo>
                  <a:pt x="1648352" y="185008"/>
                </a:lnTo>
                <a:lnTo>
                  <a:pt x="1621238" y="139687"/>
                </a:lnTo>
                <a:lnTo>
                  <a:pt x="1589036" y="101257"/>
                </a:lnTo>
                <a:lnTo>
                  <a:pt x="1554238" y="70318"/>
                </a:lnTo>
                <a:lnTo>
                  <a:pt x="1516683" y="45005"/>
                </a:lnTo>
                <a:lnTo>
                  <a:pt x="1476371" y="25315"/>
                </a:lnTo>
                <a:lnTo>
                  <a:pt x="1433301" y="11251"/>
                </a:lnTo>
                <a:lnTo>
                  <a:pt x="1387473" y="2812"/>
                </a:lnTo>
                <a:lnTo>
                  <a:pt x="1338884" y="0"/>
                </a:lnTo>
                <a:close/>
              </a:path>
              <a:path w="1689100" h="711835">
                <a:moveTo>
                  <a:pt x="1654478" y="199529"/>
                </a:moveTo>
                <a:lnTo>
                  <a:pt x="1333919" y="199529"/>
                </a:lnTo>
                <a:lnTo>
                  <a:pt x="1380481" y="206478"/>
                </a:lnTo>
                <a:lnTo>
                  <a:pt x="1418918" y="227323"/>
                </a:lnTo>
                <a:lnTo>
                  <a:pt x="1449228" y="262066"/>
                </a:lnTo>
                <a:lnTo>
                  <a:pt x="1471409" y="310705"/>
                </a:lnTo>
                <a:lnTo>
                  <a:pt x="1687322" y="296316"/>
                </a:lnTo>
                <a:lnTo>
                  <a:pt x="1670379" y="237218"/>
                </a:lnTo>
                <a:lnTo>
                  <a:pt x="1654478" y="199529"/>
                </a:lnTo>
                <a:close/>
              </a:path>
              <a:path w="1689100" h="711835">
                <a:moveTo>
                  <a:pt x="260083" y="0"/>
                </a:moveTo>
                <a:lnTo>
                  <a:pt x="201745" y="4326"/>
                </a:lnTo>
                <a:lnTo>
                  <a:pt x="150326" y="17308"/>
                </a:lnTo>
                <a:lnTo>
                  <a:pt x="105828" y="38945"/>
                </a:lnTo>
                <a:lnTo>
                  <a:pt x="68249" y="69240"/>
                </a:lnTo>
                <a:lnTo>
                  <a:pt x="38388" y="107352"/>
                </a:lnTo>
                <a:lnTo>
                  <a:pt x="17060" y="152442"/>
                </a:lnTo>
                <a:lnTo>
                  <a:pt x="4265" y="204512"/>
                </a:lnTo>
                <a:lnTo>
                  <a:pt x="0" y="263563"/>
                </a:lnTo>
                <a:lnTo>
                  <a:pt x="0" y="694385"/>
                </a:lnTo>
                <a:lnTo>
                  <a:pt x="201510" y="694385"/>
                </a:lnTo>
                <a:lnTo>
                  <a:pt x="201510" y="533069"/>
                </a:lnTo>
                <a:lnTo>
                  <a:pt x="259588" y="533069"/>
                </a:lnTo>
                <a:lnTo>
                  <a:pt x="259588" y="354393"/>
                </a:lnTo>
                <a:lnTo>
                  <a:pt x="201510" y="354393"/>
                </a:lnTo>
                <a:lnTo>
                  <a:pt x="201510" y="270014"/>
                </a:lnTo>
                <a:lnTo>
                  <a:pt x="204458" y="239177"/>
                </a:lnTo>
                <a:lnTo>
                  <a:pt x="213301" y="217150"/>
                </a:lnTo>
                <a:lnTo>
                  <a:pt x="228037" y="203935"/>
                </a:lnTo>
                <a:lnTo>
                  <a:pt x="248666" y="199529"/>
                </a:lnTo>
                <a:lnTo>
                  <a:pt x="490043" y="199529"/>
                </a:lnTo>
                <a:lnTo>
                  <a:pt x="489800" y="195355"/>
                </a:lnTo>
                <a:lnTo>
                  <a:pt x="479094" y="142636"/>
                </a:lnTo>
                <a:lnTo>
                  <a:pt x="461254" y="98448"/>
                </a:lnTo>
                <a:lnTo>
                  <a:pt x="436283" y="62788"/>
                </a:lnTo>
                <a:lnTo>
                  <a:pt x="403867" y="35318"/>
                </a:lnTo>
                <a:lnTo>
                  <a:pt x="363694" y="15697"/>
                </a:lnTo>
                <a:lnTo>
                  <a:pt x="315766" y="3924"/>
                </a:lnTo>
                <a:lnTo>
                  <a:pt x="260083" y="0"/>
                </a:lnTo>
                <a:close/>
              </a:path>
              <a:path w="1689100" h="711835">
                <a:moveTo>
                  <a:pt x="490043" y="199529"/>
                </a:moveTo>
                <a:lnTo>
                  <a:pt x="248666" y="199529"/>
                </a:lnTo>
                <a:lnTo>
                  <a:pt x="259898" y="200491"/>
                </a:lnTo>
                <a:lnTo>
                  <a:pt x="269268" y="203377"/>
                </a:lnTo>
                <a:lnTo>
                  <a:pt x="289491" y="236381"/>
                </a:lnTo>
                <a:lnTo>
                  <a:pt x="291846" y="270014"/>
                </a:lnTo>
                <a:lnTo>
                  <a:pt x="291846" y="694385"/>
                </a:lnTo>
                <a:lnTo>
                  <a:pt x="493369" y="694385"/>
                </a:lnTo>
                <a:lnTo>
                  <a:pt x="493369" y="256603"/>
                </a:lnTo>
                <a:lnTo>
                  <a:pt x="490043" y="199529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749258" y="167852"/>
            <a:ext cx="1161415" cy="711835"/>
          </a:xfrm>
          <a:custGeom>
            <a:avLst/>
            <a:gdLst/>
            <a:ahLst/>
            <a:cxnLst/>
            <a:rect l="l" t="t" r="r" b="b"/>
            <a:pathLst>
              <a:path w="1161414" h="711835">
                <a:moveTo>
                  <a:pt x="811403" y="0"/>
                </a:moveTo>
                <a:lnTo>
                  <a:pt x="859991" y="2812"/>
                </a:lnTo>
                <a:lnTo>
                  <a:pt x="905819" y="11251"/>
                </a:lnTo>
                <a:lnTo>
                  <a:pt x="948890" y="25315"/>
                </a:lnTo>
                <a:lnTo>
                  <a:pt x="989202" y="45005"/>
                </a:lnTo>
                <a:lnTo>
                  <a:pt x="1026756" y="70318"/>
                </a:lnTo>
                <a:lnTo>
                  <a:pt x="1061554" y="101257"/>
                </a:lnTo>
                <a:lnTo>
                  <a:pt x="1093756" y="139687"/>
                </a:lnTo>
                <a:lnTo>
                  <a:pt x="1120870" y="185008"/>
                </a:lnTo>
                <a:lnTo>
                  <a:pt x="1142897" y="237218"/>
                </a:lnTo>
                <a:lnTo>
                  <a:pt x="1159840" y="296316"/>
                </a:lnTo>
                <a:lnTo>
                  <a:pt x="943927" y="310705"/>
                </a:lnTo>
                <a:lnTo>
                  <a:pt x="921746" y="262066"/>
                </a:lnTo>
                <a:lnTo>
                  <a:pt x="891436" y="227323"/>
                </a:lnTo>
                <a:lnTo>
                  <a:pt x="853000" y="206478"/>
                </a:lnTo>
                <a:lnTo>
                  <a:pt x="806437" y="199529"/>
                </a:lnTo>
                <a:lnTo>
                  <a:pt x="775588" y="202320"/>
                </a:lnTo>
                <a:lnTo>
                  <a:pt x="722357" y="224652"/>
                </a:lnTo>
                <a:lnTo>
                  <a:pt x="681622" y="268052"/>
                </a:lnTo>
                <a:lnTo>
                  <a:pt x="660657" y="324887"/>
                </a:lnTo>
                <a:lnTo>
                  <a:pt x="658037" y="357860"/>
                </a:lnTo>
                <a:lnTo>
                  <a:pt x="660611" y="389671"/>
                </a:lnTo>
                <a:lnTo>
                  <a:pt x="681204" y="444644"/>
                </a:lnTo>
                <a:lnTo>
                  <a:pt x="721190" y="486804"/>
                </a:lnTo>
                <a:lnTo>
                  <a:pt x="773311" y="508513"/>
                </a:lnTo>
                <a:lnTo>
                  <a:pt x="803465" y="511225"/>
                </a:lnTo>
                <a:lnTo>
                  <a:pt x="833850" y="508837"/>
                </a:lnTo>
                <a:lnTo>
                  <a:pt x="884847" y="489730"/>
                </a:lnTo>
                <a:lnTo>
                  <a:pt x="922504" y="451825"/>
                </a:lnTo>
                <a:lnTo>
                  <a:pt x="944964" y="396980"/>
                </a:lnTo>
                <a:lnTo>
                  <a:pt x="950379" y="363321"/>
                </a:lnTo>
                <a:lnTo>
                  <a:pt x="1161326" y="368782"/>
                </a:lnTo>
                <a:lnTo>
                  <a:pt x="1152386" y="421311"/>
                </a:lnTo>
                <a:lnTo>
                  <a:pt x="1139461" y="469705"/>
                </a:lnTo>
                <a:lnTo>
                  <a:pt x="1122551" y="513962"/>
                </a:lnTo>
                <a:lnTo>
                  <a:pt x="1101656" y="554084"/>
                </a:lnTo>
                <a:lnTo>
                  <a:pt x="1076777" y="590069"/>
                </a:lnTo>
                <a:lnTo>
                  <a:pt x="1047915" y="621919"/>
                </a:lnTo>
                <a:lnTo>
                  <a:pt x="1008630" y="654083"/>
                </a:lnTo>
                <a:lnTo>
                  <a:pt x="964842" y="679099"/>
                </a:lnTo>
                <a:lnTo>
                  <a:pt x="916548" y="696968"/>
                </a:lnTo>
                <a:lnTo>
                  <a:pt x="863747" y="707689"/>
                </a:lnTo>
                <a:lnTo>
                  <a:pt x="806437" y="711263"/>
                </a:lnTo>
                <a:lnTo>
                  <a:pt x="757350" y="708443"/>
                </a:lnTo>
                <a:lnTo>
                  <a:pt x="711006" y="699982"/>
                </a:lnTo>
                <a:lnTo>
                  <a:pt x="667404" y="685882"/>
                </a:lnTo>
                <a:lnTo>
                  <a:pt x="626545" y="666143"/>
                </a:lnTo>
                <a:lnTo>
                  <a:pt x="588430" y="640766"/>
                </a:lnTo>
                <a:lnTo>
                  <a:pt x="553059" y="609752"/>
                </a:lnTo>
                <a:lnTo>
                  <a:pt x="523676" y="576841"/>
                </a:lnTo>
                <a:lnTo>
                  <a:pt x="499275" y="541540"/>
                </a:lnTo>
                <a:lnTo>
                  <a:pt x="496062" y="535876"/>
                </a:lnTo>
                <a:lnTo>
                  <a:pt x="494830" y="543369"/>
                </a:lnTo>
                <a:lnTo>
                  <a:pt x="473814" y="600605"/>
                </a:lnTo>
                <a:lnTo>
                  <a:pt x="434797" y="647230"/>
                </a:lnTo>
                <a:lnTo>
                  <a:pt x="402413" y="669566"/>
                </a:lnTo>
                <a:lnTo>
                  <a:pt x="348372" y="688518"/>
                </a:lnTo>
                <a:lnTo>
                  <a:pt x="300228" y="693732"/>
                </a:lnTo>
                <a:lnTo>
                  <a:pt x="271500" y="694385"/>
                </a:lnTo>
                <a:lnTo>
                  <a:pt x="233286" y="694385"/>
                </a:lnTo>
                <a:lnTo>
                  <a:pt x="233286" y="520166"/>
                </a:lnTo>
                <a:lnTo>
                  <a:pt x="267525" y="520166"/>
                </a:lnTo>
                <a:lnTo>
                  <a:pt x="281551" y="519685"/>
                </a:lnTo>
                <a:lnTo>
                  <a:pt x="319527" y="501859"/>
                </a:lnTo>
                <a:lnTo>
                  <a:pt x="322630" y="485419"/>
                </a:lnTo>
                <a:lnTo>
                  <a:pt x="319466" y="471091"/>
                </a:lnTo>
                <a:lnTo>
                  <a:pt x="309972" y="460856"/>
                </a:lnTo>
                <a:lnTo>
                  <a:pt x="294148" y="454713"/>
                </a:lnTo>
                <a:lnTo>
                  <a:pt x="271995" y="452666"/>
                </a:lnTo>
                <a:lnTo>
                  <a:pt x="233286" y="452666"/>
                </a:lnTo>
                <a:lnTo>
                  <a:pt x="233286" y="271995"/>
                </a:lnTo>
                <a:lnTo>
                  <a:pt x="257606" y="269607"/>
                </a:lnTo>
                <a:lnTo>
                  <a:pt x="274977" y="262442"/>
                </a:lnTo>
                <a:lnTo>
                  <a:pt x="285399" y="250500"/>
                </a:lnTo>
                <a:lnTo>
                  <a:pt x="288874" y="233781"/>
                </a:lnTo>
                <a:lnTo>
                  <a:pt x="285740" y="218363"/>
                </a:lnTo>
                <a:lnTo>
                  <a:pt x="276340" y="207349"/>
                </a:lnTo>
                <a:lnTo>
                  <a:pt x="260676" y="200741"/>
                </a:lnTo>
                <a:lnTo>
                  <a:pt x="238747" y="198539"/>
                </a:lnTo>
                <a:lnTo>
                  <a:pt x="201523" y="198539"/>
                </a:lnTo>
                <a:lnTo>
                  <a:pt x="201523" y="694385"/>
                </a:lnTo>
                <a:lnTo>
                  <a:pt x="0" y="694385"/>
                </a:lnTo>
                <a:lnTo>
                  <a:pt x="0" y="16878"/>
                </a:lnTo>
                <a:lnTo>
                  <a:pt x="246189" y="16878"/>
                </a:lnTo>
                <a:lnTo>
                  <a:pt x="304260" y="20392"/>
                </a:lnTo>
                <a:lnTo>
                  <a:pt x="353398" y="30936"/>
                </a:lnTo>
                <a:lnTo>
                  <a:pt x="393601" y="48510"/>
                </a:lnTo>
                <a:lnTo>
                  <a:pt x="424870" y="73113"/>
                </a:lnTo>
                <a:lnTo>
                  <a:pt x="447205" y="104746"/>
                </a:lnTo>
                <a:lnTo>
                  <a:pt x="460606" y="143409"/>
                </a:lnTo>
                <a:lnTo>
                  <a:pt x="465074" y="189103"/>
                </a:lnTo>
                <a:lnTo>
                  <a:pt x="460390" y="229992"/>
                </a:lnTo>
                <a:lnTo>
                  <a:pt x="446338" y="267279"/>
                </a:lnTo>
                <a:lnTo>
                  <a:pt x="422918" y="300968"/>
                </a:lnTo>
                <a:lnTo>
                  <a:pt x="390131" y="331063"/>
                </a:lnTo>
                <a:lnTo>
                  <a:pt x="406450" y="338878"/>
                </a:lnTo>
                <a:lnTo>
                  <a:pt x="421441" y="347599"/>
                </a:lnTo>
                <a:lnTo>
                  <a:pt x="435106" y="357224"/>
                </a:lnTo>
                <a:lnTo>
                  <a:pt x="447446" y="367753"/>
                </a:lnTo>
                <a:lnTo>
                  <a:pt x="451358" y="371729"/>
                </a:lnTo>
                <a:lnTo>
                  <a:pt x="451053" y="357860"/>
                </a:lnTo>
                <a:lnTo>
                  <a:pt x="453942" y="308734"/>
                </a:lnTo>
                <a:lnTo>
                  <a:pt x="462609" y="262284"/>
                </a:lnTo>
                <a:lnTo>
                  <a:pt x="477053" y="218509"/>
                </a:lnTo>
                <a:lnTo>
                  <a:pt x="497273" y="177410"/>
                </a:lnTo>
                <a:lnTo>
                  <a:pt x="523269" y="138986"/>
                </a:lnTo>
                <a:lnTo>
                  <a:pt x="555040" y="103238"/>
                </a:lnTo>
                <a:lnTo>
                  <a:pt x="591048" y="71694"/>
                </a:lnTo>
                <a:lnTo>
                  <a:pt x="629743" y="45885"/>
                </a:lnTo>
                <a:lnTo>
                  <a:pt x="671125" y="25811"/>
                </a:lnTo>
                <a:lnTo>
                  <a:pt x="715195" y="11471"/>
                </a:lnTo>
                <a:lnTo>
                  <a:pt x="761954" y="2868"/>
                </a:lnTo>
                <a:lnTo>
                  <a:pt x="811403" y="0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221776" y="167852"/>
            <a:ext cx="493395" cy="694690"/>
          </a:xfrm>
          <a:custGeom>
            <a:avLst/>
            <a:gdLst/>
            <a:ahLst/>
            <a:cxnLst/>
            <a:rect l="l" t="t" r="r" b="b"/>
            <a:pathLst>
              <a:path w="493395" h="694690">
                <a:moveTo>
                  <a:pt x="260083" y="0"/>
                </a:moveTo>
                <a:lnTo>
                  <a:pt x="315766" y="3924"/>
                </a:lnTo>
                <a:lnTo>
                  <a:pt x="363694" y="15697"/>
                </a:lnTo>
                <a:lnTo>
                  <a:pt x="403867" y="35318"/>
                </a:lnTo>
                <a:lnTo>
                  <a:pt x="436283" y="62788"/>
                </a:lnTo>
                <a:lnTo>
                  <a:pt x="461254" y="98448"/>
                </a:lnTo>
                <a:lnTo>
                  <a:pt x="479094" y="142636"/>
                </a:lnTo>
                <a:lnTo>
                  <a:pt x="489800" y="195355"/>
                </a:lnTo>
                <a:lnTo>
                  <a:pt x="493369" y="256603"/>
                </a:lnTo>
                <a:lnTo>
                  <a:pt x="493369" y="694385"/>
                </a:lnTo>
                <a:lnTo>
                  <a:pt x="291846" y="694385"/>
                </a:lnTo>
                <a:lnTo>
                  <a:pt x="291846" y="270014"/>
                </a:lnTo>
                <a:lnTo>
                  <a:pt x="291257" y="251676"/>
                </a:lnTo>
                <a:lnTo>
                  <a:pt x="276776" y="208187"/>
                </a:lnTo>
                <a:lnTo>
                  <a:pt x="248666" y="199529"/>
                </a:lnTo>
                <a:lnTo>
                  <a:pt x="228037" y="203935"/>
                </a:lnTo>
                <a:lnTo>
                  <a:pt x="213301" y="217150"/>
                </a:lnTo>
                <a:lnTo>
                  <a:pt x="204458" y="239177"/>
                </a:lnTo>
                <a:lnTo>
                  <a:pt x="201510" y="270014"/>
                </a:lnTo>
                <a:lnTo>
                  <a:pt x="201510" y="354393"/>
                </a:lnTo>
                <a:lnTo>
                  <a:pt x="259588" y="354393"/>
                </a:lnTo>
                <a:lnTo>
                  <a:pt x="259588" y="533069"/>
                </a:lnTo>
                <a:lnTo>
                  <a:pt x="201510" y="533069"/>
                </a:lnTo>
                <a:lnTo>
                  <a:pt x="201510" y="694385"/>
                </a:lnTo>
                <a:lnTo>
                  <a:pt x="0" y="694385"/>
                </a:lnTo>
                <a:lnTo>
                  <a:pt x="0" y="263563"/>
                </a:lnTo>
                <a:lnTo>
                  <a:pt x="4265" y="204512"/>
                </a:lnTo>
                <a:lnTo>
                  <a:pt x="17060" y="152442"/>
                </a:lnTo>
                <a:lnTo>
                  <a:pt x="38388" y="107352"/>
                </a:lnTo>
                <a:lnTo>
                  <a:pt x="68249" y="69240"/>
                </a:lnTo>
                <a:lnTo>
                  <a:pt x="105828" y="38945"/>
                </a:lnTo>
                <a:lnTo>
                  <a:pt x="150326" y="17308"/>
                </a:lnTo>
                <a:lnTo>
                  <a:pt x="201745" y="4326"/>
                </a:lnTo>
                <a:lnTo>
                  <a:pt x="260083" y="0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1307591" y="268224"/>
            <a:ext cx="505967" cy="5029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143500" y="2887979"/>
            <a:ext cx="3912107" cy="39700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3999" cy="9905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521" y="8648"/>
            <a:ext cx="6985634" cy="1101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338D"/>
                </a:solidFill>
                <a:latin typeface="Agency FB"/>
                <a:cs typeface="Agency F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2570" y="1070520"/>
            <a:ext cx="4845050" cy="4025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15.jp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jpg"/><Relationship Id="rId8" Type="http://schemas.openxmlformats.org/officeDocument/2006/relationships/image" Target="../media/image26.png"/><Relationship Id="rId9" Type="http://schemas.openxmlformats.org/officeDocument/2006/relationships/image" Target="../media/image2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image" Target="../media/image40.png"/><Relationship Id="rId17" Type="http://schemas.openxmlformats.org/officeDocument/2006/relationships/image" Target="../media/image41.png"/><Relationship Id="rId18" Type="http://schemas.openxmlformats.org/officeDocument/2006/relationships/image" Target="../media/image42.png"/><Relationship Id="rId19" Type="http://schemas.openxmlformats.org/officeDocument/2006/relationships/image" Target="../media/image43.png"/><Relationship Id="rId20" Type="http://schemas.openxmlformats.org/officeDocument/2006/relationships/image" Target="../media/image44.png"/><Relationship Id="rId21" Type="http://schemas.openxmlformats.org/officeDocument/2006/relationships/image" Target="../media/image45.png"/><Relationship Id="rId22" Type="http://schemas.openxmlformats.org/officeDocument/2006/relationships/image" Target="../media/image46.png"/><Relationship Id="rId23" Type="http://schemas.openxmlformats.org/officeDocument/2006/relationships/image" Target="../media/image47.png"/><Relationship Id="rId24" Type="http://schemas.openxmlformats.org/officeDocument/2006/relationships/image" Target="../media/image48.png"/><Relationship Id="rId25" Type="http://schemas.openxmlformats.org/officeDocument/2006/relationships/image" Target="../media/image49.png"/><Relationship Id="rId26" Type="http://schemas.openxmlformats.org/officeDocument/2006/relationships/image" Target="../media/image5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3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8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9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6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Department </a:t>
            </a:r>
            <a:r>
              <a:rPr dirty="0" spc="-5"/>
              <a:t>Of </a:t>
            </a:r>
            <a:r>
              <a:rPr dirty="0" spc="-10"/>
              <a:t>The</a:t>
            </a:r>
            <a:r>
              <a:rPr dirty="0" spc="55"/>
              <a:t> </a:t>
            </a:r>
            <a:r>
              <a:rPr dirty="0"/>
              <a:t>Navy,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5240" y="2292510"/>
            <a:ext cx="4626610" cy="12204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203864"/>
                </a:solidFill>
                <a:latin typeface="Agency FB"/>
                <a:cs typeface="Agency FB"/>
              </a:rPr>
              <a:t>Financial Management </a:t>
            </a:r>
            <a:r>
              <a:rPr dirty="0" sz="2800" spc="-5" b="1">
                <a:solidFill>
                  <a:srgbClr val="203864"/>
                </a:solidFill>
                <a:latin typeface="Agency FB"/>
                <a:cs typeface="Agency FB"/>
              </a:rPr>
              <a:t>&amp;</a:t>
            </a:r>
            <a:r>
              <a:rPr dirty="0" sz="2800" spc="90" b="1">
                <a:solidFill>
                  <a:srgbClr val="203864"/>
                </a:solidFill>
                <a:latin typeface="Agency FB"/>
                <a:cs typeface="Agency FB"/>
              </a:rPr>
              <a:t> </a:t>
            </a:r>
            <a:r>
              <a:rPr dirty="0" sz="2800" spc="-5" b="1">
                <a:solidFill>
                  <a:srgbClr val="203864"/>
                </a:solidFill>
                <a:latin typeface="Agency FB"/>
                <a:cs typeface="Agency FB"/>
              </a:rPr>
              <a:t>Comptroller</a:t>
            </a:r>
            <a:endParaRPr sz="2800">
              <a:latin typeface="Agency FB"/>
              <a:cs typeface="Agency FB"/>
            </a:endParaRPr>
          </a:p>
          <a:p>
            <a:pPr marL="12700">
              <a:lnSpc>
                <a:spcPct val="100000"/>
              </a:lnSpc>
              <a:spcBef>
                <a:spcPts val="2510"/>
              </a:spcBef>
            </a:pPr>
            <a:r>
              <a:rPr dirty="0" sz="2950" spc="-735" b="1" i="1">
                <a:solidFill>
                  <a:srgbClr val="203864"/>
                </a:solidFill>
                <a:latin typeface="Verdana"/>
                <a:cs typeface="Verdana"/>
              </a:rPr>
              <a:t>Financial </a:t>
            </a:r>
            <a:r>
              <a:rPr dirty="0" sz="2950" spc="-955" b="1" i="1">
                <a:solidFill>
                  <a:srgbClr val="203864"/>
                </a:solidFill>
                <a:latin typeface="Verdana"/>
                <a:cs typeface="Verdana"/>
              </a:rPr>
              <a:t>Management</a:t>
            </a:r>
            <a:r>
              <a:rPr dirty="0" sz="2950" spc="-930" b="1" i="1">
                <a:solidFill>
                  <a:srgbClr val="203864"/>
                </a:solidFill>
                <a:latin typeface="Verdana"/>
                <a:cs typeface="Verdana"/>
              </a:rPr>
              <a:t> </a:t>
            </a:r>
            <a:r>
              <a:rPr dirty="0" sz="2950" spc="-780" b="1" i="1">
                <a:solidFill>
                  <a:srgbClr val="203864"/>
                </a:solidFill>
                <a:latin typeface="Verdana"/>
                <a:cs typeface="Verdana"/>
              </a:rPr>
              <a:t>Transformation</a:t>
            </a:r>
            <a:endParaRPr sz="295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20228" y="2113788"/>
            <a:ext cx="1097279" cy="1097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66588" y="2109216"/>
            <a:ext cx="1083563" cy="1097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341" y="155967"/>
            <a:ext cx="544195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10" b="1">
                <a:latin typeface="Agency FB"/>
                <a:cs typeface="Agency FB"/>
              </a:rPr>
              <a:t>Message </a:t>
            </a:r>
            <a:r>
              <a:rPr dirty="0" sz="4800" spc="-5" b="1">
                <a:latin typeface="Agency FB"/>
                <a:cs typeface="Agency FB"/>
              </a:rPr>
              <a:t>from</a:t>
            </a:r>
            <a:r>
              <a:rPr dirty="0" sz="4800" spc="10" b="1">
                <a:latin typeface="Agency FB"/>
                <a:cs typeface="Agency FB"/>
              </a:rPr>
              <a:t> </a:t>
            </a:r>
            <a:r>
              <a:rPr dirty="0" sz="4800" spc="-10" b="1">
                <a:latin typeface="Agency FB"/>
                <a:cs typeface="Agency FB"/>
              </a:rPr>
              <a:t>ASN(FM&amp;C)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436" y="1013472"/>
            <a:ext cx="2394203" cy="29169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4508" y="1208532"/>
            <a:ext cx="1805939" cy="23286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12188" y="1153007"/>
            <a:ext cx="6726555" cy="5403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15265">
              <a:lnSpc>
                <a:spcPct val="100000"/>
              </a:lnSpc>
              <a:spcBef>
                <a:spcPts val="95"/>
              </a:spcBef>
            </a:pPr>
            <a:r>
              <a:rPr dirty="0" sz="1600" spc="-5" i="1">
                <a:latin typeface="Calibri"/>
                <a:cs typeface="Calibri"/>
              </a:rPr>
              <a:t>“FY </a:t>
            </a:r>
            <a:r>
              <a:rPr dirty="0" sz="1600" spc="-10" i="1">
                <a:latin typeface="Calibri"/>
                <a:cs typeface="Calibri"/>
              </a:rPr>
              <a:t>2018 marks </a:t>
            </a:r>
            <a:r>
              <a:rPr dirty="0" sz="1600" spc="-5" i="1">
                <a:latin typeface="Calibri"/>
                <a:cs typeface="Calibri"/>
              </a:rPr>
              <a:t>the first year where the entire Department of the Navy (DON)  </a:t>
            </a:r>
            <a:r>
              <a:rPr dirty="0" sz="1600" spc="-5" i="1">
                <a:latin typeface="Calibri"/>
                <a:cs typeface="Calibri"/>
              </a:rPr>
              <a:t>underwent a full financial </a:t>
            </a:r>
            <a:r>
              <a:rPr dirty="0" sz="1600" spc="-10" i="1">
                <a:latin typeface="Calibri"/>
                <a:cs typeface="Calibri"/>
              </a:rPr>
              <a:t>statement </a:t>
            </a:r>
            <a:r>
              <a:rPr dirty="0" sz="1600" spc="-5" i="1">
                <a:latin typeface="Calibri"/>
                <a:cs typeface="Calibri"/>
              </a:rPr>
              <a:t>audit. The audit </a:t>
            </a:r>
            <a:r>
              <a:rPr dirty="0" sz="1600" spc="-10" i="1">
                <a:latin typeface="Calibri"/>
                <a:cs typeface="Calibri"/>
              </a:rPr>
              <a:t>was </a:t>
            </a:r>
            <a:r>
              <a:rPr dirty="0" sz="1600" spc="-15" i="1">
                <a:latin typeface="Calibri"/>
                <a:cs typeface="Calibri"/>
              </a:rPr>
              <a:t>broken </a:t>
            </a:r>
            <a:r>
              <a:rPr dirty="0" sz="1600" spc="-10" i="1">
                <a:latin typeface="Calibri"/>
                <a:cs typeface="Calibri"/>
              </a:rPr>
              <a:t>out </a:t>
            </a:r>
            <a:r>
              <a:rPr dirty="0" sz="1600" spc="-15" i="1">
                <a:latin typeface="Calibri"/>
                <a:cs typeface="Calibri"/>
              </a:rPr>
              <a:t>into </a:t>
            </a:r>
            <a:r>
              <a:rPr dirty="0" sz="1600" spc="-5" i="1">
                <a:latin typeface="Calibri"/>
                <a:cs typeface="Calibri"/>
              </a:rPr>
              <a:t>three  parts: the Navy General </a:t>
            </a:r>
            <a:r>
              <a:rPr dirty="0" sz="1600" spc="-15" i="1">
                <a:latin typeface="Calibri"/>
                <a:cs typeface="Calibri"/>
              </a:rPr>
              <a:t>Fund, </a:t>
            </a:r>
            <a:r>
              <a:rPr dirty="0" sz="1600" spc="-5" i="1">
                <a:latin typeface="Calibri"/>
                <a:cs typeface="Calibri"/>
              </a:rPr>
              <a:t>Marine </a:t>
            </a:r>
            <a:r>
              <a:rPr dirty="0" sz="1600" spc="-10" i="1">
                <a:latin typeface="Calibri"/>
                <a:cs typeface="Calibri"/>
              </a:rPr>
              <a:t>Corps </a:t>
            </a:r>
            <a:r>
              <a:rPr dirty="0" sz="1600" spc="-5" i="1">
                <a:latin typeface="Calibri"/>
                <a:cs typeface="Calibri"/>
              </a:rPr>
              <a:t>General </a:t>
            </a:r>
            <a:r>
              <a:rPr dirty="0" sz="1600" spc="-15" i="1">
                <a:latin typeface="Calibri"/>
                <a:cs typeface="Calibri"/>
              </a:rPr>
              <a:t>Fund </a:t>
            </a:r>
            <a:r>
              <a:rPr dirty="0" sz="1600" spc="-10" i="1">
                <a:latin typeface="Calibri"/>
                <a:cs typeface="Calibri"/>
              </a:rPr>
              <a:t>and </a:t>
            </a:r>
            <a:r>
              <a:rPr dirty="0" sz="1600" spc="-5" i="1">
                <a:latin typeface="Calibri"/>
                <a:cs typeface="Calibri"/>
              </a:rPr>
              <a:t>DON </a:t>
            </a:r>
            <a:r>
              <a:rPr dirty="0" sz="1600" spc="-20" i="1">
                <a:latin typeface="Calibri"/>
                <a:cs typeface="Calibri"/>
              </a:rPr>
              <a:t>Working  </a:t>
            </a:r>
            <a:r>
              <a:rPr dirty="0" sz="1600" spc="-10" i="1">
                <a:latin typeface="Calibri"/>
                <a:cs typeface="Calibri"/>
              </a:rPr>
              <a:t>Capital</a:t>
            </a:r>
            <a:r>
              <a:rPr dirty="0" sz="1600" spc="20" i="1">
                <a:latin typeface="Calibri"/>
                <a:cs typeface="Calibri"/>
              </a:rPr>
              <a:t> </a:t>
            </a:r>
            <a:r>
              <a:rPr dirty="0" sz="1600" spc="-15" i="1">
                <a:latin typeface="Calibri"/>
                <a:cs typeface="Calibri"/>
              </a:rPr>
              <a:t>Fund.</a:t>
            </a:r>
            <a:endParaRPr sz="1600">
              <a:latin typeface="Calibri"/>
              <a:cs typeface="Calibri"/>
            </a:endParaRPr>
          </a:p>
          <a:p>
            <a:pPr marL="299085" marR="67310" indent="-2863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600" spc="-5" i="1">
                <a:latin typeface="Calibri"/>
                <a:cs typeface="Calibri"/>
              </a:rPr>
              <a:t>The results of all </a:t>
            </a:r>
            <a:r>
              <a:rPr dirty="0" sz="1600" i="1">
                <a:latin typeface="Calibri"/>
                <a:cs typeface="Calibri"/>
              </a:rPr>
              <a:t>three </a:t>
            </a:r>
            <a:r>
              <a:rPr dirty="0" sz="1600" spc="-5" i="1">
                <a:latin typeface="Calibri"/>
                <a:cs typeface="Calibri"/>
              </a:rPr>
              <a:t>audits were disclaimers of opinion. This </a:t>
            </a:r>
            <a:r>
              <a:rPr dirty="0" sz="1600" i="1">
                <a:latin typeface="Calibri"/>
                <a:cs typeface="Calibri"/>
              </a:rPr>
              <a:t>is </a:t>
            </a:r>
            <a:r>
              <a:rPr dirty="0" sz="1600" spc="-5" i="1">
                <a:latin typeface="Calibri"/>
                <a:cs typeface="Calibri"/>
              </a:rPr>
              <a:t>the </a:t>
            </a:r>
            <a:r>
              <a:rPr dirty="0" sz="1600" spc="-10" i="1">
                <a:latin typeface="Calibri"/>
                <a:cs typeface="Calibri"/>
              </a:rPr>
              <a:t>outcome  </a:t>
            </a:r>
            <a:r>
              <a:rPr dirty="0" sz="1600" spc="-5" i="1">
                <a:latin typeface="Calibri"/>
                <a:cs typeface="Calibri"/>
              </a:rPr>
              <a:t>we </a:t>
            </a:r>
            <a:r>
              <a:rPr dirty="0" sz="1600" spc="-10" i="1">
                <a:latin typeface="Calibri"/>
                <a:cs typeface="Calibri"/>
              </a:rPr>
              <a:t>expected, and </a:t>
            </a:r>
            <a:r>
              <a:rPr dirty="0" sz="1600" spc="-5" i="1">
                <a:latin typeface="Calibri"/>
                <a:cs typeface="Calibri"/>
              </a:rPr>
              <a:t>we </a:t>
            </a:r>
            <a:r>
              <a:rPr dirty="0" sz="1600" spc="-10" i="1">
                <a:latin typeface="Calibri"/>
                <a:cs typeface="Calibri"/>
              </a:rPr>
              <a:t>expect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10" i="1">
                <a:latin typeface="Calibri"/>
                <a:cs typeface="Calibri"/>
              </a:rPr>
              <a:t>continue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10" i="1">
                <a:latin typeface="Calibri"/>
                <a:cs typeface="Calibri"/>
              </a:rPr>
              <a:t>get </a:t>
            </a:r>
            <a:r>
              <a:rPr dirty="0" sz="1600" spc="-5" i="1">
                <a:latin typeface="Calibri"/>
                <a:cs typeface="Calibri"/>
              </a:rPr>
              <a:t>disclaimers </a:t>
            </a:r>
            <a:r>
              <a:rPr dirty="0" sz="1600" spc="-10" i="1">
                <a:latin typeface="Calibri"/>
                <a:cs typeface="Calibri"/>
              </a:rPr>
              <a:t>for </a:t>
            </a:r>
            <a:r>
              <a:rPr dirty="0" sz="1600" spc="-5" i="1">
                <a:latin typeface="Calibri"/>
                <a:cs typeface="Calibri"/>
              </a:rPr>
              <a:t>several more  years as we work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5" i="1">
                <a:latin typeface="Calibri"/>
                <a:cs typeface="Calibri"/>
              </a:rPr>
              <a:t>remediate the material weaknesses </a:t>
            </a:r>
            <a:r>
              <a:rPr dirty="0" sz="1600" i="1">
                <a:latin typeface="Calibri"/>
                <a:cs typeface="Calibri"/>
              </a:rPr>
              <a:t>in </a:t>
            </a:r>
            <a:r>
              <a:rPr dirty="0" sz="1600" spc="-5" i="1">
                <a:latin typeface="Calibri"/>
                <a:cs typeface="Calibri"/>
              </a:rPr>
              <a:t>internal</a:t>
            </a:r>
            <a:r>
              <a:rPr dirty="0" sz="1600" spc="95" i="1">
                <a:latin typeface="Calibri"/>
                <a:cs typeface="Calibri"/>
              </a:rPr>
              <a:t> </a:t>
            </a:r>
            <a:r>
              <a:rPr dirty="0" sz="1600" spc="-10" i="1">
                <a:latin typeface="Calibri"/>
                <a:cs typeface="Calibri"/>
              </a:rPr>
              <a:t>control.</a:t>
            </a:r>
            <a:endParaRPr sz="1600">
              <a:latin typeface="Calibri"/>
              <a:cs typeface="Calibri"/>
            </a:endParaRPr>
          </a:p>
          <a:p>
            <a:pPr marL="299085" marR="252729" indent="-2863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600" i="1">
                <a:latin typeface="Calibri"/>
                <a:cs typeface="Calibri"/>
              </a:rPr>
              <a:t>It </a:t>
            </a:r>
            <a:r>
              <a:rPr dirty="0" sz="1600" spc="-5" i="1">
                <a:latin typeface="Calibri"/>
                <a:cs typeface="Calibri"/>
              </a:rPr>
              <a:t>will be a multi-year effort. As we </a:t>
            </a:r>
            <a:r>
              <a:rPr dirty="0" sz="1600" spc="-10" i="1">
                <a:latin typeface="Calibri"/>
                <a:cs typeface="Calibri"/>
              </a:rPr>
              <a:t>continue </a:t>
            </a:r>
            <a:r>
              <a:rPr dirty="0" sz="1600" spc="-5" i="1">
                <a:latin typeface="Calibri"/>
                <a:cs typeface="Calibri"/>
              </a:rPr>
              <a:t>with </a:t>
            </a:r>
            <a:r>
              <a:rPr dirty="0" sz="1600" spc="-10" i="1">
                <a:latin typeface="Calibri"/>
                <a:cs typeface="Calibri"/>
              </a:rPr>
              <a:t>annual </a:t>
            </a:r>
            <a:r>
              <a:rPr dirty="0" sz="1600" spc="-5" i="1">
                <a:latin typeface="Calibri"/>
                <a:cs typeface="Calibri"/>
              </a:rPr>
              <a:t>audits, we will use  </a:t>
            </a:r>
            <a:r>
              <a:rPr dirty="0" sz="1600" spc="-5" i="1">
                <a:latin typeface="Calibri"/>
                <a:cs typeface="Calibri"/>
              </a:rPr>
              <a:t>the audit </a:t>
            </a:r>
            <a:r>
              <a:rPr dirty="0" sz="1600" spc="-10" i="1">
                <a:latin typeface="Calibri"/>
                <a:cs typeface="Calibri"/>
              </a:rPr>
              <a:t>process </a:t>
            </a:r>
            <a:r>
              <a:rPr dirty="0" sz="1600" spc="-5" i="1">
                <a:latin typeface="Calibri"/>
                <a:cs typeface="Calibri"/>
              </a:rPr>
              <a:t>as a </a:t>
            </a:r>
            <a:r>
              <a:rPr dirty="0" sz="1600" spc="-10" i="1">
                <a:latin typeface="Calibri"/>
                <a:cs typeface="Calibri"/>
              </a:rPr>
              <a:t>tool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10" i="1">
                <a:latin typeface="Calibri"/>
                <a:cs typeface="Calibri"/>
              </a:rPr>
              <a:t>improve our </a:t>
            </a:r>
            <a:r>
              <a:rPr dirty="0" sz="1600" spc="-5" i="1">
                <a:latin typeface="Calibri"/>
                <a:cs typeface="Calibri"/>
              </a:rPr>
              <a:t>financial </a:t>
            </a:r>
            <a:r>
              <a:rPr dirty="0" sz="1600" spc="-10" i="1">
                <a:latin typeface="Calibri"/>
                <a:cs typeface="Calibri"/>
              </a:rPr>
              <a:t>management systems,  </a:t>
            </a:r>
            <a:r>
              <a:rPr dirty="0" sz="1600" spc="-5" i="1">
                <a:latin typeface="Calibri"/>
                <a:cs typeface="Calibri"/>
              </a:rPr>
              <a:t>processes </a:t>
            </a:r>
            <a:r>
              <a:rPr dirty="0" sz="1600" spc="-10" i="1">
                <a:latin typeface="Calibri"/>
                <a:cs typeface="Calibri"/>
              </a:rPr>
              <a:t>and</a:t>
            </a:r>
            <a:r>
              <a:rPr dirty="0" sz="1600" spc="35" i="1">
                <a:latin typeface="Calibri"/>
                <a:cs typeface="Calibri"/>
              </a:rPr>
              <a:t> </a:t>
            </a:r>
            <a:r>
              <a:rPr dirty="0" sz="1600" spc="-10" i="1">
                <a:latin typeface="Calibri"/>
                <a:cs typeface="Calibri"/>
              </a:rPr>
              <a:t>controls.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1600" spc="-5" i="1">
                <a:latin typeface="Calibri"/>
                <a:cs typeface="Calibri"/>
              </a:rPr>
              <a:t>While the audit revealed numerous material weaknesses </a:t>
            </a:r>
            <a:r>
              <a:rPr dirty="0" sz="1600" i="1">
                <a:latin typeface="Calibri"/>
                <a:cs typeface="Calibri"/>
              </a:rPr>
              <a:t>in </a:t>
            </a:r>
            <a:r>
              <a:rPr dirty="0" sz="1600" spc="-5" i="1">
                <a:latin typeface="Calibri"/>
                <a:cs typeface="Calibri"/>
              </a:rPr>
              <a:t>internal </a:t>
            </a:r>
            <a:r>
              <a:rPr dirty="0" sz="1600" spc="-10" i="1">
                <a:latin typeface="Calibri"/>
                <a:cs typeface="Calibri"/>
              </a:rPr>
              <a:t>control over  </a:t>
            </a:r>
            <a:r>
              <a:rPr dirty="0" sz="1600" spc="-5" i="1">
                <a:latin typeface="Calibri"/>
                <a:cs typeface="Calibri"/>
              </a:rPr>
              <a:t>financial reporting, more </a:t>
            </a:r>
            <a:r>
              <a:rPr dirty="0" sz="1600" spc="-15" i="1">
                <a:latin typeface="Calibri"/>
                <a:cs typeface="Calibri"/>
              </a:rPr>
              <a:t>importantly, </a:t>
            </a:r>
            <a:r>
              <a:rPr dirty="0" sz="1600" i="1">
                <a:latin typeface="Calibri"/>
                <a:cs typeface="Calibri"/>
              </a:rPr>
              <a:t>it </a:t>
            </a:r>
            <a:r>
              <a:rPr dirty="0" sz="1600" spc="-5" i="1">
                <a:latin typeface="Calibri"/>
                <a:cs typeface="Calibri"/>
              </a:rPr>
              <a:t>highlighted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several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areas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where the </a:t>
            </a:r>
            <a:r>
              <a:rPr dirty="0" sz="1600" spc="-10" b="1" i="1"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DON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needs to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improve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operationally, </a:t>
            </a:r>
            <a:r>
              <a:rPr dirty="0" sz="1600" i="1">
                <a:latin typeface="Calibri"/>
                <a:cs typeface="Calibri"/>
              </a:rPr>
              <a:t>in </a:t>
            </a:r>
            <a:r>
              <a:rPr dirty="0" sz="1600" spc="-5" i="1">
                <a:latin typeface="Calibri"/>
                <a:cs typeface="Calibri"/>
              </a:rPr>
              <a:t>order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10" i="1">
                <a:latin typeface="Calibri"/>
                <a:cs typeface="Calibri"/>
              </a:rPr>
              <a:t>improve </a:t>
            </a:r>
            <a:r>
              <a:rPr dirty="0" sz="1600" spc="-5" i="1">
                <a:latin typeface="Calibri"/>
                <a:cs typeface="Calibri"/>
              </a:rPr>
              <a:t>lethality </a:t>
            </a:r>
            <a:r>
              <a:rPr dirty="0" sz="1600" spc="-10" i="1">
                <a:latin typeface="Calibri"/>
                <a:cs typeface="Calibri"/>
              </a:rPr>
              <a:t>and </a:t>
            </a:r>
            <a:r>
              <a:rPr dirty="0" sz="1600" spc="-5" i="1">
                <a:latin typeface="Calibri"/>
                <a:cs typeface="Calibri"/>
              </a:rPr>
              <a:t>readiness.  </a:t>
            </a:r>
            <a:r>
              <a:rPr dirty="0" sz="1600" spc="-5" i="1">
                <a:latin typeface="Calibri"/>
                <a:cs typeface="Calibri"/>
              </a:rPr>
              <a:t>The financial </a:t>
            </a:r>
            <a:r>
              <a:rPr dirty="0" sz="1600" spc="-10" i="1">
                <a:latin typeface="Calibri"/>
                <a:cs typeface="Calibri"/>
              </a:rPr>
              <a:t>statement </a:t>
            </a:r>
            <a:r>
              <a:rPr dirty="0" sz="1600" spc="-5" i="1">
                <a:latin typeface="Calibri"/>
                <a:cs typeface="Calibri"/>
              </a:rPr>
              <a:t>audit </a:t>
            </a:r>
            <a:r>
              <a:rPr dirty="0" sz="1600" spc="-10" i="1">
                <a:latin typeface="Calibri"/>
                <a:cs typeface="Calibri"/>
              </a:rPr>
              <a:t>forced </a:t>
            </a:r>
            <a:r>
              <a:rPr dirty="0" sz="1600" spc="-5" i="1">
                <a:latin typeface="Calibri"/>
                <a:cs typeface="Calibri"/>
              </a:rPr>
              <a:t>us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5" i="1">
                <a:latin typeface="Calibri"/>
                <a:cs typeface="Calibri"/>
              </a:rPr>
              <a:t>look at </a:t>
            </a:r>
            <a:r>
              <a:rPr dirty="0" sz="1600" spc="-10" i="1">
                <a:latin typeface="Calibri"/>
                <a:cs typeface="Calibri"/>
              </a:rPr>
              <a:t>our </a:t>
            </a:r>
            <a:r>
              <a:rPr dirty="0" sz="1600" spc="-5" i="1">
                <a:latin typeface="Calibri"/>
                <a:cs typeface="Calibri"/>
              </a:rPr>
              <a:t>supply chain </a:t>
            </a:r>
            <a:r>
              <a:rPr dirty="0" sz="1600" i="1">
                <a:latin typeface="Calibri"/>
                <a:cs typeface="Calibri"/>
              </a:rPr>
              <a:t>in </a:t>
            </a:r>
            <a:r>
              <a:rPr dirty="0" sz="1600" spc="-5" i="1">
                <a:latin typeface="Calibri"/>
                <a:cs typeface="Calibri"/>
              </a:rPr>
              <a:t>a </a:t>
            </a:r>
            <a:r>
              <a:rPr dirty="0" sz="1600" spc="-10" i="1">
                <a:latin typeface="Calibri"/>
                <a:cs typeface="Calibri"/>
              </a:rPr>
              <a:t>new </a:t>
            </a:r>
            <a:r>
              <a:rPr dirty="0" sz="1600" spc="-5" i="1">
                <a:latin typeface="Calibri"/>
                <a:cs typeface="Calibri"/>
              </a:rPr>
              <a:t>light,  </a:t>
            </a:r>
            <a:r>
              <a:rPr dirty="0" sz="1600" spc="-10" i="1">
                <a:latin typeface="Calibri"/>
                <a:cs typeface="Calibri"/>
              </a:rPr>
              <a:t>and has caused </a:t>
            </a:r>
            <a:r>
              <a:rPr dirty="0" sz="1600" spc="-5" i="1">
                <a:latin typeface="Calibri"/>
                <a:cs typeface="Calibri"/>
              </a:rPr>
              <a:t>us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5" i="1">
                <a:latin typeface="Calibri"/>
                <a:cs typeface="Calibri"/>
              </a:rPr>
              <a:t>challenge </a:t>
            </a:r>
            <a:r>
              <a:rPr dirty="0" sz="1600" spc="-10" i="1">
                <a:latin typeface="Calibri"/>
                <a:cs typeface="Calibri"/>
              </a:rPr>
              <a:t>much </a:t>
            </a:r>
            <a:r>
              <a:rPr dirty="0" sz="1600" spc="-5" i="1">
                <a:latin typeface="Calibri"/>
                <a:cs typeface="Calibri"/>
              </a:rPr>
              <a:t>of the thinking that </a:t>
            </a:r>
            <a:r>
              <a:rPr dirty="0" sz="1600" spc="-10" i="1">
                <a:latin typeface="Calibri"/>
                <a:cs typeface="Calibri"/>
              </a:rPr>
              <a:t>existed over </a:t>
            </a:r>
            <a:r>
              <a:rPr dirty="0" sz="1600" spc="-5" i="1">
                <a:latin typeface="Calibri"/>
                <a:cs typeface="Calibri"/>
              </a:rPr>
              <a:t>the last  several </a:t>
            </a:r>
            <a:r>
              <a:rPr dirty="0" sz="1600" spc="-10" i="1">
                <a:latin typeface="Calibri"/>
                <a:cs typeface="Calibri"/>
              </a:rPr>
              <a:t>decades. </a:t>
            </a:r>
            <a:r>
              <a:rPr dirty="0" sz="1600" spc="-5" i="1">
                <a:latin typeface="Calibri"/>
                <a:cs typeface="Calibri"/>
              </a:rPr>
              <a:t>The audit identified business practices that are </a:t>
            </a:r>
            <a:r>
              <a:rPr dirty="0" sz="1600" spc="-10" i="1">
                <a:latin typeface="Calibri"/>
                <a:cs typeface="Calibri"/>
              </a:rPr>
              <a:t>unacceptable  and must change, </a:t>
            </a:r>
            <a:r>
              <a:rPr dirty="0" sz="1600" spc="-15" i="1">
                <a:latin typeface="Calibri"/>
                <a:cs typeface="Calibri"/>
              </a:rPr>
              <a:t>to </a:t>
            </a:r>
            <a:r>
              <a:rPr dirty="0" sz="1600" spc="-10" i="1">
                <a:latin typeface="Calibri"/>
                <a:cs typeface="Calibri"/>
              </a:rPr>
              <a:t>improve </a:t>
            </a:r>
            <a:r>
              <a:rPr dirty="0" sz="1600" spc="-5" i="1">
                <a:latin typeface="Calibri"/>
                <a:cs typeface="Calibri"/>
              </a:rPr>
              <a:t>readiness, lethality </a:t>
            </a:r>
            <a:r>
              <a:rPr dirty="0" sz="1600" spc="-10" i="1">
                <a:latin typeface="Calibri"/>
                <a:cs typeface="Calibri"/>
              </a:rPr>
              <a:t>and</a:t>
            </a:r>
            <a:r>
              <a:rPr dirty="0" sz="1600" spc="165" i="1">
                <a:latin typeface="Calibri"/>
                <a:cs typeface="Calibri"/>
              </a:rPr>
              <a:t> </a:t>
            </a:r>
            <a:r>
              <a:rPr dirty="0" sz="1600" spc="-20" i="1">
                <a:latin typeface="Calibri"/>
                <a:cs typeface="Calibri"/>
              </a:rPr>
              <a:t>auditability.“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875404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Thomas </a:t>
            </a:r>
            <a:r>
              <a:rPr dirty="0" sz="1400" spc="-65" b="1">
                <a:latin typeface="Calibri"/>
                <a:cs typeface="Calibri"/>
              </a:rPr>
              <a:t>W.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Harker</a:t>
            </a:r>
            <a:endParaRPr sz="1400">
              <a:latin typeface="Calibri"/>
              <a:cs typeface="Calibri"/>
            </a:endParaRPr>
          </a:p>
          <a:p>
            <a:pPr marL="3875404" marR="386715">
              <a:lnSpc>
                <a:spcPct val="10000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Assistant Secretary </a:t>
            </a:r>
            <a:r>
              <a:rPr dirty="0" sz="1200">
                <a:latin typeface="Calibri"/>
                <a:cs typeface="Calibri"/>
              </a:rPr>
              <a:t>of the </a:t>
            </a:r>
            <a:r>
              <a:rPr dirty="0" sz="1200" spc="-5">
                <a:latin typeface="Calibri"/>
                <a:cs typeface="Calibri"/>
              </a:rPr>
              <a:t>Navy  </a:t>
            </a:r>
            <a:r>
              <a:rPr dirty="0" sz="1200">
                <a:latin typeface="Calibri"/>
                <a:cs typeface="Calibri"/>
              </a:rPr>
              <a:t>Financial </a:t>
            </a:r>
            <a:r>
              <a:rPr dirty="0" sz="1200" spc="-5">
                <a:latin typeface="Calibri"/>
                <a:cs typeface="Calibri"/>
              </a:rPr>
              <a:t>Management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Comptroller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62116" y="5551932"/>
            <a:ext cx="1778507" cy="3672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125968" y="106680"/>
            <a:ext cx="918971" cy="914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815" y="1106424"/>
            <a:ext cx="5122545" cy="4447540"/>
          </a:xfrm>
          <a:custGeom>
            <a:avLst/>
            <a:gdLst/>
            <a:ahLst/>
            <a:cxnLst/>
            <a:rect l="l" t="t" r="r" b="b"/>
            <a:pathLst>
              <a:path w="5122545" h="4447540">
                <a:moveTo>
                  <a:pt x="0" y="0"/>
                </a:moveTo>
                <a:lnTo>
                  <a:pt x="5122164" y="0"/>
                </a:lnTo>
                <a:lnTo>
                  <a:pt x="5122164" y="4447032"/>
                </a:lnTo>
                <a:lnTo>
                  <a:pt x="0" y="4447032"/>
                </a:lnTo>
                <a:lnTo>
                  <a:pt x="0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613" y="15144"/>
            <a:ext cx="5518785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DON Financial Management</a:t>
            </a:r>
            <a:r>
              <a:rPr dirty="0" spc="-40"/>
              <a:t> </a:t>
            </a:r>
            <a:r>
              <a:rPr dirty="0" spc="-5"/>
              <a:t>Transformation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VISION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pc="-15"/>
              <a:t>By </a:t>
            </a:r>
            <a:r>
              <a:rPr dirty="0" spc="-5"/>
              <a:t>the Beginning </a:t>
            </a:r>
            <a:r>
              <a:rPr dirty="0"/>
              <a:t>of FY</a:t>
            </a:r>
            <a:r>
              <a:rPr dirty="0" spc="5"/>
              <a:t> </a:t>
            </a:r>
            <a:r>
              <a:rPr dirty="0" spc="-5"/>
              <a:t>2023</a:t>
            </a:r>
            <a:r>
              <a:rPr dirty="0" spc="-5" b="0">
                <a:latin typeface="Calibri"/>
                <a:cs typeface="Calibri"/>
              </a:rPr>
              <a:t>:</a:t>
            </a:r>
          </a:p>
          <a:p>
            <a:pPr marL="184785" indent="-172085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 spc="-15" b="0">
                <a:latin typeface="Calibri"/>
                <a:cs typeface="Calibri"/>
              </a:rPr>
              <a:t>Operate </a:t>
            </a:r>
            <a:r>
              <a:rPr dirty="0" sz="2000" b="0">
                <a:latin typeface="Calibri"/>
                <a:cs typeface="Calibri"/>
              </a:rPr>
              <a:t>one </a:t>
            </a:r>
            <a:r>
              <a:rPr dirty="0" sz="2000" spc="-10" b="0">
                <a:latin typeface="Calibri"/>
                <a:cs typeface="Calibri"/>
              </a:rPr>
              <a:t>general</a:t>
            </a:r>
            <a:r>
              <a:rPr dirty="0" sz="2000" spc="-15" b="0">
                <a:latin typeface="Calibri"/>
                <a:cs typeface="Calibri"/>
              </a:rPr>
              <a:t> </a:t>
            </a:r>
            <a:r>
              <a:rPr dirty="0" sz="2000" spc="-35" b="0">
                <a:latin typeface="Calibri"/>
                <a:cs typeface="Calibri"/>
              </a:rPr>
              <a:t>ledger.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184785" marR="5080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2000" spc="-10" b="0">
                <a:latin typeface="Calibri"/>
                <a:cs typeface="Calibri"/>
              </a:rPr>
              <a:t>Standardize </a:t>
            </a:r>
            <a:r>
              <a:rPr dirty="0" sz="2000" spc="-5" b="0">
                <a:latin typeface="Calibri"/>
                <a:cs typeface="Calibri"/>
              </a:rPr>
              <a:t>financial </a:t>
            </a:r>
            <a:r>
              <a:rPr dirty="0" sz="2000" b="0">
                <a:latin typeface="Calibri"/>
                <a:cs typeface="Calibri"/>
              </a:rPr>
              <a:t>&amp; </a:t>
            </a:r>
            <a:r>
              <a:rPr dirty="0" sz="2000" spc="-5" b="0">
                <a:latin typeface="Calibri"/>
                <a:cs typeface="Calibri"/>
              </a:rPr>
              <a:t>other business  </a:t>
            </a:r>
            <a:r>
              <a:rPr dirty="0" sz="2000" spc="-10" b="0">
                <a:latin typeface="Calibri"/>
                <a:cs typeface="Calibri"/>
              </a:rPr>
              <a:t>processes </a:t>
            </a:r>
            <a:r>
              <a:rPr dirty="0" sz="2000" spc="-5" b="0">
                <a:latin typeface="Calibri"/>
                <a:cs typeface="Calibri"/>
              </a:rPr>
              <a:t>with documented </a:t>
            </a:r>
            <a:r>
              <a:rPr dirty="0" sz="2000" spc="-10" b="0">
                <a:latin typeface="Calibri"/>
                <a:cs typeface="Calibri"/>
              </a:rPr>
              <a:t>internal </a:t>
            </a:r>
            <a:r>
              <a:rPr dirty="0" sz="2000" spc="-15" b="0">
                <a:latin typeface="Calibri"/>
                <a:cs typeface="Calibri"/>
              </a:rPr>
              <a:t>controls  tested</a:t>
            </a:r>
            <a:r>
              <a:rPr dirty="0" sz="2000" spc="10" b="0">
                <a:latin typeface="Calibri"/>
                <a:cs typeface="Calibri"/>
              </a:rPr>
              <a:t> </a:t>
            </a:r>
            <a:r>
              <a:rPr dirty="0" sz="2000" spc="-15" b="0">
                <a:latin typeface="Calibri"/>
                <a:cs typeface="Calibri"/>
              </a:rPr>
              <a:t>annually.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184785" marR="19621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2000" b="0">
                <a:latin typeface="Calibri"/>
                <a:cs typeface="Calibri"/>
              </a:rPr>
              <a:t>Include </a:t>
            </a:r>
            <a:r>
              <a:rPr dirty="0" sz="2000" spc="-10" b="0">
                <a:latin typeface="Calibri"/>
                <a:cs typeface="Calibri"/>
              </a:rPr>
              <a:t>enterprise </a:t>
            </a:r>
            <a:r>
              <a:rPr dirty="0" sz="2000" spc="-5" b="0">
                <a:latin typeface="Calibri"/>
                <a:cs typeface="Calibri"/>
              </a:rPr>
              <a:t>risk management </a:t>
            </a:r>
            <a:r>
              <a:rPr dirty="0" sz="2000" b="0">
                <a:latin typeface="Calibri"/>
                <a:cs typeface="Calibri"/>
              </a:rPr>
              <a:t>&amp; </a:t>
            </a:r>
            <a:r>
              <a:rPr dirty="0" sz="2000" spc="-25" b="0">
                <a:latin typeface="Calibri"/>
                <a:cs typeface="Calibri"/>
              </a:rPr>
              <a:t>zero  </a:t>
            </a:r>
            <a:r>
              <a:rPr dirty="0" sz="2000" spc="-5" b="0">
                <a:latin typeface="Calibri"/>
                <a:cs typeface="Calibri"/>
              </a:rPr>
              <a:t>based budgeting in </a:t>
            </a:r>
            <a:r>
              <a:rPr dirty="0" sz="2000" b="0">
                <a:latin typeface="Calibri"/>
                <a:cs typeface="Calibri"/>
              </a:rPr>
              <a:t>POM</a:t>
            </a:r>
            <a:r>
              <a:rPr dirty="0" sz="2000" spc="-30" b="0">
                <a:latin typeface="Calibri"/>
                <a:cs typeface="Calibri"/>
              </a:rPr>
              <a:t> </a:t>
            </a:r>
            <a:r>
              <a:rPr dirty="0" sz="2000" spc="-10" b="0">
                <a:latin typeface="Calibri"/>
                <a:cs typeface="Calibri"/>
              </a:rPr>
              <a:t>development.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184785" marR="116839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2000" spc="-5" b="0">
                <a:latin typeface="Calibri"/>
                <a:cs typeface="Calibri"/>
              </a:rPr>
              <a:t>Manage budget authority inside </a:t>
            </a:r>
            <a:r>
              <a:rPr dirty="0" sz="2000" b="0">
                <a:latin typeface="Calibri"/>
                <a:cs typeface="Calibri"/>
              </a:rPr>
              <a:t>the </a:t>
            </a:r>
            <a:r>
              <a:rPr dirty="0" sz="2000" spc="-10" b="0">
                <a:latin typeface="Calibri"/>
                <a:cs typeface="Calibri"/>
              </a:rPr>
              <a:t>general  </a:t>
            </a:r>
            <a:r>
              <a:rPr dirty="0" sz="2000" spc="-5" b="0">
                <a:latin typeface="Calibri"/>
                <a:cs typeface="Calibri"/>
              </a:rPr>
              <a:t>ledger--minimal</a:t>
            </a:r>
            <a:r>
              <a:rPr dirty="0" sz="2000" spc="10" b="0">
                <a:latin typeface="Calibri"/>
                <a:cs typeface="Calibri"/>
              </a:rPr>
              <a:t> </a:t>
            </a:r>
            <a:r>
              <a:rPr dirty="0" sz="2000" spc="-10" b="0">
                <a:latin typeface="Calibri"/>
                <a:cs typeface="Calibri"/>
              </a:rPr>
              <a:t>reimbursables.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26379" y="1106424"/>
            <a:ext cx="3710939" cy="33771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11898" y="1091946"/>
            <a:ext cx="3740150" cy="3406775"/>
          </a:xfrm>
          <a:custGeom>
            <a:avLst/>
            <a:gdLst/>
            <a:ahLst/>
            <a:cxnLst/>
            <a:rect l="l" t="t" r="r" b="b"/>
            <a:pathLst>
              <a:path w="3740150" h="3406775">
                <a:moveTo>
                  <a:pt x="1870100" y="0"/>
                </a:moveTo>
                <a:lnTo>
                  <a:pt x="3736936" y="2794"/>
                </a:lnTo>
                <a:lnTo>
                  <a:pt x="3740137" y="1703362"/>
                </a:lnTo>
                <a:lnTo>
                  <a:pt x="3737737" y="1790903"/>
                </a:lnTo>
                <a:lnTo>
                  <a:pt x="3730523" y="1877428"/>
                </a:lnTo>
                <a:lnTo>
                  <a:pt x="3718509" y="1962759"/>
                </a:lnTo>
                <a:lnTo>
                  <a:pt x="3702088" y="2046871"/>
                </a:lnTo>
                <a:lnTo>
                  <a:pt x="3681260" y="2129002"/>
                </a:lnTo>
                <a:lnTo>
                  <a:pt x="3656012" y="2209927"/>
                </a:lnTo>
                <a:lnTo>
                  <a:pt x="3626383" y="2289213"/>
                </a:lnTo>
                <a:lnTo>
                  <a:pt x="3593147" y="2366492"/>
                </a:lnTo>
                <a:lnTo>
                  <a:pt x="3555504" y="2442197"/>
                </a:lnTo>
                <a:lnTo>
                  <a:pt x="3514255" y="2515476"/>
                </a:lnTo>
                <a:lnTo>
                  <a:pt x="3469030" y="2586723"/>
                </a:lnTo>
                <a:lnTo>
                  <a:pt x="3420592" y="2655976"/>
                </a:lnTo>
                <a:lnTo>
                  <a:pt x="3368141" y="2722829"/>
                </a:lnTo>
                <a:lnTo>
                  <a:pt x="3312541" y="2787243"/>
                </a:lnTo>
                <a:lnTo>
                  <a:pt x="3254108" y="2848864"/>
                </a:lnTo>
                <a:lnTo>
                  <a:pt x="3192081" y="2908096"/>
                </a:lnTo>
                <a:lnTo>
                  <a:pt x="3126867" y="2964510"/>
                </a:lnTo>
                <a:lnTo>
                  <a:pt x="3059277" y="3017697"/>
                </a:lnTo>
                <a:lnTo>
                  <a:pt x="2988475" y="3068497"/>
                </a:lnTo>
                <a:lnTo>
                  <a:pt x="2915285" y="3115691"/>
                </a:lnTo>
                <a:lnTo>
                  <a:pt x="2839288" y="3160090"/>
                </a:lnTo>
                <a:lnTo>
                  <a:pt x="2760916" y="3200869"/>
                </a:lnTo>
                <a:lnTo>
                  <a:pt x="2680576" y="3238449"/>
                </a:lnTo>
                <a:lnTo>
                  <a:pt x="2597797" y="3272840"/>
                </a:lnTo>
                <a:lnTo>
                  <a:pt x="2512618" y="3303231"/>
                </a:lnTo>
                <a:lnTo>
                  <a:pt x="2425865" y="3330016"/>
                </a:lnTo>
                <a:lnTo>
                  <a:pt x="2337130" y="3352800"/>
                </a:lnTo>
                <a:lnTo>
                  <a:pt x="2246782" y="3371989"/>
                </a:lnTo>
                <a:lnTo>
                  <a:pt x="2154821" y="3386785"/>
                </a:lnTo>
                <a:lnTo>
                  <a:pt x="2061298" y="3397580"/>
                </a:lnTo>
                <a:lnTo>
                  <a:pt x="1966582" y="3403968"/>
                </a:lnTo>
                <a:lnTo>
                  <a:pt x="1870265" y="3406368"/>
                </a:lnTo>
                <a:lnTo>
                  <a:pt x="1773961" y="3403968"/>
                </a:lnTo>
                <a:lnTo>
                  <a:pt x="1679244" y="3397580"/>
                </a:lnTo>
                <a:lnTo>
                  <a:pt x="1585709" y="3386785"/>
                </a:lnTo>
                <a:lnTo>
                  <a:pt x="1493761" y="3371989"/>
                </a:lnTo>
                <a:lnTo>
                  <a:pt x="1403413" y="3352800"/>
                </a:lnTo>
                <a:lnTo>
                  <a:pt x="1314678" y="3330016"/>
                </a:lnTo>
                <a:lnTo>
                  <a:pt x="1227518" y="3303231"/>
                </a:lnTo>
                <a:lnTo>
                  <a:pt x="1142733" y="3272840"/>
                </a:lnTo>
                <a:lnTo>
                  <a:pt x="1059967" y="3238449"/>
                </a:lnTo>
                <a:lnTo>
                  <a:pt x="979220" y="3200869"/>
                </a:lnTo>
                <a:lnTo>
                  <a:pt x="901230" y="3160077"/>
                </a:lnTo>
                <a:lnTo>
                  <a:pt x="825271" y="3115703"/>
                </a:lnTo>
                <a:lnTo>
                  <a:pt x="751662" y="3068497"/>
                </a:lnTo>
                <a:lnTo>
                  <a:pt x="681266" y="3017697"/>
                </a:lnTo>
                <a:lnTo>
                  <a:pt x="613270" y="2964510"/>
                </a:lnTo>
                <a:lnTo>
                  <a:pt x="548449" y="2908084"/>
                </a:lnTo>
                <a:lnTo>
                  <a:pt x="486448" y="2848876"/>
                </a:lnTo>
                <a:lnTo>
                  <a:pt x="427621" y="2787256"/>
                </a:lnTo>
                <a:lnTo>
                  <a:pt x="371983" y="2722803"/>
                </a:lnTo>
                <a:lnTo>
                  <a:pt x="319951" y="2655976"/>
                </a:lnTo>
                <a:lnTo>
                  <a:pt x="271132" y="2586748"/>
                </a:lnTo>
                <a:lnTo>
                  <a:pt x="225894" y="2515476"/>
                </a:lnTo>
                <a:lnTo>
                  <a:pt x="184632" y="2442171"/>
                </a:lnTo>
                <a:lnTo>
                  <a:pt x="147396" y="2366492"/>
                </a:lnTo>
                <a:lnTo>
                  <a:pt x="113766" y="2289238"/>
                </a:lnTo>
                <a:lnTo>
                  <a:pt x="84124" y="2209927"/>
                </a:lnTo>
                <a:lnTo>
                  <a:pt x="58889" y="2129002"/>
                </a:lnTo>
                <a:lnTo>
                  <a:pt x="38049" y="2046871"/>
                </a:lnTo>
                <a:lnTo>
                  <a:pt x="21628" y="1962759"/>
                </a:lnTo>
                <a:lnTo>
                  <a:pt x="9613" y="1877428"/>
                </a:lnTo>
                <a:lnTo>
                  <a:pt x="2400" y="1790903"/>
                </a:lnTo>
                <a:lnTo>
                  <a:pt x="0" y="1703184"/>
                </a:lnTo>
                <a:lnTo>
                  <a:pt x="2400" y="1615465"/>
                </a:lnTo>
                <a:lnTo>
                  <a:pt x="9613" y="1528927"/>
                </a:lnTo>
                <a:lnTo>
                  <a:pt x="21628" y="1443609"/>
                </a:lnTo>
                <a:lnTo>
                  <a:pt x="38049" y="1359496"/>
                </a:lnTo>
                <a:lnTo>
                  <a:pt x="58889" y="1277366"/>
                </a:lnTo>
                <a:lnTo>
                  <a:pt x="84124" y="1196441"/>
                </a:lnTo>
                <a:lnTo>
                  <a:pt x="113766" y="1117130"/>
                </a:lnTo>
                <a:lnTo>
                  <a:pt x="147396" y="1039863"/>
                </a:lnTo>
                <a:lnTo>
                  <a:pt x="184632" y="964196"/>
                </a:lnTo>
                <a:lnTo>
                  <a:pt x="225894" y="890879"/>
                </a:lnTo>
                <a:lnTo>
                  <a:pt x="271132" y="819619"/>
                </a:lnTo>
                <a:lnTo>
                  <a:pt x="319951" y="750392"/>
                </a:lnTo>
                <a:lnTo>
                  <a:pt x="371983" y="683552"/>
                </a:lnTo>
                <a:lnTo>
                  <a:pt x="427621" y="619099"/>
                </a:lnTo>
                <a:lnTo>
                  <a:pt x="486448" y="557479"/>
                </a:lnTo>
                <a:lnTo>
                  <a:pt x="548449" y="498284"/>
                </a:lnTo>
                <a:lnTo>
                  <a:pt x="613270" y="441858"/>
                </a:lnTo>
                <a:lnTo>
                  <a:pt x="681266" y="388670"/>
                </a:lnTo>
                <a:lnTo>
                  <a:pt x="751662" y="337870"/>
                </a:lnTo>
                <a:lnTo>
                  <a:pt x="825271" y="290652"/>
                </a:lnTo>
                <a:lnTo>
                  <a:pt x="901230" y="246278"/>
                </a:lnTo>
                <a:lnTo>
                  <a:pt x="979220" y="205486"/>
                </a:lnTo>
                <a:lnTo>
                  <a:pt x="1059967" y="167906"/>
                </a:lnTo>
                <a:lnTo>
                  <a:pt x="1142733" y="133527"/>
                </a:lnTo>
                <a:lnTo>
                  <a:pt x="1227518" y="103136"/>
                </a:lnTo>
                <a:lnTo>
                  <a:pt x="1314678" y="76339"/>
                </a:lnTo>
                <a:lnTo>
                  <a:pt x="1403413" y="53555"/>
                </a:lnTo>
                <a:lnTo>
                  <a:pt x="1493761" y="34378"/>
                </a:lnTo>
                <a:lnTo>
                  <a:pt x="1585709" y="19583"/>
                </a:lnTo>
                <a:lnTo>
                  <a:pt x="1679244" y="8788"/>
                </a:lnTo>
                <a:lnTo>
                  <a:pt x="1773961" y="2387"/>
                </a:lnTo>
                <a:lnTo>
                  <a:pt x="1870100" y="0"/>
                </a:lnTo>
                <a:close/>
              </a:path>
            </a:pathLst>
          </a:custGeom>
          <a:ln w="28956">
            <a:solidFill>
              <a:srgbClr val="44546A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857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5518785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DON Financial Management</a:t>
            </a:r>
            <a:r>
              <a:rPr dirty="0" spc="-40"/>
              <a:t> </a:t>
            </a:r>
            <a:r>
              <a:rPr dirty="0" spc="-5"/>
              <a:t>Transformation</a:t>
            </a:r>
          </a:p>
          <a:p>
            <a:pPr marL="12700">
              <a:lnSpc>
                <a:spcPts val="5195"/>
              </a:lnSpc>
            </a:pPr>
            <a:r>
              <a:rPr dirty="0" sz="4800" spc="-5" b="1">
                <a:latin typeface="Agency FB"/>
                <a:cs typeface="Agency FB"/>
              </a:rPr>
              <a:t>Primary</a:t>
            </a:r>
            <a:r>
              <a:rPr dirty="0" sz="4800" spc="-10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Goals</a:t>
            </a:r>
            <a:endParaRPr sz="4800">
              <a:latin typeface="Agency FB"/>
              <a:cs typeface="Agency FB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61414" y="1909436"/>
          <a:ext cx="8043545" cy="4349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23859"/>
              </a:tblGrid>
              <a:tr h="396239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u="heavy" sz="2000" spc="-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20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UDIT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</a:tr>
              <a:tr h="1328829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Continue full-scope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audit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with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full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transparency: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5430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6065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Prioritize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remediate</a:t>
                      </a:r>
                      <a:r>
                        <a:rPr dirty="0" sz="20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findings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5430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6065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Strengthen internal</a:t>
                      </a:r>
                      <a:r>
                        <a:rPr dirty="0" sz="2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controls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5430" indent="-17208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66065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Improve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accuracy of financial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reports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</a:tr>
              <a:tr h="414429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u="heavy" sz="2000" spc="-2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2000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UDGETARY</a:t>
                      </a:r>
                      <a:r>
                        <a:rPr dirty="0" sz="2000" spc="-3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REFORM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76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</a:tr>
              <a:tr h="1081232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Rigorously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execute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2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budget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1620" indent="-1727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2255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Improve execution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effectiveness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2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transparency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1620" indent="-1727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2255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Reduce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reimbursable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work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</a:tr>
              <a:tr h="414430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u="heavy" sz="2000" spc="-1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2000" spc="-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ONSOLIDATION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2000" spc="-4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SYSTEMS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76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Consolidate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reduce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feeder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general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ledger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1620" indent="-1727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2255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Modernize Navy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ERP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employing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standard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business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processes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528416" y="1140725"/>
            <a:ext cx="210248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1" i="1">
                <a:latin typeface="Calibri"/>
                <a:cs typeface="Calibri"/>
              </a:rPr>
              <a:t>Primary</a:t>
            </a:r>
            <a:r>
              <a:rPr dirty="0" sz="2800" spc="-5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Goals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8491220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DON Financial Management</a:t>
            </a:r>
            <a:r>
              <a:rPr dirty="0" spc="-40"/>
              <a:t> </a:t>
            </a:r>
            <a:r>
              <a:rPr dirty="0" spc="-5"/>
              <a:t>Transformation</a:t>
            </a:r>
          </a:p>
          <a:p>
            <a:pPr marL="12700">
              <a:lnSpc>
                <a:spcPts val="5195"/>
              </a:lnSpc>
            </a:pPr>
            <a:r>
              <a:rPr dirty="0" sz="4800" spc="-5" b="1">
                <a:latin typeface="Agency FB"/>
                <a:cs typeface="Agency FB"/>
              </a:rPr>
              <a:t>Primary Goals </a:t>
            </a:r>
            <a:r>
              <a:rPr dirty="0" sz="4800" b="1">
                <a:latin typeface="Agency FB"/>
                <a:cs typeface="Agency FB"/>
              </a:rPr>
              <a:t>&amp; </a:t>
            </a:r>
            <a:r>
              <a:rPr dirty="0" sz="4800" spc="-5" b="1">
                <a:latin typeface="Agency FB"/>
                <a:cs typeface="Agency FB"/>
              </a:rPr>
              <a:t>Respective </a:t>
            </a:r>
            <a:r>
              <a:rPr dirty="0" sz="4800" b="1">
                <a:latin typeface="Agency FB"/>
                <a:cs typeface="Agency FB"/>
              </a:rPr>
              <a:t>Focus</a:t>
            </a:r>
            <a:r>
              <a:rPr dirty="0" sz="4800" spc="-25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Areas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1701" y="1869986"/>
            <a:ext cx="8139430" cy="396240"/>
          </a:xfrm>
          <a:custGeom>
            <a:avLst/>
            <a:gdLst/>
            <a:ahLst/>
            <a:cxnLst/>
            <a:rect l="l" t="t" r="r" b="b"/>
            <a:pathLst>
              <a:path w="8139430" h="396239">
                <a:moveTo>
                  <a:pt x="0" y="0"/>
                </a:moveTo>
                <a:lnTo>
                  <a:pt x="8139404" y="0"/>
                </a:lnTo>
                <a:lnTo>
                  <a:pt x="8139404" y="396239"/>
                </a:lnTo>
                <a:lnTo>
                  <a:pt x="0" y="396239"/>
                </a:lnTo>
                <a:lnTo>
                  <a:pt x="0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1701" y="2266226"/>
            <a:ext cx="8139430" cy="1310640"/>
          </a:xfrm>
          <a:custGeom>
            <a:avLst/>
            <a:gdLst/>
            <a:ahLst/>
            <a:cxnLst/>
            <a:rect l="l" t="t" r="r" b="b"/>
            <a:pathLst>
              <a:path w="8139430" h="1310639">
                <a:moveTo>
                  <a:pt x="0" y="0"/>
                </a:moveTo>
                <a:lnTo>
                  <a:pt x="8139404" y="0"/>
                </a:lnTo>
                <a:lnTo>
                  <a:pt x="8139404" y="1310639"/>
                </a:lnTo>
                <a:lnTo>
                  <a:pt x="0" y="1310639"/>
                </a:lnTo>
                <a:lnTo>
                  <a:pt x="0" y="0"/>
                </a:lnTo>
                <a:close/>
              </a:path>
            </a:pathLst>
          </a:custGeom>
          <a:solidFill>
            <a:srgbClr val="B4C7E7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95356" y="1863631"/>
          <a:ext cx="8158480" cy="2556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39430"/>
              </a:tblGrid>
              <a:tr h="3962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u="heavy" sz="2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UDIT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332652">
                <a:tc>
                  <a:txBody>
                    <a:bodyPr/>
                    <a:lstStyle/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arenR"/>
                        <a:tabLst>
                          <a:tab pos="378460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Inventory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Operating Materials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Supplies</a:t>
                      </a:r>
                      <a:r>
                        <a:rPr dirty="0" sz="20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(OM&amp;S)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buAutoNum type="arabicParenR"/>
                        <a:tabLst>
                          <a:tab pos="3784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Real Property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buAutoNum type="arabicParenR"/>
                        <a:tabLst>
                          <a:tab pos="3784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Financial Reporting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arenR"/>
                        <a:tabLst>
                          <a:tab pos="378460" algn="l"/>
                        </a:tabLst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Fund Balance With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Treasury</a:t>
                      </a:r>
                      <a:r>
                        <a:rPr dirty="0" sz="2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(FBWT)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18252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u="heavy" sz="2000" spc="-2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B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UDGETARY</a:t>
                      </a:r>
                      <a:r>
                        <a:rPr dirty="0" sz="2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REFORM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5)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Budgetary</a:t>
                      </a:r>
                      <a:r>
                        <a:rPr dirty="0" sz="2000" spc="-3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Reform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AE3F3">
                        <a:alpha val="749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85699" y="4482795"/>
            <a:ext cx="8155940" cy="412750"/>
          </a:xfrm>
          <a:custGeom>
            <a:avLst/>
            <a:gdLst/>
            <a:ahLst/>
            <a:cxnLst/>
            <a:rect l="l" t="t" r="r" b="b"/>
            <a:pathLst>
              <a:path w="8155940" h="412750">
                <a:moveTo>
                  <a:pt x="0" y="0"/>
                </a:moveTo>
                <a:lnTo>
                  <a:pt x="8155419" y="0"/>
                </a:lnTo>
                <a:lnTo>
                  <a:pt x="8155419" y="412597"/>
                </a:lnTo>
                <a:lnTo>
                  <a:pt x="0" y="412597"/>
                </a:lnTo>
                <a:lnTo>
                  <a:pt x="0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5699" y="4895380"/>
            <a:ext cx="8155940" cy="701040"/>
          </a:xfrm>
          <a:custGeom>
            <a:avLst/>
            <a:gdLst/>
            <a:ahLst/>
            <a:cxnLst/>
            <a:rect l="l" t="t" r="r" b="b"/>
            <a:pathLst>
              <a:path w="8155940" h="701039">
                <a:moveTo>
                  <a:pt x="0" y="0"/>
                </a:moveTo>
                <a:lnTo>
                  <a:pt x="8155419" y="0"/>
                </a:lnTo>
                <a:lnTo>
                  <a:pt x="8155419" y="701040"/>
                </a:lnTo>
                <a:lnTo>
                  <a:pt x="0" y="701040"/>
                </a:lnTo>
                <a:lnTo>
                  <a:pt x="0" y="0"/>
                </a:lnTo>
                <a:close/>
              </a:path>
            </a:pathLst>
          </a:custGeom>
          <a:solidFill>
            <a:srgbClr val="DAE3F3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79346" y="4476438"/>
          <a:ext cx="8174990" cy="1126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55305"/>
              </a:tblGrid>
              <a:tr h="41259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u="heavy" sz="2000" spc="-1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ONSOLIDATION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2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SYSTEMS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arenR" startAt="6"/>
                        <a:tabLst>
                          <a:tab pos="3784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Business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2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Consolidation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buAutoNum type="arabicParenR" startAt="6"/>
                        <a:tabLst>
                          <a:tab pos="3784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Information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Technology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General Controls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(ITGCs)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8374380" y="1877567"/>
            <a:ext cx="459105" cy="3718560"/>
          </a:xfrm>
          <a:custGeom>
            <a:avLst/>
            <a:gdLst/>
            <a:ahLst/>
            <a:cxnLst/>
            <a:rect l="l" t="t" r="r" b="b"/>
            <a:pathLst>
              <a:path w="459104" h="3718560">
                <a:moveTo>
                  <a:pt x="0" y="0"/>
                </a:moveTo>
                <a:lnTo>
                  <a:pt x="458724" y="0"/>
                </a:lnTo>
                <a:lnTo>
                  <a:pt x="458724" y="3718560"/>
                </a:lnTo>
                <a:lnTo>
                  <a:pt x="0" y="3718560"/>
                </a:lnTo>
                <a:lnTo>
                  <a:pt x="0" y="0"/>
                </a:lnTo>
                <a:close/>
              </a:path>
            </a:pathLst>
          </a:custGeom>
          <a:solidFill>
            <a:srgbClr val="548235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462898" y="2245605"/>
            <a:ext cx="280035" cy="28695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005"/>
              </a:lnSpc>
            </a:pPr>
            <a:r>
              <a:rPr dirty="0" sz="2000" spc="25">
                <a:latin typeface="Calibri"/>
                <a:cs typeface="Calibri"/>
              </a:rPr>
              <a:t>8)USMC </a:t>
            </a:r>
            <a:r>
              <a:rPr dirty="0" sz="2000">
                <a:latin typeface="Calibri"/>
                <a:cs typeface="Calibri"/>
              </a:rPr>
              <a:t>Audit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Remediation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343" y="1839468"/>
            <a:ext cx="8685275" cy="5455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3255" y="1327403"/>
            <a:ext cx="8569451" cy="5151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3254" y="1327403"/>
            <a:ext cx="8569960" cy="515620"/>
          </a:xfrm>
          <a:custGeom>
            <a:avLst/>
            <a:gdLst/>
            <a:ahLst/>
            <a:cxnLst/>
            <a:rect l="l" t="t" r="r" b="b"/>
            <a:pathLst>
              <a:path w="8569960" h="515619">
                <a:moveTo>
                  <a:pt x="8569452" y="0"/>
                </a:moveTo>
                <a:lnTo>
                  <a:pt x="4284726" y="515112"/>
                </a:lnTo>
                <a:lnTo>
                  <a:pt x="0" y="0"/>
                </a:lnTo>
                <a:lnTo>
                  <a:pt x="8569452" y="0"/>
                </a:lnTo>
                <a:close/>
              </a:path>
            </a:pathLst>
          </a:custGeom>
          <a:ln w="12192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792534" y="1379509"/>
            <a:ext cx="12687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 i="1">
                <a:latin typeface="Calibri"/>
                <a:cs typeface="Calibri"/>
              </a:rPr>
              <a:t>Focus</a:t>
            </a:r>
            <a:r>
              <a:rPr dirty="0" sz="2000" spc="-85" b="1" i="1">
                <a:latin typeface="Calibri"/>
                <a:cs typeface="Calibri"/>
              </a:rPr>
              <a:t> </a:t>
            </a:r>
            <a:r>
              <a:rPr dirty="0" sz="2000" spc="-5" b="1" i="1">
                <a:latin typeface="Calibri"/>
                <a:cs typeface="Calibri"/>
              </a:rPr>
              <a:t>Areas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06923" y="3410711"/>
            <a:ext cx="3774948" cy="28361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8741" y="967903"/>
            <a:ext cx="8930640" cy="939800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dirty="0" sz="2000" spc="-15">
                <a:latin typeface="Calibri"/>
                <a:cs typeface="Calibri"/>
              </a:rPr>
              <a:t>Rooted </a:t>
            </a:r>
            <a:r>
              <a:rPr dirty="0" sz="2000" spc="-5">
                <a:latin typeface="Calibri"/>
                <a:cs typeface="Calibri"/>
              </a:rPr>
              <a:t>in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i="1">
                <a:latin typeface="Calibri"/>
                <a:cs typeface="Calibri"/>
              </a:rPr>
              <a:t>National </a:t>
            </a:r>
            <a:r>
              <a:rPr dirty="0" sz="2000" spc="-5" i="1">
                <a:latin typeface="Calibri"/>
                <a:cs typeface="Calibri"/>
              </a:rPr>
              <a:t>Defense Strategy </a:t>
            </a:r>
            <a:r>
              <a:rPr dirty="0" sz="2000" i="1">
                <a:latin typeface="Calibri"/>
                <a:cs typeface="Calibri"/>
              </a:rPr>
              <a:t>(NDS) </a:t>
            </a:r>
            <a:r>
              <a:rPr dirty="0" sz="2000">
                <a:latin typeface="Calibri"/>
                <a:cs typeface="Calibri"/>
              </a:rPr>
              <a:t>&amp; </a:t>
            </a:r>
            <a:r>
              <a:rPr dirty="0" sz="2000" i="1">
                <a:latin typeface="Calibri"/>
                <a:cs typeface="Calibri"/>
              </a:rPr>
              <a:t>DON Business Operations </a:t>
            </a:r>
            <a:r>
              <a:rPr dirty="0" sz="2000" spc="-5" i="1">
                <a:latin typeface="Calibri"/>
                <a:cs typeface="Calibri"/>
              </a:rPr>
              <a:t>Plan</a:t>
            </a:r>
            <a:r>
              <a:rPr dirty="0" sz="2000" spc="-20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(BOP).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 spc="-15">
                <a:latin typeface="Calibri"/>
                <a:cs typeface="Calibri"/>
              </a:rPr>
              <a:t>Reforms </a:t>
            </a:r>
            <a:r>
              <a:rPr dirty="0" sz="2000" spc="-10">
                <a:latin typeface="Calibri"/>
                <a:cs typeface="Calibri"/>
              </a:rPr>
              <a:t>are </a:t>
            </a:r>
            <a:r>
              <a:rPr dirty="0" sz="2000" spc="-5">
                <a:latin typeface="Calibri"/>
                <a:cs typeface="Calibri"/>
              </a:rPr>
              <a:t>essential </a:t>
            </a:r>
            <a:r>
              <a:rPr dirty="0" sz="2000" spc="-15">
                <a:latin typeface="Calibri"/>
                <a:cs typeface="Calibri"/>
              </a:rPr>
              <a:t>to </a:t>
            </a:r>
            <a:r>
              <a:rPr dirty="0" sz="2000" spc="-10">
                <a:latin typeface="Calibri"/>
                <a:cs typeface="Calibri"/>
              </a:rPr>
              <a:t>achieve </a:t>
            </a:r>
            <a:r>
              <a:rPr dirty="0" sz="2000">
                <a:latin typeface="Calibri"/>
                <a:cs typeface="Calibri"/>
              </a:rPr>
              <a:t>DONs </a:t>
            </a:r>
            <a:r>
              <a:rPr dirty="0" sz="2000" spc="-5">
                <a:latin typeface="Calibri"/>
                <a:cs typeface="Calibri"/>
              </a:rPr>
              <a:t>aggressive readiness </a:t>
            </a:r>
            <a:r>
              <a:rPr dirty="0" sz="2000">
                <a:latin typeface="Calibri"/>
                <a:cs typeface="Calibri"/>
              </a:rPr>
              <a:t>&amp; </a:t>
            </a:r>
            <a:r>
              <a:rPr dirty="0" sz="2000" spc="-5">
                <a:latin typeface="Calibri"/>
                <a:cs typeface="Calibri"/>
              </a:rPr>
              <a:t>lethality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goals.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1168" y="2202179"/>
            <a:ext cx="8942831" cy="4608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95" y="2346972"/>
            <a:ext cx="2002523" cy="24170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01168" y="2542032"/>
            <a:ext cx="1414271" cy="18287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739438" y="2838367"/>
            <a:ext cx="5860415" cy="3270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559560" marR="1550035">
              <a:lnSpc>
                <a:spcPct val="100000"/>
              </a:lnSpc>
              <a:spcBef>
                <a:spcPts val="105"/>
              </a:spcBef>
            </a:pPr>
            <a:r>
              <a:rPr dirty="0" u="heavy" sz="2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National </a:t>
            </a:r>
            <a:r>
              <a:rPr dirty="0" u="heavy" sz="2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Defense</a:t>
            </a:r>
            <a:r>
              <a:rPr dirty="0" u="heavy" sz="2000" spc="-7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Strategy 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Line of </a:t>
            </a:r>
            <a:r>
              <a:rPr dirty="0" sz="2000" spc="-15" b="1">
                <a:latin typeface="Calibri"/>
                <a:cs typeface="Calibri"/>
              </a:rPr>
              <a:t>Effort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algn="ctr" marL="473075" marR="462280">
              <a:lnSpc>
                <a:spcPct val="100000"/>
              </a:lnSpc>
              <a:spcBef>
                <a:spcPts val="595"/>
              </a:spcBef>
            </a:pPr>
            <a:r>
              <a:rPr dirty="0" sz="2000" spc="-15">
                <a:latin typeface="Calibri"/>
                <a:cs typeface="Calibri"/>
              </a:rPr>
              <a:t>Reform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10">
                <a:latin typeface="Calibri"/>
                <a:cs typeface="Calibri"/>
              </a:rPr>
              <a:t>Department’s </a:t>
            </a:r>
            <a:r>
              <a:rPr dirty="0" sz="2000" spc="-5">
                <a:latin typeface="Calibri"/>
                <a:cs typeface="Calibri"/>
              </a:rPr>
              <a:t>Business Practices </a:t>
            </a:r>
            <a:r>
              <a:rPr dirty="0" sz="2000" spc="-15">
                <a:latin typeface="Calibri"/>
                <a:cs typeface="Calibri"/>
              </a:rPr>
              <a:t>for  Greater </a:t>
            </a:r>
            <a:r>
              <a:rPr dirty="0" sz="2000" spc="-10">
                <a:latin typeface="Calibri"/>
                <a:cs typeface="Calibri"/>
              </a:rPr>
              <a:t>Performance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Affordability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50">
              <a:latin typeface="Times New Roman"/>
              <a:cs typeface="Times New Roman"/>
            </a:endParaRPr>
          </a:p>
          <a:p>
            <a:pPr algn="ctr" marL="1325880" marR="1315720">
              <a:lnSpc>
                <a:spcPct val="100000"/>
              </a:lnSpc>
            </a:pPr>
            <a:r>
              <a:rPr dirty="0" u="heavy" sz="2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DON Business </a:t>
            </a:r>
            <a:r>
              <a:rPr dirty="0" u="heavy" sz="2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Operations</a:t>
            </a:r>
            <a:r>
              <a:rPr dirty="0" u="heavy" sz="2000" spc="-1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 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15" b="1">
                <a:latin typeface="Calibri"/>
                <a:cs typeface="Calibri"/>
              </a:rPr>
              <a:t>Strategic </a:t>
            </a:r>
            <a:r>
              <a:rPr dirty="0" sz="2000" spc="-5" b="1">
                <a:latin typeface="Calibri"/>
                <a:cs typeface="Calibri"/>
              </a:rPr>
              <a:t>Objective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3.3</a:t>
            </a:r>
            <a:endParaRPr sz="2000">
              <a:latin typeface="Calibri"/>
              <a:cs typeface="Calibri"/>
            </a:endParaRPr>
          </a:p>
          <a:p>
            <a:pPr algn="ctr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000" spc="-10">
                <a:latin typeface="Calibri"/>
                <a:cs typeface="Calibri"/>
              </a:rPr>
              <a:t>Undergo </a:t>
            </a:r>
            <a:r>
              <a:rPr dirty="0" sz="2000">
                <a:latin typeface="Calibri"/>
                <a:cs typeface="Calibri"/>
              </a:rPr>
              <a:t>an Audit, and </a:t>
            </a:r>
            <a:r>
              <a:rPr dirty="0" sz="2000" spc="-15">
                <a:latin typeface="Calibri"/>
                <a:cs typeface="Calibri"/>
              </a:rPr>
              <a:t>Improve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Quality of Budgetary  </a:t>
            </a:r>
            <a:r>
              <a:rPr dirty="0" sz="2000">
                <a:latin typeface="Calibri"/>
                <a:cs typeface="Calibri"/>
              </a:rPr>
              <a:t>and Financial </a:t>
            </a:r>
            <a:r>
              <a:rPr dirty="0" sz="2000" spc="-10">
                <a:latin typeface="Calibri"/>
                <a:cs typeface="Calibri"/>
              </a:rPr>
              <a:t>Information </a:t>
            </a:r>
            <a:r>
              <a:rPr dirty="0" sz="2000" spc="-5">
                <a:latin typeface="Calibri"/>
                <a:cs typeface="Calibri"/>
              </a:rPr>
              <a:t>that is </a:t>
            </a:r>
            <a:r>
              <a:rPr dirty="0" sz="2000" spc="-10">
                <a:latin typeface="Calibri"/>
                <a:cs typeface="Calibri"/>
              </a:rPr>
              <a:t>Most </a:t>
            </a:r>
            <a:r>
              <a:rPr dirty="0" sz="2000" spc="-15">
                <a:latin typeface="Calibri"/>
                <a:cs typeface="Calibri"/>
              </a:rPr>
              <a:t>Valuable </a:t>
            </a:r>
            <a:r>
              <a:rPr dirty="0" sz="2000" spc="-5">
                <a:latin typeface="Calibri"/>
                <a:cs typeface="Calibri"/>
              </a:rPr>
              <a:t>in  </a:t>
            </a:r>
            <a:r>
              <a:rPr dirty="0" sz="2000">
                <a:latin typeface="Calibri"/>
                <a:cs typeface="Calibri"/>
              </a:rPr>
              <a:t>Managing the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DoD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95" y="4575047"/>
            <a:ext cx="2002523" cy="20634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1168" y="4770120"/>
            <a:ext cx="1414271" cy="14752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9769" y="155967"/>
            <a:ext cx="713613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" b="1">
                <a:latin typeface="Agency FB"/>
                <a:cs typeface="Agency FB"/>
              </a:rPr>
              <a:t>Overarching </a:t>
            </a:r>
            <a:r>
              <a:rPr dirty="0" sz="4800" b="1">
                <a:latin typeface="Agency FB"/>
                <a:cs typeface="Agency FB"/>
              </a:rPr>
              <a:t>DON </a:t>
            </a:r>
            <a:r>
              <a:rPr dirty="0" sz="4800" spc="-5" b="1">
                <a:latin typeface="Agency FB"/>
                <a:cs typeface="Agency FB"/>
              </a:rPr>
              <a:t>Case for</a:t>
            </a:r>
            <a:r>
              <a:rPr dirty="0" sz="4800" spc="-40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Change</a:t>
            </a:r>
            <a:endParaRPr sz="4800">
              <a:latin typeface="Agency FB"/>
              <a:cs typeface="Agency F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9769" y="155967"/>
            <a:ext cx="460375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" b="1">
                <a:latin typeface="Agency FB"/>
                <a:cs typeface="Agency FB"/>
              </a:rPr>
              <a:t>DON’S Current</a:t>
            </a:r>
            <a:r>
              <a:rPr dirty="0" sz="4800" spc="-50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Reality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06523" y="1863852"/>
            <a:ext cx="5330951" cy="3718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12592" y="989075"/>
            <a:ext cx="722375" cy="6888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20440" y="989075"/>
            <a:ext cx="507491" cy="6888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13403" y="989076"/>
            <a:ext cx="2284475" cy="6888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08832" y="1354836"/>
            <a:ext cx="1819655" cy="6888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394890" y="1060076"/>
            <a:ext cx="222504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8305" marR="5080" indent="-39624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20-30%</a:t>
            </a:r>
            <a:r>
              <a:rPr dirty="0" sz="2400" spc="-7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15" b="1" i="1">
                <a:solidFill>
                  <a:srgbClr val="C00000"/>
                </a:solidFill>
                <a:latin typeface="Calibri"/>
                <a:cs typeface="Calibri"/>
              </a:rPr>
              <a:t>Inventory 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Error</a:t>
            </a:r>
            <a:r>
              <a:rPr dirty="0" sz="2400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Rates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67967" y="5477255"/>
            <a:ext cx="2665476" cy="6888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322831" y="5843015"/>
            <a:ext cx="755903" cy="6888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64207" y="5843015"/>
            <a:ext cx="507492" cy="6888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7172" y="5843015"/>
            <a:ext cx="1828799" cy="6888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228177" y="5549012"/>
            <a:ext cx="243141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9560" marR="5080" indent="-277495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solidFill>
                  <a:srgbClr val="C00000"/>
                </a:solidFill>
                <a:latin typeface="Calibri"/>
                <a:cs typeface="Calibri"/>
              </a:rPr>
              <a:t>$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Billions in</a:t>
            </a:r>
            <a:r>
              <a:rPr dirty="0" sz="2400" spc="-10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Annual 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De-obligations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42047" y="2558796"/>
            <a:ext cx="1863851" cy="68884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368540" y="2924568"/>
            <a:ext cx="1612379" cy="68883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075931" y="3290328"/>
            <a:ext cx="2068068" cy="68883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328916" y="3656076"/>
            <a:ext cx="1626107" cy="68884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257827" y="2630312"/>
            <a:ext cx="174434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2540">
              <a:lnSpc>
                <a:spcPct val="100000"/>
              </a:lnSpc>
              <a:spcBef>
                <a:spcPts val="100"/>
              </a:spcBef>
            </a:pP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Redundant 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Financial  </a:t>
            </a:r>
            <a:r>
              <a:rPr dirty="0" sz="2400" b="1" i="1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dirty="0" sz="2400" spc="5" b="1" i="1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dirty="0" sz="2400" spc="5" b="1" i="1">
                <a:solidFill>
                  <a:srgbClr val="C00000"/>
                </a:solidFill>
                <a:latin typeface="Calibri"/>
                <a:cs typeface="Calibri"/>
              </a:rPr>
              <a:t>ag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dirty="0" sz="2400" b="1" i="1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dirty="0" sz="2400" spc="-30" b="1" i="1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dirty="0" sz="2400" b="1" i="1">
                <a:solidFill>
                  <a:srgbClr val="C00000"/>
                </a:solidFill>
                <a:latin typeface="Calibri"/>
                <a:cs typeface="Calibri"/>
              </a:rPr>
              <a:t>t  </a:t>
            </a: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Processes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9372" y="2549664"/>
            <a:ext cx="1368551" cy="68883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1148" y="2915424"/>
            <a:ext cx="1904999" cy="68883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144" y="3281184"/>
            <a:ext cx="1804415" cy="68883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399032" y="3281171"/>
            <a:ext cx="507491" cy="68884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38327" y="3646944"/>
            <a:ext cx="676655" cy="68883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0456" y="3646932"/>
            <a:ext cx="507491" cy="68884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93419" y="3646932"/>
            <a:ext cx="952499" cy="6888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13359" y="4012704"/>
            <a:ext cx="1560575" cy="68883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4779" y="4378452"/>
            <a:ext cx="1626107" cy="68884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91728" y="2621557"/>
            <a:ext cx="150876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solidFill>
                  <a:srgbClr val="C00000"/>
                </a:solidFill>
                <a:latin typeface="Calibri"/>
                <a:cs typeface="Calibri"/>
              </a:rPr>
              <a:t>Lack </a:t>
            </a: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of  </a:t>
            </a: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Integration 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Within</a:t>
            </a:r>
            <a:r>
              <a:rPr dirty="0" sz="2400" spc="-9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End-  </a:t>
            </a: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to-End  </a:t>
            </a:r>
            <a:r>
              <a:rPr dirty="0" sz="2400" spc="-5" b="1" i="1">
                <a:solidFill>
                  <a:srgbClr val="C00000"/>
                </a:solidFill>
                <a:latin typeface="Calibri"/>
                <a:cs typeface="Calibri"/>
              </a:rPr>
              <a:t>Business  </a:t>
            </a: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Processes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41264" y="5477255"/>
            <a:ext cx="2092451" cy="68884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30367" y="5843015"/>
            <a:ext cx="2645663" cy="68884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5412089" y="5549012"/>
            <a:ext cx="225679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0515">
              <a:lnSpc>
                <a:spcPct val="100000"/>
              </a:lnSpc>
              <a:spcBef>
                <a:spcPts val="100"/>
              </a:spcBef>
            </a:pP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Fragmented,  </a:t>
            </a:r>
            <a:r>
              <a:rPr dirty="0" sz="2400" spc="-10" b="1" i="1">
                <a:solidFill>
                  <a:srgbClr val="C00000"/>
                </a:solidFill>
                <a:latin typeface="Calibri"/>
                <a:cs typeface="Calibri"/>
              </a:rPr>
              <a:t>Localized</a:t>
            </a:r>
            <a:r>
              <a:rPr dirty="0" sz="2400" spc="-105" b="1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15" b="1" i="1">
                <a:solidFill>
                  <a:srgbClr val="C00000"/>
                </a:solidFill>
                <a:latin typeface="Calibri"/>
                <a:cs typeface="Calibri"/>
              </a:rPr>
              <a:t>Systems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9769" y="151395"/>
            <a:ext cx="548195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" b="1">
                <a:latin typeface="Agency FB"/>
                <a:cs typeface="Agency FB"/>
              </a:rPr>
              <a:t>Transformation Will</a:t>
            </a:r>
            <a:r>
              <a:rPr dirty="0" sz="4800" spc="-30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Bring</a:t>
            </a:r>
            <a:r>
              <a:rPr dirty="0" sz="4800" spc="-5"/>
              <a:t>: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131" y="1057404"/>
            <a:ext cx="4643120" cy="536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785" marR="32384" indent="-1720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right part in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right </a:t>
            </a:r>
            <a:r>
              <a:rPr dirty="0" sz="2000">
                <a:latin typeface="Calibri"/>
                <a:cs typeface="Calibri"/>
              </a:rPr>
              <a:t>place </a:t>
            </a:r>
            <a:r>
              <a:rPr dirty="0" sz="2000" spc="-15">
                <a:latin typeface="Calibri"/>
                <a:cs typeface="Calibri"/>
              </a:rPr>
              <a:t>at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right  time, </a:t>
            </a:r>
            <a:r>
              <a:rPr dirty="0" sz="2000" spc="-10">
                <a:latin typeface="Calibri"/>
                <a:cs typeface="Calibri"/>
              </a:rPr>
              <a:t>every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time!</a:t>
            </a:r>
            <a:endParaRPr sz="2000">
              <a:latin typeface="Calibri"/>
              <a:cs typeface="Calibri"/>
            </a:endParaRPr>
          </a:p>
          <a:p>
            <a:pPr marL="184785" marR="52069" indent="-1720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 spc="-5">
                <a:latin typeface="Calibri"/>
                <a:cs typeface="Calibri"/>
              </a:rPr>
              <a:t>Clear accountability of </a:t>
            </a:r>
            <a:r>
              <a:rPr dirty="0" sz="2000" spc="-20">
                <a:latin typeface="Calibri"/>
                <a:cs typeface="Calibri"/>
              </a:rPr>
              <a:t>property, </a:t>
            </a:r>
            <a:r>
              <a:rPr dirty="0" sz="2000" spc="-5">
                <a:latin typeface="Calibri"/>
                <a:cs typeface="Calibri"/>
              </a:rPr>
              <a:t>plant </a:t>
            </a:r>
            <a:r>
              <a:rPr dirty="0" sz="2000">
                <a:latin typeface="Calibri"/>
                <a:cs typeface="Calibri"/>
              </a:rPr>
              <a:t>&amp;  </a:t>
            </a:r>
            <a:r>
              <a:rPr dirty="0" sz="2000" spc="-5">
                <a:latin typeface="Calibri"/>
                <a:cs typeface="Calibri"/>
              </a:rPr>
              <a:t>equipment leading </a:t>
            </a:r>
            <a:r>
              <a:rPr dirty="0" sz="2000" spc="-15">
                <a:latin typeface="Calibri"/>
                <a:cs typeface="Calibri"/>
              </a:rPr>
              <a:t>to </a:t>
            </a:r>
            <a:r>
              <a:rPr dirty="0" sz="2000" spc="-5">
                <a:latin typeface="Calibri"/>
                <a:cs typeface="Calibri"/>
              </a:rPr>
              <a:t>increased </a:t>
            </a:r>
            <a:r>
              <a:rPr dirty="0" sz="2000" spc="-10">
                <a:latin typeface="Calibri"/>
                <a:cs typeface="Calibri"/>
              </a:rPr>
              <a:t>warfighter  </a:t>
            </a:r>
            <a:r>
              <a:rPr dirty="0" sz="2000" spc="-15">
                <a:latin typeface="Calibri"/>
                <a:cs typeface="Calibri"/>
              </a:rPr>
              <a:t>strength </a:t>
            </a:r>
            <a:r>
              <a:rPr dirty="0" sz="2000">
                <a:latin typeface="Calibri"/>
                <a:cs typeface="Calibri"/>
              </a:rPr>
              <a:t>&amp;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sustainability.</a:t>
            </a:r>
            <a:endParaRPr sz="2000">
              <a:latin typeface="Calibri"/>
              <a:cs typeface="Calibri"/>
            </a:endParaRPr>
          </a:p>
          <a:p>
            <a:pPr marL="184785" marR="565150" indent="-1720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 spc="-5">
                <a:latin typeface="Calibri"/>
                <a:cs typeface="Calibri"/>
              </a:rPr>
              <a:t>Increased </a:t>
            </a:r>
            <a:r>
              <a:rPr dirty="0" sz="2000" spc="-10">
                <a:latin typeface="Calibri"/>
                <a:cs typeface="Calibri"/>
              </a:rPr>
              <a:t>operational effectiveness </a:t>
            </a:r>
            <a:r>
              <a:rPr dirty="0" sz="2000">
                <a:latin typeface="Calibri"/>
                <a:cs typeface="Calibri"/>
              </a:rPr>
              <a:t>&amp;  </a:t>
            </a:r>
            <a:r>
              <a:rPr dirty="0" sz="2000" spc="-5">
                <a:latin typeface="Calibri"/>
                <a:cs typeface="Calibri"/>
              </a:rPr>
              <a:t>readiness.</a:t>
            </a:r>
            <a:endParaRPr sz="2000">
              <a:latin typeface="Calibri"/>
              <a:cs typeface="Calibri"/>
            </a:endParaRPr>
          </a:p>
          <a:p>
            <a:pPr marL="184785" marR="399415" indent="-1720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 spc="-15">
                <a:latin typeface="Calibri"/>
                <a:cs typeface="Calibri"/>
              </a:rPr>
              <a:t>Improved </a:t>
            </a:r>
            <a:r>
              <a:rPr dirty="0" sz="2000" spc="-5">
                <a:latin typeface="Calibri"/>
                <a:cs typeface="Calibri"/>
              </a:rPr>
              <a:t>accuracy </a:t>
            </a:r>
            <a:r>
              <a:rPr dirty="0" sz="2000">
                <a:latin typeface="Calibri"/>
                <a:cs typeface="Calibri"/>
              </a:rPr>
              <a:t>&amp; </a:t>
            </a:r>
            <a:r>
              <a:rPr dirty="0" sz="2000" spc="-5">
                <a:latin typeface="Calibri"/>
                <a:cs typeface="Calibri"/>
              </a:rPr>
              <a:t>reliability of asset  </a:t>
            </a:r>
            <a:r>
              <a:rPr dirty="0" sz="2000" spc="-10">
                <a:latin typeface="Calibri"/>
                <a:cs typeface="Calibri"/>
              </a:rPr>
              <a:t>information </a:t>
            </a:r>
            <a:r>
              <a:rPr dirty="0" sz="2000" spc="-15">
                <a:latin typeface="Calibri"/>
                <a:cs typeface="Calibri"/>
              </a:rPr>
              <a:t>to make </a:t>
            </a:r>
            <a:r>
              <a:rPr dirty="0" sz="2000" spc="-10">
                <a:latin typeface="Calibri"/>
                <a:cs typeface="Calibri"/>
              </a:rPr>
              <a:t>better-informed  </a:t>
            </a:r>
            <a:r>
              <a:rPr dirty="0" sz="2000" spc="-5">
                <a:latin typeface="Calibri"/>
                <a:cs typeface="Calibri"/>
              </a:rPr>
              <a:t>readiness </a:t>
            </a:r>
            <a:r>
              <a:rPr dirty="0" sz="2000">
                <a:latin typeface="Calibri"/>
                <a:cs typeface="Calibri"/>
              </a:rPr>
              <a:t>&amp; </a:t>
            </a:r>
            <a:r>
              <a:rPr dirty="0" sz="2000" spc="-5">
                <a:latin typeface="Calibri"/>
                <a:cs typeface="Calibri"/>
              </a:rPr>
              <a:t>warfighting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decisions.</a:t>
            </a:r>
            <a:endParaRPr sz="2000">
              <a:latin typeface="Calibri"/>
              <a:cs typeface="Calibri"/>
            </a:endParaRPr>
          </a:p>
          <a:p>
            <a:pPr marL="184785" marR="439420" indent="-1720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 spc="-10">
                <a:latin typeface="Calibri"/>
                <a:cs typeface="Calibri"/>
              </a:rPr>
              <a:t>More accurate </a:t>
            </a:r>
            <a:r>
              <a:rPr dirty="0" sz="2000" spc="-5">
                <a:latin typeface="Calibri"/>
                <a:cs typeface="Calibri"/>
              </a:rPr>
              <a:t>readiness </a:t>
            </a:r>
            <a:r>
              <a:rPr dirty="0" sz="2000">
                <a:latin typeface="Calibri"/>
                <a:cs typeface="Calibri"/>
              </a:rPr>
              <a:t>&amp; </a:t>
            </a:r>
            <a:r>
              <a:rPr dirty="0" sz="2000" spc="-5">
                <a:latin typeface="Calibri"/>
                <a:cs typeface="Calibri"/>
              </a:rPr>
              <a:t>warfighting  </a:t>
            </a:r>
            <a:r>
              <a:rPr dirty="0" sz="2000" spc="-10">
                <a:latin typeface="Calibri"/>
                <a:cs typeface="Calibri"/>
              </a:rPr>
              <a:t>requirements.</a:t>
            </a:r>
            <a:endParaRPr sz="2000">
              <a:latin typeface="Calibri"/>
              <a:cs typeface="Calibri"/>
            </a:endParaRPr>
          </a:p>
          <a:p>
            <a:pPr marL="184785" marR="528320" indent="-1720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 spc="-15">
                <a:latin typeface="Calibri"/>
                <a:cs typeface="Calibri"/>
              </a:rPr>
              <a:t>Improved </a:t>
            </a:r>
            <a:r>
              <a:rPr dirty="0" sz="2000" spc="-5">
                <a:latin typeface="Calibri"/>
                <a:cs typeface="Calibri"/>
              </a:rPr>
              <a:t>flexibility </a:t>
            </a:r>
            <a:r>
              <a:rPr dirty="0" sz="2000">
                <a:latin typeface="Calibri"/>
                <a:cs typeface="Calibri"/>
              </a:rPr>
              <a:t>&amp; </a:t>
            </a:r>
            <a:r>
              <a:rPr dirty="0" sz="2000" spc="-5">
                <a:latin typeface="Calibri"/>
                <a:cs typeface="Calibri"/>
              </a:rPr>
              <a:t>speed in </a:t>
            </a:r>
            <a:r>
              <a:rPr dirty="0" sz="2000" spc="-10">
                <a:latin typeface="Calibri"/>
                <a:cs typeface="Calibri"/>
              </a:rPr>
              <a:t>getting  </a:t>
            </a:r>
            <a:r>
              <a:rPr dirty="0" sz="2000" spc="-5">
                <a:latin typeface="Calibri"/>
                <a:cs typeface="Calibri"/>
              </a:rPr>
              <a:t>capability </a:t>
            </a:r>
            <a:r>
              <a:rPr dirty="0" sz="2000" spc="-15">
                <a:latin typeface="Calibri"/>
                <a:cs typeface="Calibri"/>
              </a:rPr>
              <a:t>to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30">
                <a:latin typeface="Calibri"/>
                <a:cs typeface="Calibri"/>
              </a:rPr>
              <a:t>warfighter.</a:t>
            </a:r>
            <a:endParaRPr sz="2000">
              <a:latin typeface="Calibri"/>
              <a:cs typeface="Calibri"/>
            </a:endParaRPr>
          </a:p>
          <a:p>
            <a:pPr marL="184785" marR="5080" indent="-1720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000">
                <a:latin typeface="Calibri"/>
                <a:cs typeface="Calibri"/>
              </a:rPr>
              <a:t>Enhanced </a:t>
            </a:r>
            <a:r>
              <a:rPr dirty="0" sz="2000" spc="-15">
                <a:latin typeface="Calibri"/>
                <a:cs typeface="Calibri"/>
              </a:rPr>
              <a:t>workforce </a:t>
            </a:r>
            <a:r>
              <a:rPr dirty="0" sz="2000" spc="-5">
                <a:latin typeface="Calibri"/>
                <a:cs typeface="Calibri"/>
              </a:rPr>
              <a:t>competency </a:t>
            </a:r>
            <a:r>
              <a:rPr dirty="0" sz="2000">
                <a:latin typeface="Calibri"/>
                <a:cs typeface="Calibri"/>
              </a:rPr>
              <a:t>/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training  </a:t>
            </a:r>
            <a:r>
              <a:rPr dirty="0" sz="2000">
                <a:latin typeface="Calibri"/>
                <a:cs typeface="Calibri"/>
              </a:rPr>
              <a:t>and </a:t>
            </a:r>
            <a:r>
              <a:rPr dirty="0" sz="2000" spc="-5">
                <a:latin typeface="Calibri"/>
                <a:cs typeface="Calibri"/>
              </a:rPr>
              <a:t>budget </a:t>
            </a:r>
            <a:r>
              <a:rPr dirty="0" sz="2000" spc="-10">
                <a:latin typeface="Calibri"/>
                <a:cs typeface="Calibri"/>
              </a:rPr>
              <a:t>savings through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reform.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10328" y="2065020"/>
            <a:ext cx="4069079" cy="2702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7040245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Primary Goal:</a:t>
            </a:r>
            <a:r>
              <a:rPr dirty="0" spc="-15"/>
              <a:t> </a:t>
            </a:r>
            <a:r>
              <a:rPr dirty="0"/>
              <a:t>Audit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Focus </a:t>
            </a:r>
            <a:r>
              <a:rPr dirty="0" sz="4800" spc="-5" b="1">
                <a:latin typeface="Agency FB"/>
                <a:cs typeface="Agency FB"/>
              </a:rPr>
              <a:t>Area </a:t>
            </a:r>
            <a:r>
              <a:rPr dirty="0" sz="4800" b="1">
                <a:latin typeface="Agency FB"/>
                <a:cs typeface="Agency FB"/>
              </a:rPr>
              <a:t>1: </a:t>
            </a:r>
            <a:r>
              <a:rPr dirty="0" sz="4800" spc="-5" b="1">
                <a:latin typeface="Agency FB"/>
                <a:cs typeface="Agency FB"/>
              </a:rPr>
              <a:t>Inventory and</a:t>
            </a:r>
            <a:r>
              <a:rPr dirty="0" sz="4800" spc="-50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OM&amp;S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1888" y="1785797"/>
            <a:ext cx="8396605" cy="2567305"/>
          </a:xfrm>
          <a:custGeom>
            <a:avLst/>
            <a:gdLst/>
            <a:ahLst/>
            <a:cxnLst/>
            <a:rect l="l" t="t" r="r" b="b"/>
            <a:pathLst>
              <a:path w="8396605" h="2567304">
                <a:moveTo>
                  <a:pt x="0" y="0"/>
                </a:moveTo>
                <a:lnTo>
                  <a:pt x="8396528" y="0"/>
                </a:lnTo>
                <a:lnTo>
                  <a:pt x="8396528" y="2566987"/>
                </a:lnTo>
                <a:lnTo>
                  <a:pt x="0" y="2566987"/>
                </a:lnTo>
                <a:lnTo>
                  <a:pt x="0" y="0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80547" y="4433304"/>
            <a:ext cx="67214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 i="1">
                <a:latin typeface="Calibri"/>
                <a:cs typeface="Calibri"/>
              </a:rPr>
              <a:t>The </a:t>
            </a:r>
            <a:r>
              <a:rPr dirty="0" sz="2000" spc="-10" b="1" i="1">
                <a:latin typeface="Calibri"/>
                <a:cs typeface="Calibri"/>
              </a:rPr>
              <a:t>Right Part </a:t>
            </a:r>
            <a:r>
              <a:rPr dirty="0" sz="2000" b="1" i="1">
                <a:latin typeface="Calibri"/>
                <a:cs typeface="Calibri"/>
              </a:rPr>
              <a:t>In The </a:t>
            </a:r>
            <a:r>
              <a:rPr dirty="0" sz="2000" spc="-10" b="1" i="1">
                <a:latin typeface="Calibri"/>
                <a:cs typeface="Calibri"/>
              </a:rPr>
              <a:t>Right </a:t>
            </a:r>
            <a:r>
              <a:rPr dirty="0" sz="2000" spc="-5" b="1" i="1">
                <a:latin typeface="Calibri"/>
                <a:cs typeface="Calibri"/>
              </a:rPr>
              <a:t>Place </a:t>
            </a:r>
            <a:r>
              <a:rPr dirty="0" sz="2000" spc="-35" b="1" i="1">
                <a:latin typeface="Calibri"/>
                <a:cs typeface="Calibri"/>
              </a:rPr>
              <a:t>At </a:t>
            </a:r>
            <a:r>
              <a:rPr dirty="0" sz="2000" b="1" i="1">
                <a:latin typeface="Calibri"/>
                <a:cs typeface="Calibri"/>
              </a:rPr>
              <a:t>The </a:t>
            </a:r>
            <a:r>
              <a:rPr dirty="0" sz="2000" spc="-10" b="1" i="1">
                <a:latin typeface="Calibri"/>
                <a:cs typeface="Calibri"/>
              </a:rPr>
              <a:t>Right </a:t>
            </a:r>
            <a:r>
              <a:rPr dirty="0" sz="2000" spc="-5" b="1" i="1">
                <a:latin typeface="Calibri"/>
                <a:cs typeface="Calibri"/>
              </a:rPr>
              <a:t>Time, </a:t>
            </a:r>
            <a:r>
              <a:rPr dirty="0" sz="2000" spc="-10" b="1" i="1">
                <a:latin typeface="Calibri"/>
                <a:cs typeface="Calibri"/>
              </a:rPr>
              <a:t>Every</a:t>
            </a:r>
            <a:r>
              <a:rPr dirty="0" sz="2000" spc="-100" b="1" i="1">
                <a:latin typeface="Calibri"/>
                <a:cs typeface="Calibri"/>
              </a:rPr>
              <a:t> </a:t>
            </a:r>
            <a:r>
              <a:rPr dirty="0" sz="2000" spc="-5" b="1" i="1">
                <a:latin typeface="Calibri"/>
                <a:cs typeface="Calibri"/>
              </a:rPr>
              <a:t>Time!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871" y="1078403"/>
          <a:ext cx="8879205" cy="3281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8784"/>
                <a:gridCol w="8420735"/>
              </a:tblGrid>
              <a:tr h="701039">
                <a:tc gridSpan="2">
                  <a:txBody>
                    <a:bodyPr/>
                    <a:lstStyle/>
                    <a:p>
                      <a:pPr marL="3848100" marR="478155" indent="-33623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5" b="1" i="1">
                          <a:latin typeface="Calibri"/>
                          <a:cs typeface="Calibri"/>
                        </a:rPr>
                        <a:t>PROBLEM: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2000" spc="-20" i="1">
                          <a:latin typeface="Calibri"/>
                          <a:cs typeface="Calibri"/>
                        </a:rPr>
                        <a:t>DON’s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processes, controls,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15" i="1">
                          <a:latin typeface="Calibri"/>
                          <a:cs typeface="Calibri"/>
                        </a:rPr>
                        <a:t>systems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are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non-standard</a:t>
                      </a:r>
                      <a:r>
                        <a:rPr dirty="0" sz="2000" spc="-17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and  </a:t>
                      </a:r>
                      <a:r>
                        <a:rPr dirty="0" sz="2000" spc="-10" i="1">
                          <a:latin typeface="Calibri"/>
                          <a:cs typeface="Calibri"/>
                        </a:rPr>
                        <a:t>balkanized.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66991"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0800" vert="vert27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1755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Understand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inventory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items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quantity,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condition,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0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location.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Create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standard processes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receipt,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issuance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disposal of</a:t>
                      </a:r>
                      <a:r>
                        <a:rPr dirty="0" sz="2000" spc="1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inventory.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Identify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gaps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standard controls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streamline</a:t>
                      </a:r>
                      <a:r>
                        <a:rPr dirty="0" sz="200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operations.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Re-baseline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inventory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counts throughout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Department.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marR="614680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From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issuance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disposal, ensure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items are properly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tracked,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recorded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&amp; 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valued.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22885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6576" y="4840223"/>
            <a:ext cx="8840723" cy="1669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5867400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Primary Goal:</a:t>
            </a:r>
            <a:r>
              <a:rPr dirty="0" spc="-15"/>
              <a:t> </a:t>
            </a:r>
            <a:r>
              <a:rPr dirty="0"/>
              <a:t>Audit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Focus </a:t>
            </a:r>
            <a:r>
              <a:rPr dirty="0" sz="4800" spc="-5" b="1">
                <a:latin typeface="Agency FB"/>
                <a:cs typeface="Agency FB"/>
              </a:rPr>
              <a:t>Area 2: Real</a:t>
            </a:r>
            <a:r>
              <a:rPr dirty="0" sz="4800" spc="-40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Property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4512" y="1663039"/>
            <a:ext cx="8334375" cy="1889760"/>
          </a:xfrm>
          <a:custGeom>
            <a:avLst/>
            <a:gdLst/>
            <a:ahLst/>
            <a:cxnLst/>
            <a:rect l="l" t="t" r="r" b="b"/>
            <a:pathLst>
              <a:path w="8334375" h="1889760">
                <a:moveTo>
                  <a:pt x="0" y="0"/>
                </a:moveTo>
                <a:lnTo>
                  <a:pt x="8333905" y="0"/>
                </a:lnTo>
                <a:lnTo>
                  <a:pt x="8333905" y="1889760"/>
                </a:lnTo>
                <a:lnTo>
                  <a:pt x="0" y="1889760"/>
                </a:lnTo>
                <a:lnTo>
                  <a:pt x="0" y="0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676602" y="3791365"/>
            <a:ext cx="356044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 i="1">
                <a:latin typeface="Calibri"/>
                <a:cs typeface="Calibri"/>
              </a:rPr>
              <a:t>Better </a:t>
            </a:r>
            <a:r>
              <a:rPr dirty="0" sz="2000" spc="-5" b="1" i="1">
                <a:latin typeface="Calibri"/>
                <a:cs typeface="Calibri"/>
              </a:rPr>
              <a:t>Support </a:t>
            </a:r>
            <a:r>
              <a:rPr dirty="0" sz="2000" spc="-75" b="1" i="1">
                <a:latin typeface="Calibri"/>
                <a:cs typeface="Calibri"/>
              </a:rPr>
              <a:t>To </a:t>
            </a:r>
            <a:r>
              <a:rPr dirty="0" sz="2000" b="1" i="1">
                <a:latin typeface="Calibri"/>
                <a:cs typeface="Calibri"/>
              </a:rPr>
              <a:t>The</a:t>
            </a:r>
            <a:r>
              <a:rPr dirty="0" sz="2000" spc="-25" b="1" i="1">
                <a:latin typeface="Calibri"/>
                <a:cs typeface="Calibri"/>
              </a:rPr>
              <a:t> </a:t>
            </a:r>
            <a:r>
              <a:rPr dirty="0" sz="2000" spc="-30" b="1" i="1">
                <a:latin typeface="Calibri"/>
                <a:cs typeface="Calibri"/>
              </a:rPr>
              <a:t>Warfighter.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2521" y="1187721"/>
          <a:ext cx="8879205" cy="2371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"/>
                <a:gridCol w="8333740"/>
              </a:tblGrid>
              <a:tr h="429767">
                <a:tc gridSpan="2">
                  <a:txBody>
                    <a:bodyPr/>
                    <a:lstStyle/>
                    <a:p>
                      <a:pPr marL="80772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PROBLEM: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DON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is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unable </a:t>
                      </a:r>
                      <a:r>
                        <a:rPr dirty="0" sz="2000" spc="-15" i="1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properly </a:t>
                      </a:r>
                      <a:r>
                        <a:rPr dirty="0" sz="2000" spc="-10" i="1">
                          <a:latin typeface="Calibri"/>
                          <a:cs typeface="Calibri"/>
                        </a:rPr>
                        <a:t>account for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real property</a:t>
                      </a:r>
                      <a:r>
                        <a:rPr dirty="0" sz="2000" spc="-1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assets.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57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28959">
                <a:tc>
                  <a:txBody>
                    <a:bodyPr/>
                    <a:lstStyle/>
                    <a:p>
                      <a:pPr marL="3810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93980" vert="vert27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262890" indent="-171450">
                        <a:lnSpc>
                          <a:spcPct val="100000"/>
                        </a:lnSpc>
                        <a:spcBef>
                          <a:spcPts val="9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Conduct a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complete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inventory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of all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real property</a:t>
                      </a:r>
                      <a:r>
                        <a:rPr dirty="0" sz="20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assets.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2890" marR="839469" indent="-17145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Improve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end-to-end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processes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allowing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better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tracking of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property 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condition throughout its</a:t>
                      </a:r>
                      <a:r>
                        <a:rPr dirty="0" sz="2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lifecycle.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3525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Identify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gaps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key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controls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streamline</a:t>
                      </a:r>
                      <a:r>
                        <a:rPr dirty="0" sz="20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operations.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3525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Ensure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items are properly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tracked,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recorded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valued.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1430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43255" y="4465319"/>
            <a:ext cx="8836151" cy="1892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6966584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Primary Goal:</a:t>
            </a:r>
            <a:r>
              <a:rPr dirty="0" spc="-15"/>
              <a:t> </a:t>
            </a:r>
            <a:r>
              <a:rPr dirty="0"/>
              <a:t>Audit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Focus </a:t>
            </a:r>
            <a:r>
              <a:rPr dirty="0" sz="4800" spc="-5" b="1">
                <a:latin typeface="Agency FB"/>
                <a:cs typeface="Agency FB"/>
              </a:rPr>
              <a:t>Area </a:t>
            </a:r>
            <a:r>
              <a:rPr dirty="0" sz="4800" b="1">
                <a:latin typeface="Agency FB"/>
                <a:cs typeface="Agency FB"/>
              </a:rPr>
              <a:t>3: </a:t>
            </a:r>
            <a:r>
              <a:rPr dirty="0" sz="4800" spc="-5" b="1">
                <a:latin typeface="Agency FB"/>
                <a:cs typeface="Agency FB"/>
              </a:rPr>
              <a:t>Financial</a:t>
            </a:r>
            <a:r>
              <a:rPr dirty="0" sz="4800" spc="-55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Reporting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4512" y="1958784"/>
            <a:ext cx="8334375" cy="1394460"/>
          </a:xfrm>
          <a:custGeom>
            <a:avLst/>
            <a:gdLst/>
            <a:ahLst/>
            <a:cxnLst/>
            <a:rect l="l" t="t" r="r" b="b"/>
            <a:pathLst>
              <a:path w="8334375" h="1394460">
                <a:moveTo>
                  <a:pt x="0" y="0"/>
                </a:moveTo>
                <a:lnTo>
                  <a:pt x="8333905" y="0"/>
                </a:lnTo>
                <a:lnTo>
                  <a:pt x="8333905" y="1394460"/>
                </a:lnTo>
                <a:lnTo>
                  <a:pt x="0" y="1394460"/>
                </a:lnTo>
                <a:lnTo>
                  <a:pt x="0" y="0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4513" y="1958787"/>
            <a:ext cx="0" cy="1394460"/>
          </a:xfrm>
          <a:custGeom>
            <a:avLst/>
            <a:gdLst/>
            <a:ahLst/>
            <a:cxnLst/>
            <a:rect l="l" t="t" r="r" b="b"/>
            <a:pathLst>
              <a:path w="0" h="1394460">
                <a:moveTo>
                  <a:pt x="0" y="0"/>
                </a:moveTo>
                <a:lnTo>
                  <a:pt x="0" y="139446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8871" y="1958784"/>
          <a:ext cx="8860155" cy="1394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"/>
                <a:gridCol w="8333740"/>
              </a:tblGrid>
              <a:tr h="1394459"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93980" vert="vert270"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59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Stop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making manual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changes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financial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reports.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270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Correct internal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financial logics in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ERP and</a:t>
                      </a:r>
                      <a:r>
                        <a:rPr dirty="0" sz="2000" spc="-2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SABRS.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27025">
                        <a:lnSpc>
                          <a:spcPct val="100000"/>
                        </a:lnSpc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Eliminate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data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calls by capturing all financial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actions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one</a:t>
                      </a:r>
                      <a:r>
                        <a:rPr dirty="0" sz="2000" spc="-229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Stop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multiple financial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handoffs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before</a:t>
                      </a:r>
                      <a:r>
                        <a:rPr dirty="0" sz="2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execution.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74930"/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887920" y="3629762"/>
            <a:ext cx="73215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 i="1">
                <a:latin typeface="Calibri"/>
                <a:cs typeface="Calibri"/>
              </a:rPr>
              <a:t>Make </a:t>
            </a:r>
            <a:r>
              <a:rPr dirty="0" sz="2000" spc="-10" b="1" i="1">
                <a:latin typeface="Calibri"/>
                <a:cs typeface="Calibri"/>
              </a:rPr>
              <a:t>Effective </a:t>
            </a:r>
            <a:r>
              <a:rPr dirty="0" sz="2000" spc="-5" b="1" i="1">
                <a:latin typeface="Calibri"/>
                <a:cs typeface="Calibri"/>
              </a:rPr>
              <a:t>Financial Management An Enabler </a:t>
            </a:r>
            <a:r>
              <a:rPr dirty="0" sz="2000" spc="-15" b="1" i="1">
                <a:latin typeface="Calibri"/>
                <a:cs typeface="Calibri"/>
              </a:rPr>
              <a:t>For </a:t>
            </a:r>
            <a:r>
              <a:rPr dirty="0" sz="2000" b="1" i="1">
                <a:latin typeface="Calibri"/>
                <a:cs typeface="Calibri"/>
              </a:rPr>
              <a:t>the</a:t>
            </a:r>
            <a:r>
              <a:rPr dirty="0" sz="2000" spc="-80" b="1" i="1">
                <a:latin typeface="Calibri"/>
                <a:cs typeface="Calibri"/>
              </a:rPr>
              <a:t> </a:t>
            </a:r>
            <a:r>
              <a:rPr dirty="0" sz="2000" spc="-25" b="1" i="1">
                <a:latin typeface="Calibri"/>
                <a:cs typeface="Calibri"/>
              </a:rPr>
              <a:t>Warfighter.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8871" y="1187720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39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978416" y="1187720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39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2521" y="1187721"/>
            <a:ext cx="8872855" cy="12700"/>
          </a:xfrm>
          <a:custGeom>
            <a:avLst/>
            <a:gdLst/>
            <a:ahLst/>
            <a:cxnLst/>
            <a:rect l="l" t="t" r="r" b="b"/>
            <a:pathLst>
              <a:path w="8872855" h="12700">
                <a:moveTo>
                  <a:pt x="0" y="12700"/>
                </a:moveTo>
                <a:lnTo>
                  <a:pt x="8872245" y="12700"/>
                </a:lnTo>
                <a:lnTo>
                  <a:pt x="8872245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2521" y="1895111"/>
            <a:ext cx="8872855" cy="0"/>
          </a:xfrm>
          <a:custGeom>
            <a:avLst/>
            <a:gdLst/>
            <a:ahLst/>
            <a:cxnLst/>
            <a:rect l="l" t="t" r="r" b="b"/>
            <a:pathLst>
              <a:path w="8872855" h="0">
                <a:moveTo>
                  <a:pt x="0" y="0"/>
                </a:moveTo>
                <a:lnTo>
                  <a:pt x="887224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5221" y="1200421"/>
            <a:ext cx="8847455" cy="675640"/>
          </a:xfrm>
          <a:prstGeom prst="rect">
            <a:avLst/>
          </a:prstGeom>
          <a:solidFill>
            <a:srgbClr val="8FAADC"/>
          </a:solidFill>
        </p:spPr>
        <p:txBody>
          <a:bodyPr wrap="square" lIns="0" tIns="22860" rIns="0" bIns="0" rtlCol="0" vert="horz">
            <a:spAutoFit/>
          </a:bodyPr>
          <a:lstStyle/>
          <a:p>
            <a:pPr marL="2437130" marR="321945" indent="-2108200">
              <a:lnSpc>
                <a:spcPct val="100000"/>
              </a:lnSpc>
              <a:spcBef>
                <a:spcPts val="180"/>
              </a:spcBef>
            </a:pPr>
            <a:r>
              <a:rPr dirty="0" sz="2000" spc="-5" b="1" i="1">
                <a:latin typeface="Calibri"/>
                <a:cs typeface="Calibri"/>
              </a:rPr>
              <a:t>PROBLEM: </a:t>
            </a:r>
            <a:r>
              <a:rPr dirty="0" sz="2000" i="1">
                <a:latin typeface="Calibri"/>
                <a:cs typeface="Calibri"/>
              </a:rPr>
              <a:t>The </a:t>
            </a:r>
            <a:r>
              <a:rPr dirty="0" sz="2000" spc="-20" i="1">
                <a:latin typeface="Calibri"/>
                <a:cs typeface="Calibri"/>
              </a:rPr>
              <a:t>DON’s </a:t>
            </a:r>
            <a:r>
              <a:rPr dirty="0" sz="2000" spc="-15" i="1">
                <a:latin typeface="Calibri"/>
                <a:cs typeface="Calibri"/>
              </a:rPr>
              <a:t>systems </a:t>
            </a:r>
            <a:r>
              <a:rPr dirty="0" sz="2000" i="1">
                <a:latin typeface="Calibri"/>
                <a:cs typeface="Calibri"/>
              </a:rPr>
              <a:t>are not </a:t>
            </a:r>
            <a:r>
              <a:rPr dirty="0" sz="2000" spc="-10" i="1">
                <a:latin typeface="Calibri"/>
                <a:cs typeface="Calibri"/>
              </a:rPr>
              <a:t>integrated </a:t>
            </a:r>
            <a:r>
              <a:rPr dirty="0" sz="2000" i="1">
                <a:latin typeface="Calibri"/>
                <a:cs typeface="Calibri"/>
              </a:rPr>
              <a:t>and </a:t>
            </a:r>
            <a:r>
              <a:rPr dirty="0" sz="2000" spc="-5" i="1">
                <a:latin typeface="Calibri"/>
                <a:cs typeface="Calibri"/>
              </a:rPr>
              <a:t>can </a:t>
            </a:r>
            <a:r>
              <a:rPr dirty="0" sz="2000" i="1">
                <a:latin typeface="Calibri"/>
                <a:cs typeface="Calibri"/>
              </a:rPr>
              <a:t>not </a:t>
            </a:r>
            <a:r>
              <a:rPr dirty="0" sz="2000" spc="-5" i="1">
                <a:latin typeface="Calibri"/>
                <a:cs typeface="Calibri"/>
              </a:rPr>
              <a:t>track dollars </a:t>
            </a:r>
            <a:r>
              <a:rPr dirty="0" sz="2000" i="1">
                <a:latin typeface="Calibri"/>
                <a:cs typeface="Calibri"/>
              </a:rPr>
              <a:t>from  </a:t>
            </a:r>
            <a:r>
              <a:rPr dirty="0" sz="2000" spc="-5" i="1">
                <a:latin typeface="Calibri"/>
                <a:cs typeface="Calibri"/>
              </a:rPr>
              <a:t>point </a:t>
            </a:r>
            <a:r>
              <a:rPr dirty="0" sz="2000" i="1">
                <a:latin typeface="Calibri"/>
                <a:cs typeface="Calibri"/>
              </a:rPr>
              <a:t>of </a:t>
            </a:r>
            <a:r>
              <a:rPr dirty="0" sz="2000" spc="-5" i="1">
                <a:latin typeface="Calibri"/>
                <a:cs typeface="Calibri"/>
              </a:rPr>
              <a:t>origination </a:t>
            </a:r>
            <a:r>
              <a:rPr dirty="0" sz="2000" i="1">
                <a:latin typeface="Calibri"/>
                <a:cs typeface="Calibri"/>
              </a:rPr>
              <a:t>through</a:t>
            </a:r>
            <a:r>
              <a:rPr dirty="0" sz="2000" spc="-70" i="1">
                <a:latin typeface="Calibri"/>
                <a:cs typeface="Calibri"/>
              </a:rPr>
              <a:t> </a:t>
            </a:r>
            <a:r>
              <a:rPr dirty="0" sz="2000" spc="-10" i="1">
                <a:latin typeface="Calibri"/>
                <a:cs typeface="Calibri"/>
              </a:rPr>
              <a:t>execution.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76755" y="4511040"/>
            <a:ext cx="6143243" cy="18608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39439" y="5670803"/>
            <a:ext cx="1400555" cy="472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05884" y="5727191"/>
            <a:ext cx="1400555" cy="4709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842260" y="5932932"/>
            <a:ext cx="1400555" cy="472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71059" y="5932932"/>
            <a:ext cx="1400555" cy="472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85032" y="6088379"/>
            <a:ext cx="1400555" cy="472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19144" y="5244084"/>
            <a:ext cx="1100327" cy="10195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7139305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Primary Goal:</a:t>
            </a:r>
            <a:r>
              <a:rPr dirty="0" spc="-15"/>
              <a:t> </a:t>
            </a:r>
            <a:r>
              <a:rPr dirty="0"/>
              <a:t>Audit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Focus </a:t>
            </a:r>
            <a:r>
              <a:rPr dirty="0" sz="4800" spc="-5" b="1">
                <a:latin typeface="Agency FB"/>
                <a:cs typeface="Agency FB"/>
              </a:rPr>
              <a:t>Area 4: FBWT</a:t>
            </a:r>
            <a:r>
              <a:rPr dirty="0" sz="4800" spc="-25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Reconciliation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2531" y="1600238"/>
            <a:ext cx="8601710" cy="2795905"/>
          </a:xfrm>
          <a:custGeom>
            <a:avLst/>
            <a:gdLst/>
            <a:ahLst/>
            <a:cxnLst/>
            <a:rect l="l" t="t" r="r" b="b"/>
            <a:pathLst>
              <a:path w="8601710" h="2795904">
                <a:moveTo>
                  <a:pt x="0" y="2795562"/>
                </a:moveTo>
                <a:lnTo>
                  <a:pt x="8601468" y="2795562"/>
                </a:lnTo>
                <a:lnTo>
                  <a:pt x="8601468" y="0"/>
                </a:lnTo>
                <a:lnTo>
                  <a:pt x="0" y="0"/>
                </a:lnTo>
                <a:lnTo>
                  <a:pt x="0" y="2795562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2519" y="1600235"/>
            <a:ext cx="0" cy="2795905"/>
          </a:xfrm>
          <a:custGeom>
            <a:avLst/>
            <a:gdLst/>
            <a:ahLst/>
            <a:cxnLst/>
            <a:rect l="l" t="t" r="r" b="b"/>
            <a:pathLst>
              <a:path w="0" h="2795904">
                <a:moveTo>
                  <a:pt x="0" y="0"/>
                </a:moveTo>
                <a:lnTo>
                  <a:pt x="0" y="2795549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0" y="1600238"/>
          <a:ext cx="9144000" cy="2795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290"/>
                <a:gridCol w="8601075"/>
              </a:tblGrid>
              <a:tr h="2795562">
                <a:tc>
                  <a:txBody>
                    <a:bodyPr/>
                    <a:lstStyle/>
                    <a:p>
                      <a:pPr marL="83502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02235" vert="vert270"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7081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Reengineer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operational 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logistics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financial processes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from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funds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receipt  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through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execution </a:t>
                      </a:r>
                      <a:r>
                        <a:rPr dirty="0" sz="2000" spc="-15" b="1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establish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maintain </a:t>
                      </a:r>
                      <a:r>
                        <a:rPr dirty="0" sz="2000" spc="-15" b="1">
                          <a:latin typeface="Calibri"/>
                          <a:cs typeface="Calibri"/>
                        </a:rPr>
                        <a:t>accurate 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cash balance with </a:t>
                      </a:r>
                      <a:r>
                        <a:rPr dirty="0" sz="2000" spc="-30" b="1">
                          <a:latin typeface="Calibri"/>
                          <a:cs typeface="Calibri"/>
                        </a:rPr>
                        <a:t>Treasury.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Consolidate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accounting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Record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funding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accounting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accurately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 timely.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7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Transition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Treasury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Direct Disbursing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facilitate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reconciliation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2000" spc="2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35">
                          <a:latin typeface="Calibri"/>
                          <a:cs typeface="Calibri"/>
                        </a:rPr>
                        <a:t>Treasury.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marR="328930" indent="-1727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Ensure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payments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collections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are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properly,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accurately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timely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recorded 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accounting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7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Implement daily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reconciliation processes across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20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DON.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46685"/>
                </a:tc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672670" y="4739848"/>
            <a:ext cx="79057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 i="1">
                <a:latin typeface="Calibri"/>
                <a:cs typeface="Calibri"/>
              </a:rPr>
              <a:t>Increased </a:t>
            </a:r>
            <a:r>
              <a:rPr dirty="0" sz="2000" spc="-5" b="1" i="1">
                <a:latin typeface="Calibri"/>
                <a:cs typeface="Calibri"/>
              </a:rPr>
              <a:t>Operational </a:t>
            </a:r>
            <a:r>
              <a:rPr dirty="0" sz="2000" spc="-10" b="1" i="1">
                <a:latin typeface="Calibri"/>
                <a:cs typeface="Calibri"/>
              </a:rPr>
              <a:t>Effectiveness </a:t>
            </a:r>
            <a:r>
              <a:rPr dirty="0" sz="2000" spc="-5" b="1" i="1">
                <a:latin typeface="Calibri"/>
                <a:cs typeface="Calibri"/>
              </a:rPr>
              <a:t>Through </a:t>
            </a:r>
            <a:r>
              <a:rPr dirty="0" sz="2000" b="1" i="1">
                <a:latin typeface="Calibri"/>
                <a:cs typeface="Calibri"/>
              </a:rPr>
              <a:t>More </a:t>
            </a:r>
            <a:r>
              <a:rPr dirty="0" sz="2000" spc="-10" b="1" i="1">
                <a:latin typeface="Calibri"/>
                <a:cs typeface="Calibri"/>
              </a:rPr>
              <a:t>Effective </a:t>
            </a:r>
            <a:r>
              <a:rPr dirty="0" sz="2000" b="1" i="1">
                <a:latin typeface="Calibri"/>
                <a:cs typeface="Calibri"/>
              </a:rPr>
              <a:t>Use Of</a:t>
            </a:r>
            <a:r>
              <a:rPr dirty="0" sz="2000" spc="-80" b="1" i="1">
                <a:latin typeface="Calibri"/>
                <a:cs typeface="Calibri"/>
              </a:rPr>
              <a:t> </a:t>
            </a:r>
            <a:r>
              <a:rPr dirty="0" sz="2000" spc="-20" b="1" i="1">
                <a:latin typeface="Calibri"/>
                <a:cs typeface="Calibri"/>
              </a:rPr>
              <a:t>Money.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8871" y="1035318"/>
            <a:ext cx="0" cy="518159"/>
          </a:xfrm>
          <a:custGeom>
            <a:avLst/>
            <a:gdLst/>
            <a:ahLst/>
            <a:cxnLst/>
            <a:rect l="l" t="t" r="r" b="b"/>
            <a:pathLst>
              <a:path w="0" h="518159">
                <a:moveTo>
                  <a:pt x="0" y="0"/>
                </a:moveTo>
                <a:lnTo>
                  <a:pt x="0" y="5178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978416" y="1035318"/>
            <a:ext cx="0" cy="518159"/>
          </a:xfrm>
          <a:custGeom>
            <a:avLst/>
            <a:gdLst/>
            <a:ahLst/>
            <a:cxnLst/>
            <a:rect l="l" t="t" r="r" b="b"/>
            <a:pathLst>
              <a:path w="0" h="518159">
                <a:moveTo>
                  <a:pt x="0" y="0"/>
                </a:moveTo>
                <a:lnTo>
                  <a:pt x="0" y="5178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2521" y="1035316"/>
            <a:ext cx="8872855" cy="12700"/>
          </a:xfrm>
          <a:custGeom>
            <a:avLst/>
            <a:gdLst/>
            <a:ahLst/>
            <a:cxnLst/>
            <a:rect l="l" t="t" r="r" b="b"/>
            <a:pathLst>
              <a:path w="8872855" h="12700">
                <a:moveTo>
                  <a:pt x="0" y="12700"/>
                </a:moveTo>
                <a:lnTo>
                  <a:pt x="8872245" y="12700"/>
                </a:lnTo>
                <a:lnTo>
                  <a:pt x="8872245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2521" y="1534071"/>
            <a:ext cx="8872855" cy="0"/>
          </a:xfrm>
          <a:custGeom>
            <a:avLst/>
            <a:gdLst/>
            <a:ahLst/>
            <a:cxnLst/>
            <a:rect l="l" t="t" r="r" b="b"/>
            <a:pathLst>
              <a:path w="8872855" h="0">
                <a:moveTo>
                  <a:pt x="0" y="0"/>
                </a:moveTo>
                <a:lnTo>
                  <a:pt x="887224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25221" y="1048016"/>
            <a:ext cx="8847455" cy="467359"/>
          </a:xfrm>
          <a:prstGeom prst="rect">
            <a:avLst/>
          </a:prstGeom>
          <a:solidFill>
            <a:srgbClr val="8FAADC"/>
          </a:solidFill>
        </p:spPr>
        <p:txBody>
          <a:bodyPr wrap="square" lIns="0" tIns="71120" rIns="0" bIns="0" rtlCol="0" vert="horz">
            <a:spAutoFit/>
          </a:bodyPr>
          <a:lstStyle/>
          <a:p>
            <a:pPr marL="1744980">
              <a:lnSpc>
                <a:spcPct val="100000"/>
              </a:lnSpc>
              <a:spcBef>
                <a:spcPts val="560"/>
              </a:spcBef>
            </a:pPr>
            <a:r>
              <a:rPr dirty="0" sz="2000" b="1" i="1">
                <a:latin typeface="Calibri"/>
                <a:cs typeface="Calibri"/>
              </a:rPr>
              <a:t>DON </a:t>
            </a:r>
            <a:r>
              <a:rPr dirty="0" sz="2000" spc="-5" b="1" i="1">
                <a:latin typeface="Calibri"/>
                <a:cs typeface="Calibri"/>
              </a:rPr>
              <a:t>does not know its cash balance with</a:t>
            </a:r>
            <a:r>
              <a:rPr dirty="0" sz="2000" spc="-145" b="1" i="1">
                <a:latin typeface="Calibri"/>
                <a:cs typeface="Calibri"/>
              </a:rPr>
              <a:t> </a:t>
            </a:r>
            <a:r>
              <a:rPr dirty="0" sz="2000" spc="-10" b="1" i="1">
                <a:latin typeface="Calibri"/>
                <a:cs typeface="Calibri"/>
              </a:rPr>
              <a:t>Treasury</a:t>
            </a:r>
            <a:r>
              <a:rPr dirty="0" sz="1600" spc="-10" b="1" i="1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7347" y="4465320"/>
            <a:ext cx="8862059" cy="1892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6804659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Primary Goal: </a:t>
            </a:r>
            <a:r>
              <a:rPr dirty="0" spc="-5"/>
              <a:t>Budgetary Reform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Focus </a:t>
            </a:r>
            <a:r>
              <a:rPr dirty="0" sz="4800" spc="-5" b="1">
                <a:latin typeface="Agency FB"/>
                <a:cs typeface="Agency FB"/>
              </a:rPr>
              <a:t>Area </a:t>
            </a:r>
            <a:r>
              <a:rPr dirty="0" sz="4800" b="1">
                <a:latin typeface="Agency FB"/>
                <a:cs typeface="Agency FB"/>
              </a:rPr>
              <a:t>5: </a:t>
            </a:r>
            <a:r>
              <a:rPr dirty="0" sz="4800" spc="-5" b="1">
                <a:latin typeface="Agency FB"/>
                <a:cs typeface="Agency FB"/>
              </a:rPr>
              <a:t>Budgetary</a:t>
            </a:r>
            <a:r>
              <a:rPr dirty="0" sz="4800" spc="-35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Reform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4512" y="2199906"/>
            <a:ext cx="8334375" cy="1642110"/>
          </a:xfrm>
          <a:custGeom>
            <a:avLst/>
            <a:gdLst/>
            <a:ahLst/>
            <a:cxnLst/>
            <a:rect l="l" t="t" r="r" b="b"/>
            <a:pathLst>
              <a:path w="8334375" h="1642110">
                <a:moveTo>
                  <a:pt x="0" y="1641716"/>
                </a:moveTo>
                <a:lnTo>
                  <a:pt x="8333905" y="1641716"/>
                </a:lnTo>
                <a:lnTo>
                  <a:pt x="8333905" y="0"/>
                </a:lnTo>
                <a:lnTo>
                  <a:pt x="0" y="0"/>
                </a:lnTo>
                <a:lnTo>
                  <a:pt x="0" y="1641716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3739" y="4006180"/>
            <a:ext cx="832865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libri"/>
                <a:cs typeface="Calibri"/>
              </a:rPr>
              <a:t>More </a:t>
            </a:r>
            <a:r>
              <a:rPr dirty="0" sz="2000" spc="-15" b="1">
                <a:latin typeface="Calibri"/>
                <a:cs typeface="Calibri"/>
              </a:rPr>
              <a:t>Effective </a:t>
            </a:r>
            <a:r>
              <a:rPr dirty="0" sz="2000" b="1">
                <a:latin typeface="Calibri"/>
                <a:cs typeface="Calibri"/>
              </a:rPr>
              <a:t>And </a:t>
            </a:r>
            <a:r>
              <a:rPr dirty="0" sz="2000" spc="-20" b="1">
                <a:latin typeface="Calibri"/>
                <a:cs typeface="Calibri"/>
              </a:rPr>
              <a:t>Transparent </a:t>
            </a:r>
            <a:r>
              <a:rPr dirty="0" sz="2000" b="1">
                <a:latin typeface="Calibri"/>
                <a:cs typeface="Calibri"/>
              </a:rPr>
              <a:t>Use Of Funding </a:t>
            </a:r>
            <a:r>
              <a:rPr dirty="0" sz="2000" spc="-5" b="1">
                <a:latin typeface="Calibri"/>
                <a:cs typeface="Calibri"/>
              </a:rPr>
              <a:t>For </a:t>
            </a:r>
            <a:r>
              <a:rPr dirty="0" sz="2000" spc="-10" b="1">
                <a:latin typeface="Calibri"/>
                <a:cs typeface="Calibri"/>
              </a:rPr>
              <a:t>Warfighting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Requirements.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12521" y="1187721"/>
          <a:ext cx="8879205" cy="2660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"/>
                <a:gridCol w="8333740"/>
              </a:tblGrid>
              <a:tr h="1005839">
                <a:tc gridSpan="2">
                  <a:txBody>
                    <a:bodyPr/>
                    <a:lstStyle/>
                    <a:p>
                      <a:pPr algn="ctr" marL="189230" marR="180340" indent="-127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5" b="1" i="1">
                          <a:latin typeface="Calibri"/>
                          <a:cs typeface="Calibri"/>
                        </a:rPr>
                        <a:t>PROBLEM: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Spending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dollars in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decentralized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manner through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reimbursable 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agreements </a:t>
                      </a:r>
                      <a:r>
                        <a:rPr dirty="0" sz="2000" spc="-10" i="1">
                          <a:latin typeface="Calibri"/>
                          <a:cs typeface="Calibri"/>
                        </a:rPr>
                        <a:t>(internal </a:t>
                      </a:r>
                      <a:r>
                        <a:rPr dirty="0" sz="2000" spc="-15" i="1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the Navy and other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government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agencies) results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loss</a:t>
                      </a:r>
                      <a:r>
                        <a:rPr dirty="0" sz="2000" spc="-16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of 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visibility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2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resources.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41711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93980" vert="vert27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434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Improve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transparency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visibility of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funds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across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2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DON.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Reduce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 use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reimbursable agreements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eliminate-direct</a:t>
                      </a:r>
                      <a:r>
                        <a:rPr dirty="0" sz="200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cite.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Consolidate co-located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comptrollers.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marR="140970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Change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2000" spc="-40">
                          <a:latin typeface="Calibri"/>
                          <a:cs typeface="Calibri"/>
                        </a:rPr>
                        <a:t>IPAC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process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so that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buyer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always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initiates payment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(push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vs. 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pull).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55244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8448675" cy="10287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345"/>
              </a:lnSpc>
              <a:spcBef>
                <a:spcPts val="100"/>
              </a:spcBef>
            </a:pPr>
            <a:r>
              <a:rPr dirty="0"/>
              <a:t>Primary Goal: Consolidation </a:t>
            </a:r>
            <a:r>
              <a:rPr dirty="0" spc="-5"/>
              <a:t>of</a:t>
            </a:r>
            <a:r>
              <a:rPr dirty="0" spc="-25"/>
              <a:t> </a:t>
            </a:r>
            <a:r>
              <a:rPr dirty="0"/>
              <a:t>Systems</a:t>
            </a:r>
          </a:p>
          <a:p>
            <a:pPr marL="12700">
              <a:lnSpc>
                <a:spcPts val="4545"/>
              </a:lnSpc>
            </a:pPr>
            <a:r>
              <a:rPr dirty="0" sz="4200" spc="-5" b="1">
                <a:latin typeface="Agency FB"/>
                <a:cs typeface="Agency FB"/>
              </a:rPr>
              <a:t>Focus Area 6: Business Systems</a:t>
            </a:r>
            <a:r>
              <a:rPr dirty="0" sz="4200" spc="-65" b="1">
                <a:latin typeface="Agency FB"/>
                <a:cs typeface="Agency FB"/>
              </a:rPr>
              <a:t> </a:t>
            </a:r>
            <a:r>
              <a:rPr dirty="0" sz="4200" b="1">
                <a:latin typeface="Agency FB"/>
                <a:cs typeface="Agency FB"/>
              </a:rPr>
              <a:t>Consolidation</a:t>
            </a:r>
            <a:endParaRPr sz="42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4512" y="1784273"/>
            <a:ext cx="8334375" cy="1965960"/>
          </a:xfrm>
          <a:custGeom>
            <a:avLst/>
            <a:gdLst/>
            <a:ahLst/>
            <a:cxnLst/>
            <a:rect l="l" t="t" r="r" b="b"/>
            <a:pathLst>
              <a:path w="8334375" h="1965960">
                <a:moveTo>
                  <a:pt x="0" y="0"/>
                </a:moveTo>
                <a:lnTo>
                  <a:pt x="8333905" y="0"/>
                </a:lnTo>
                <a:lnTo>
                  <a:pt x="8333905" y="1965960"/>
                </a:lnTo>
                <a:lnTo>
                  <a:pt x="0" y="1965960"/>
                </a:lnTo>
                <a:lnTo>
                  <a:pt x="0" y="0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11502" y="3860475"/>
            <a:ext cx="807529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87295" marR="5080" indent="-2475230">
              <a:lnSpc>
                <a:spcPct val="100000"/>
              </a:lnSpc>
              <a:spcBef>
                <a:spcPts val="100"/>
              </a:spcBef>
            </a:pPr>
            <a:r>
              <a:rPr dirty="0" sz="2000" spc="-15" b="1">
                <a:latin typeface="Calibri"/>
                <a:cs typeface="Calibri"/>
              </a:rPr>
              <a:t>Flexibility, </a:t>
            </a:r>
            <a:r>
              <a:rPr dirty="0" sz="2000" b="1">
                <a:latin typeface="Calibri"/>
                <a:cs typeface="Calibri"/>
              </a:rPr>
              <a:t>Speed, And </a:t>
            </a:r>
            <a:r>
              <a:rPr dirty="0" sz="2000" spc="-10" b="1">
                <a:latin typeface="Calibri"/>
                <a:cs typeface="Calibri"/>
              </a:rPr>
              <a:t>Efficiency </a:t>
            </a: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spc="-10" b="1">
                <a:latin typeface="Calibri"/>
                <a:cs typeface="Calibri"/>
              </a:rPr>
              <a:t>Getting </a:t>
            </a:r>
            <a:r>
              <a:rPr dirty="0" sz="2000" spc="-5" b="1">
                <a:latin typeface="Calibri"/>
                <a:cs typeface="Calibri"/>
              </a:rPr>
              <a:t>Capability </a:t>
            </a:r>
            <a:r>
              <a:rPr dirty="0" sz="2000" spc="-85" b="1">
                <a:latin typeface="Calibri"/>
                <a:cs typeface="Calibri"/>
              </a:rPr>
              <a:t>To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15" b="1">
                <a:latin typeface="Calibri"/>
                <a:cs typeface="Calibri"/>
              </a:rPr>
              <a:t>Warfighter </a:t>
            </a:r>
            <a:r>
              <a:rPr dirty="0" sz="2000" spc="-5" b="1">
                <a:latin typeface="Calibri"/>
                <a:cs typeface="Calibri"/>
              </a:rPr>
              <a:t>As </a:t>
            </a:r>
            <a:r>
              <a:rPr dirty="0" sz="2000" b="1">
                <a:latin typeface="Calibri"/>
                <a:cs typeface="Calibri"/>
              </a:rPr>
              <a:t>A  </a:t>
            </a:r>
            <a:r>
              <a:rPr dirty="0" sz="2000" spc="-5" b="1">
                <a:latin typeface="Calibri"/>
                <a:cs typeface="Calibri"/>
              </a:rPr>
              <a:t>Result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spc="-15" b="1">
                <a:latin typeface="Calibri"/>
                <a:cs typeface="Calibri"/>
              </a:rPr>
              <a:t>Integrated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Systems.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2521" y="1076880"/>
          <a:ext cx="8879205" cy="2679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"/>
                <a:gridCol w="8333740"/>
              </a:tblGrid>
              <a:tr h="701039">
                <a:tc gridSpan="2">
                  <a:txBody>
                    <a:bodyPr/>
                    <a:lstStyle/>
                    <a:p>
                      <a:pPr marL="173990" marR="165735" indent="15367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5" b="1" i="1">
                          <a:latin typeface="Calibri"/>
                          <a:cs typeface="Calibri"/>
                        </a:rPr>
                        <a:t>PROBLEM: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The DON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is riddled with </a:t>
                      </a:r>
                      <a:r>
                        <a:rPr dirty="0" sz="2000" spc="-10" i="1">
                          <a:latin typeface="Calibri"/>
                          <a:cs typeface="Calibri"/>
                        </a:rPr>
                        <a:t>complex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000" spc="-10" i="1">
                          <a:latin typeface="Calibri"/>
                          <a:cs typeface="Calibri"/>
                        </a:rPr>
                        <a:t>non-standard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business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processes, 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non-compliance with data standards,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lack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interoperability between</a:t>
                      </a:r>
                      <a:r>
                        <a:rPr dirty="0" sz="2000" spc="-8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5" i="1">
                          <a:latin typeface="Calibri"/>
                          <a:cs typeface="Calibri"/>
                        </a:rPr>
                        <a:t>systems.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65963">
                <a:tc>
                  <a:txBody>
                    <a:bodyPr/>
                    <a:lstStyle/>
                    <a:p>
                      <a:pPr marL="419734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93980" vert="vert27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263525" marR="210185" indent="-172085">
                        <a:lnSpc>
                          <a:spcPct val="100000"/>
                        </a:lnSpc>
                        <a:spcBef>
                          <a:spcPts val="59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Consolidate universe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of accounting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two (Navy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ERP 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SABRS) </a:t>
                      </a:r>
                      <a:r>
                        <a:rPr dirty="0" u="heavy" sz="2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by </a:t>
                      </a:r>
                      <a:r>
                        <a:rPr dirty="0" u="heavy" sz="2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200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1 OCT</a:t>
                      </a:r>
                      <a:r>
                        <a:rPr dirty="0" u="heavy" sz="2000" spc="-1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200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2020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marR="768985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Upgrade Navy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ERP and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expand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its financial functionalities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(funding and 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procure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pay).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marR="190500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Implement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SFIS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Navy </a:t>
                      </a:r>
                      <a:r>
                        <a:rPr dirty="0" sz="2000" spc="-65">
                          <a:latin typeface="Calibri"/>
                          <a:cs typeface="Calibri"/>
                        </a:rPr>
                        <a:t>ERP,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correct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posting logic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enable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Treasury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Direct  Disbursing.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7493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17347" y="4620767"/>
            <a:ext cx="8862059" cy="15834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Primary Goal: Consolidation </a:t>
            </a:r>
            <a:r>
              <a:rPr dirty="0" spc="-5"/>
              <a:t>of</a:t>
            </a:r>
            <a:r>
              <a:rPr dirty="0" spc="-30"/>
              <a:t> </a:t>
            </a:r>
            <a:r>
              <a:rPr dirty="0"/>
              <a:t>Systems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Focus </a:t>
            </a:r>
            <a:r>
              <a:rPr dirty="0" sz="4800" spc="-5" b="1">
                <a:latin typeface="Agency FB"/>
                <a:cs typeface="Agency FB"/>
              </a:rPr>
              <a:t>Area 7: </a:t>
            </a:r>
            <a:r>
              <a:rPr dirty="0" sz="4800" b="1">
                <a:latin typeface="Agency FB"/>
                <a:cs typeface="Agency FB"/>
              </a:rPr>
              <a:t>IT </a:t>
            </a:r>
            <a:r>
              <a:rPr dirty="0" sz="4800" spc="-5" b="1">
                <a:latin typeface="Agency FB"/>
                <a:cs typeface="Agency FB"/>
              </a:rPr>
              <a:t>General</a:t>
            </a:r>
            <a:r>
              <a:rPr dirty="0" sz="4800" spc="-40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Controls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4512" y="1537855"/>
            <a:ext cx="8334375" cy="2346960"/>
          </a:xfrm>
          <a:custGeom>
            <a:avLst/>
            <a:gdLst/>
            <a:ahLst/>
            <a:cxnLst/>
            <a:rect l="l" t="t" r="r" b="b"/>
            <a:pathLst>
              <a:path w="8334375" h="2346960">
                <a:moveTo>
                  <a:pt x="0" y="0"/>
                </a:moveTo>
                <a:lnTo>
                  <a:pt x="8333905" y="0"/>
                </a:lnTo>
                <a:lnTo>
                  <a:pt x="8333905" y="2346960"/>
                </a:lnTo>
                <a:lnTo>
                  <a:pt x="0" y="2346960"/>
                </a:lnTo>
                <a:lnTo>
                  <a:pt x="0" y="0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07983" y="4050998"/>
            <a:ext cx="76784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 i="1">
                <a:latin typeface="Calibri"/>
                <a:cs typeface="Calibri"/>
              </a:rPr>
              <a:t>Enhanced Systems </a:t>
            </a:r>
            <a:r>
              <a:rPr dirty="0" sz="2000" spc="-5" b="1" i="1">
                <a:latin typeface="Calibri"/>
                <a:cs typeface="Calibri"/>
              </a:rPr>
              <a:t>Controls </a:t>
            </a:r>
            <a:r>
              <a:rPr dirty="0" sz="2000" spc="-75" b="1" i="1">
                <a:latin typeface="Calibri"/>
                <a:cs typeface="Calibri"/>
              </a:rPr>
              <a:t>To </a:t>
            </a:r>
            <a:r>
              <a:rPr dirty="0" sz="2000" spc="-10" b="1" i="1">
                <a:latin typeface="Calibri"/>
                <a:cs typeface="Calibri"/>
              </a:rPr>
              <a:t>Better </a:t>
            </a:r>
            <a:r>
              <a:rPr dirty="0" sz="2000" b="1" i="1">
                <a:latin typeface="Calibri"/>
                <a:cs typeface="Calibri"/>
              </a:rPr>
              <a:t>Secure </a:t>
            </a:r>
            <a:r>
              <a:rPr dirty="0" sz="2000" spc="-5" b="1" i="1">
                <a:latin typeface="Calibri"/>
                <a:cs typeface="Calibri"/>
              </a:rPr>
              <a:t>And Manage Financial</a:t>
            </a:r>
            <a:r>
              <a:rPr dirty="0" sz="2000" spc="-120" b="1" i="1">
                <a:latin typeface="Calibri"/>
                <a:cs typeface="Calibri"/>
              </a:rPr>
              <a:t> </a:t>
            </a:r>
            <a:r>
              <a:rPr dirty="0" sz="2000" spc="-10" b="1" i="1">
                <a:latin typeface="Calibri"/>
                <a:cs typeface="Calibri"/>
              </a:rPr>
              <a:t>Data.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2521" y="1063029"/>
          <a:ext cx="8879205" cy="2828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"/>
                <a:gridCol w="8334375"/>
              </a:tblGrid>
              <a:tr h="468475">
                <a:tc gridSpan="2">
                  <a:txBody>
                    <a:bodyPr/>
                    <a:lstStyle/>
                    <a:p>
                      <a:pPr marL="123317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2000" spc="-5" b="1" i="1">
                          <a:latin typeface="Calibri"/>
                          <a:cs typeface="Calibri"/>
                        </a:rPr>
                        <a:t>PROBLEM: </a:t>
                      </a:r>
                      <a:r>
                        <a:rPr dirty="0" sz="2000" i="1">
                          <a:latin typeface="Calibri"/>
                          <a:cs typeface="Calibri"/>
                        </a:rPr>
                        <a:t>The DON has very poor </a:t>
                      </a:r>
                      <a:r>
                        <a:rPr dirty="0" sz="2000" spc="-10" i="1">
                          <a:latin typeface="Calibri"/>
                          <a:cs typeface="Calibri"/>
                        </a:rPr>
                        <a:t>controls </a:t>
                      </a:r>
                      <a:r>
                        <a:rPr dirty="0" sz="2000" spc="-5" i="1">
                          <a:latin typeface="Calibri"/>
                          <a:cs typeface="Calibri"/>
                        </a:rPr>
                        <a:t>over its IT</a:t>
                      </a:r>
                      <a:r>
                        <a:rPr dirty="0" sz="2000" spc="-1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5" i="1">
                          <a:latin typeface="Calibri"/>
                          <a:cs typeface="Calibri"/>
                        </a:rPr>
                        <a:t>systems.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654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46961">
                <a:tc>
                  <a:txBody>
                    <a:bodyPr/>
                    <a:lstStyle/>
                    <a:p>
                      <a:pPr marL="61023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93980" vert="vert270"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u="heavy" sz="2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u="heavy" sz="2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200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2020</a:t>
                      </a:r>
                      <a:r>
                        <a:rPr dirty="0" u="heavy" sz="200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: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marR="193675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Institutionalize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risk management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framework;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i.e.,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tighter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integration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audit 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requirements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into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development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acquisition</a:t>
                      </a:r>
                      <a:r>
                        <a:rPr dirty="0" sz="2000" spc="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process.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Increase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/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Tighten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/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Centralize oversight over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IT security</a:t>
                      </a:r>
                      <a:r>
                        <a:rPr dirty="0" sz="2000" spc="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controls.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marR="639445" indent="-17208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Strengthen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DON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interoperability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security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controls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with Shared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Service 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Providers.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3525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4160" algn="l"/>
                        </a:tabLst>
                      </a:pPr>
                      <a:r>
                        <a:rPr dirty="0" sz="2000" spc="-15">
                          <a:latin typeface="Calibri"/>
                          <a:cs typeface="Calibri"/>
                        </a:rPr>
                        <a:t>Retire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legacy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consolidate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into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modern</a:t>
                      </a:r>
                      <a:r>
                        <a:rPr dirty="0" sz="200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7493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2174748" y="4541520"/>
            <a:ext cx="4747259" cy="19994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5434" y="1663763"/>
            <a:ext cx="8415655" cy="4305935"/>
          </a:xfrm>
          <a:custGeom>
            <a:avLst/>
            <a:gdLst/>
            <a:ahLst/>
            <a:cxnLst/>
            <a:rect l="l" t="t" r="r" b="b"/>
            <a:pathLst>
              <a:path w="8415655" h="4305935">
                <a:moveTo>
                  <a:pt x="0" y="0"/>
                </a:moveTo>
                <a:lnTo>
                  <a:pt x="8415528" y="0"/>
                </a:lnTo>
                <a:lnTo>
                  <a:pt x="8415528" y="4305465"/>
                </a:lnTo>
                <a:lnTo>
                  <a:pt x="0" y="4305465"/>
                </a:lnTo>
                <a:lnTo>
                  <a:pt x="0" y="0"/>
                </a:lnTo>
                <a:close/>
              </a:path>
            </a:pathLst>
          </a:custGeom>
          <a:solidFill>
            <a:srgbClr val="D6DCE5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49091" y="1108773"/>
          <a:ext cx="8434705" cy="4867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5655"/>
              </a:tblGrid>
              <a:tr h="548639">
                <a:tc>
                  <a:txBody>
                    <a:bodyPr/>
                    <a:lstStyle/>
                    <a:p>
                      <a:pPr marL="21355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2800" spc="-5" b="1">
                          <a:latin typeface="Calibri"/>
                          <a:cs typeface="Calibri"/>
                        </a:rPr>
                        <a:t>DON Financial</a:t>
                      </a:r>
                      <a:r>
                        <a:rPr dirty="0" sz="28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Management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DB9CA"/>
                    </a:solidFill>
                  </a:tcPr>
                </a:tc>
              </a:tr>
              <a:tr h="4305465">
                <a:tc>
                  <a:txBody>
                    <a:bodyPr/>
                    <a:lstStyle/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229"/>
                        </a:spcBef>
                        <a:buFont typeface="Arial"/>
                        <a:buChar char="•"/>
                        <a:tabLst>
                          <a:tab pos="377825" algn="l"/>
                          <a:tab pos="3784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Thorough,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unblinking, and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intensive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review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of risk year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after</a:t>
                      </a:r>
                      <a:r>
                        <a:rPr dirty="0" sz="2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45">
                          <a:latin typeface="Calibri"/>
                          <a:cs typeface="Calibri"/>
                        </a:rPr>
                        <a:t>year.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/>
                        <a:buChar char="•"/>
                        <a:tabLst>
                          <a:tab pos="377825" algn="l"/>
                          <a:tab pos="37846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Remediate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identified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root</a:t>
                      </a:r>
                      <a:r>
                        <a:rPr dirty="0" sz="20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deficiencies.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7825" marR="339090" indent="-286385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/>
                        <a:buChar char="•"/>
                        <a:tabLst>
                          <a:tab pos="377825" algn="l"/>
                          <a:tab pos="3784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Streamlined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processes around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funds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distribution/execution/reporting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with  drill-down capabilities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other</a:t>
                      </a:r>
                      <a:r>
                        <a:rPr dirty="0" sz="20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echelons.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7825" marR="847090" indent="-286385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/>
                        <a:buChar char="•"/>
                        <a:tabLst>
                          <a:tab pos="377825" algn="l"/>
                          <a:tab pos="37846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Aggressively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strive for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innovative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solutions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shed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outdated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 non- 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compliant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legacy processes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0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systems.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78460" indent="-28702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/>
                        <a:buChar char="•"/>
                        <a:tabLst>
                          <a:tab pos="378460" algn="l"/>
                          <a:tab pos="379095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Relentless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commitment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enterprise</a:t>
                      </a:r>
                      <a:r>
                        <a:rPr dirty="0" sz="2000" spc="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standardization.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4341" y="155967"/>
            <a:ext cx="274383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" b="1">
                <a:latin typeface="Agency FB"/>
                <a:cs typeface="Agency FB"/>
              </a:rPr>
              <a:t>What’s</a:t>
            </a:r>
            <a:r>
              <a:rPr dirty="0" sz="4800" spc="-80" b="1">
                <a:latin typeface="Agency FB"/>
                <a:cs typeface="Agency FB"/>
              </a:rPr>
              <a:t> </a:t>
            </a:r>
            <a:r>
              <a:rPr dirty="0" sz="4800" b="1">
                <a:latin typeface="Agency FB"/>
                <a:cs typeface="Agency FB"/>
              </a:rPr>
              <a:t>Next?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80288" y="4290059"/>
            <a:ext cx="2363711" cy="25679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975347" y="4485132"/>
            <a:ext cx="2168651" cy="20208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5035" y="281417"/>
            <a:ext cx="143891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20">
                <a:solidFill>
                  <a:srgbClr val="002060"/>
                </a:solidFill>
                <a:latin typeface="Tahoma"/>
                <a:cs typeface="Tahoma"/>
              </a:rPr>
              <a:t>Audit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1000" spc="-5">
                <a:solidFill>
                  <a:srgbClr val="002060"/>
                </a:solidFill>
                <a:latin typeface="Tahoma"/>
                <a:cs typeface="Tahoma"/>
              </a:rPr>
              <a:t>Budgetary </a:t>
            </a:r>
            <a:r>
              <a:rPr dirty="0" sz="1000">
                <a:solidFill>
                  <a:srgbClr val="002060"/>
                </a:solidFill>
                <a:latin typeface="Tahoma"/>
                <a:cs typeface="Tahoma"/>
              </a:rPr>
              <a:t>Reform  </a:t>
            </a:r>
            <a:r>
              <a:rPr dirty="0" sz="1000" spc="10">
                <a:solidFill>
                  <a:srgbClr val="002060"/>
                </a:solidFill>
                <a:latin typeface="Tahoma"/>
                <a:cs typeface="Tahoma"/>
              </a:rPr>
              <a:t>Consolidation </a:t>
            </a:r>
            <a:r>
              <a:rPr dirty="0" sz="1000" spc="15">
                <a:solidFill>
                  <a:srgbClr val="002060"/>
                </a:solidFill>
                <a:latin typeface="Tahoma"/>
                <a:cs typeface="Tahoma"/>
              </a:rPr>
              <a:t>of</a:t>
            </a:r>
            <a:r>
              <a:rPr dirty="0" sz="1000" spc="-9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002060"/>
                </a:solidFill>
                <a:latin typeface="Tahoma"/>
                <a:cs typeface="Tahoma"/>
              </a:rPr>
              <a:t>Systems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07870" y="183642"/>
            <a:ext cx="0" cy="694055"/>
          </a:xfrm>
          <a:custGeom>
            <a:avLst/>
            <a:gdLst/>
            <a:ahLst/>
            <a:cxnLst/>
            <a:rect l="l" t="t" r="r" b="b"/>
            <a:pathLst>
              <a:path w="0" h="694055">
                <a:moveTo>
                  <a:pt x="0" y="0"/>
                </a:moveTo>
                <a:lnTo>
                  <a:pt x="0" y="693674"/>
                </a:lnTo>
              </a:path>
            </a:pathLst>
          </a:custGeom>
          <a:ln w="28956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5705" y="1977777"/>
            <a:ext cx="4234815" cy="1995805"/>
          </a:xfrm>
          <a:prstGeom prst="rect">
            <a:avLst/>
          </a:prstGeom>
        </p:spPr>
        <p:txBody>
          <a:bodyPr wrap="square" lIns="0" tIns="145415" rIns="0" bIns="0" rtlCol="0" vert="horz">
            <a:spAutoFit/>
          </a:bodyPr>
          <a:lstStyle/>
          <a:p>
            <a:pPr marL="104139" marR="1082040">
              <a:lnSpc>
                <a:spcPct val="70000"/>
              </a:lnSpc>
              <a:spcBef>
                <a:spcPts val="1145"/>
              </a:spcBef>
            </a:pPr>
            <a:r>
              <a:rPr dirty="0" sz="2900" b="1">
                <a:solidFill>
                  <a:srgbClr val="FFFFFF"/>
                </a:solidFill>
                <a:latin typeface="Agency FB"/>
                <a:cs typeface="Agency FB"/>
              </a:rPr>
              <a:t>Department </a:t>
            </a:r>
            <a:r>
              <a:rPr dirty="0" sz="2900" spc="-5" b="1">
                <a:solidFill>
                  <a:srgbClr val="FFFFFF"/>
                </a:solidFill>
                <a:latin typeface="Agency FB"/>
                <a:cs typeface="Agency FB"/>
              </a:rPr>
              <a:t>of the</a:t>
            </a:r>
            <a:r>
              <a:rPr dirty="0" sz="2900" spc="-60" b="1">
                <a:solidFill>
                  <a:srgbClr val="FFFFFF"/>
                </a:solidFill>
                <a:latin typeface="Agency FB"/>
                <a:cs typeface="Agency FB"/>
              </a:rPr>
              <a:t> </a:t>
            </a:r>
            <a:r>
              <a:rPr dirty="0" sz="2900" b="1">
                <a:solidFill>
                  <a:srgbClr val="FFFFFF"/>
                </a:solidFill>
                <a:latin typeface="Agency FB"/>
                <a:cs typeface="Agency FB"/>
              </a:rPr>
              <a:t>Navy,  </a:t>
            </a:r>
            <a:r>
              <a:rPr dirty="0" sz="2900" spc="-5" b="1">
                <a:solidFill>
                  <a:srgbClr val="FFFFFF"/>
                </a:solidFill>
                <a:latin typeface="Agency FB"/>
                <a:cs typeface="Agency FB"/>
              </a:rPr>
              <a:t>Financial</a:t>
            </a:r>
            <a:r>
              <a:rPr dirty="0" sz="2900" spc="-45" b="1">
                <a:solidFill>
                  <a:srgbClr val="FFFFFF"/>
                </a:solidFill>
                <a:latin typeface="Agency FB"/>
                <a:cs typeface="Agency FB"/>
              </a:rPr>
              <a:t> </a:t>
            </a:r>
            <a:r>
              <a:rPr dirty="0" sz="2900" spc="-5" b="1">
                <a:solidFill>
                  <a:srgbClr val="FFFFFF"/>
                </a:solidFill>
                <a:latin typeface="Agency FB"/>
                <a:cs typeface="Agency FB"/>
              </a:rPr>
              <a:t>Management</a:t>
            </a:r>
            <a:endParaRPr sz="2900">
              <a:latin typeface="Agency FB"/>
              <a:cs typeface="Agency FB"/>
            </a:endParaRPr>
          </a:p>
          <a:p>
            <a:pPr marL="104139">
              <a:lnSpc>
                <a:spcPct val="100000"/>
              </a:lnSpc>
              <a:spcBef>
                <a:spcPts val="195"/>
              </a:spcBef>
            </a:pPr>
            <a:r>
              <a:rPr dirty="0" sz="2500" spc="-10" b="1">
                <a:solidFill>
                  <a:srgbClr val="FFFFFF"/>
                </a:solidFill>
                <a:latin typeface="Agency FB"/>
                <a:cs typeface="Agency FB"/>
              </a:rPr>
              <a:t>Financial Management</a:t>
            </a:r>
            <a:r>
              <a:rPr dirty="0" sz="2500" spc="105" b="1">
                <a:solidFill>
                  <a:srgbClr val="FFFFFF"/>
                </a:solidFill>
                <a:latin typeface="Agency FB"/>
                <a:cs typeface="Agency FB"/>
              </a:rPr>
              <a:t> </a:t>
            </a:r>
            <a:r>
              <a:rPr dirty="0" sz="2500" spc="-5" b="1">
                <a:solidFill>
                  <a:srgbClr val="FFFFFF"/>
                </a:solidFill>
                <a:latin typeface="Agency FB"/>
                <a:cs typeface="Agency FB"/>
              </a:rPr>
              <a:t>Transformation</a:t>
            </a:r>
            <a:endParaRPr sz="2500">
              <a:latin typeface="Agency FB"/>
              <a:cs typeface="Agency FB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950" spc="-890" b="1" i="1">
                <a:solidFill>
                  <a:srgbClr val="FFFFFF"/>
                </a:solidFill>
                <a:latin typeface="Verdana"/>
                <a:cs typeface="Verdana"/>
              </a:rPr>
              <a:t>Backup</a:t>
            </a:r>
            <a:r>
              <a:rPr dirty="0" sz="2950" spc="-830" b="1" i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950" spc="-715" b="1" i="1">
                <a:solidFill>
                  <a:srgbClr val="FFFFFF"/>
                </a:solidFill>
                <a:latin typeface="Verdana"/>
                <a:cs typeface="Verdana"/>
              </a:rPr>
              <a:t>Slides</a:t>
            </a:r>
            <a:endParaRPr sz="2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03" y="6254496"/>
            <a:ext cx="2116835" cy="600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521" y="8648"/>
            <a:ext cx="8035925" cy="1101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dirty="0"/>
              <a:t>Primary Goal:</a:t>
            </a:r>
            <a:r>
              <a:rPr dirty="0" spc="-20"/>
              <a:t> </a:t>
            </a:r>
            <a:r>
              <a:rPr dirty="0"/>
              <a:t>All</a:t>
            </a:r>
          </a:p>
          <a:p>
            <a:pPr marL="12700">
              <a:lnSpc>
                <a:spcPts val="5195"/>
              </a:lnSpc>
            </a:pPr>
            <a:r>
              <a:rPr dirty="0" sz="4800" b="1">
                <a:latin typeface="Agency FB"/>
                <a:cs typeface="Agency FB"/>
              </a:rPr>
              <a:t>Focus </a:t>
            </a:r>
            <a:r>
              <a:rPr dirty="0" sz="4800" spc="-5" b="1">
                <a:latin typeface="Agency FB"/>
                <a:cs typeface="Agency FB"/>
              </a:rPr>
              <a:t>Area </a:t>
            </a:r>
            <a:r>
              <a:rPr dirty="0" sz="4800" b="1">
                <a:latin typeface="Agency FB"/>
                <a:cs typeface="Agency FB"/>
              </a:rPr>
              <a:t>8: </a:t>
            </a:r>
            <a:r>
              <a:rPr dirty="0" sz="4800" spc="-5" b="1">
                <a:latin typeface="Agency FB"/>
                <a:cs typeface="Agency FB"/>
              </a:rPr>
              <a:t>USMC </a:t>
            </a:r>
            <a:r>
              <a:rPr dirty="0" sz="4800" spc="-10" b="1">
                <a:latin typeface="Agency FB"/>
                <a:cs typeface="Agency FB"/>
              </a:rPr>
              <a:t>Audit</a:t>
            </a:r>
            <a:r>
              <a:rPr dirty="0" sz="4800" spc="-65" b="1">
                <a:latin typeface="Agency FB"/>
                <a:cs typeface="Agency FB"/>
              </a:rPr>
              <a:t> </a:t>
            </a:r>
            <a:r>
              <a:rPr dirty="0" sz="4800" spc="-5" b="1">
                <a:latin typeface="Agency FB"/>
                <a:cs typeface="Agency FB"/>
              </a:rPr>
              <a:t>Remediation</a:t>
            </a:r>
            <a:endParaRPr sz="4800">
              <a:latin typeface="Agency FB"/>
              <a:cs typeface="Agency FB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4512" y="1965604"/>
            <a:ext cx="8334375" cy="1432560"/>
          </a:xfrm>
          <a:custGeom>
            <a:avLst/>
            <a:gdLst/>
            <a:ahLst/>
            <a:cxnLst/>
            <a:rect l="l" t="t" r="r" b="b"/>
            <a:pathLst>
              <a:path w="8334375" h="1432560">
                <a:moveTo>
                  <a:pt x="0" y="0"/>
                </a:moveTo>
                <a:lnTo>
                  <a:pt x="8333905" y="0"/>
                </a:lnTo>
                <a:lnTo>
                  <a:pt x="8333905" y="1432560"/>
                </a:lnTo>
                <a:lnTo>
                  <a:pt x="0" y="1432560"/>
                </a:lnTo>
                <a:lnTo>
                  <a:pt x="0" y="0"/>
                </a:lnTo>
                <a:close/>
              </a:path>
            </a:pathLst>
          </a:custGeom>
          <a:solidFill>
            <a:srgbClr val="D6DCE5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4513" y="1965608"/>
            <a:ext cx="0" cy="1432560"/>
          </a:xfrm>
          <a:custGeom>
            <a:avLst/>
            <a:gdLst/>
            <a:ahLst/>
            <a:cxnLst/>
            <a:rect l="l" t="t" r="r" b="b"/>
            <a:pathLst>
              <a:path w="0" h="1432560">
                <a:moveTo>
                  <a:pt x="0" y="0"/>
                </a:moveTo>
                <a:lnTo>
                  <a:pt x="0" y="143256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8871" y="1965604"/>
          <a:ext cx="8860155" cy="1432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"/>
                <a:gridCol w="8333740"/>
              </a:tblGrid>
              <a:tr h="1432559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2000" spc="-5" b="1">
                          <a:latin typeface="Calibri"/>
                          <a:cs typeface="Calibri"/>
                        </a:rPr>
                        <a:t>OBJECTIVE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93980" vert="vert270">
                    <a:solidFill>
                      <a:srgbClr val="ADB9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Capitalize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on 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long-standing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USMC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efforts 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20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accelerating: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63525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Property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OM&amp;S.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3525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Budgetary opening</a:t>
                      </a:r>
                      <a:r>
                        <a:rPr dirty="0" sz="20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balances.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3525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Financial reporting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45">
                          <a:latin typeface="Calibri"/>
                          <a:cs typeface="Calibri"/>
                        </a:rPr>
                        <a:t>FBWT.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74930"/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24206" y="3568375"/>
            <a:ext cx="824865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51205" marR="5080" indent="-73914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Calibri"/>
                <a:cs typeface="Calibri"/>
              </a:rPr>
              <a:t>Joint </a:t>
            </a:r>
            <a:r>
              <a:rPr dirty="0" sz="2000" b="1">
                <a:latin typeface="Calibri"/>
                <a:cs typeface="Calibri"/>
              </a:rPr>
              <a:t>And </a:t>
            </a:r>
            <a:r>
              <a:rPr dirty="0" sz="2000" spc="-5" b="1">
                <a:latin typeface="Calibri"/>
                <a:cs typeface="Calibri"/>
              </a:rPr>
              <a:t>Cross-functional </a:t>
            </a:r>
            <a:r>
              <a:rPr dirty="0" sz="2000" b="1">
                <a:latin typeface="Calibri"/>
                <a:cs typeface="Calibri"/>
              </a:rPr>
              <a:t>Solutioning Of </a:t>
            </a:r>
            <a:r>
              <a:rPr dirty="0" sz="2000" spc="-5" b="1">
                <a:latin typeface="Calibri"/>
                <a:cs typeface="Calibri"/>
              </a:rPr>
              <a:t>Identified Deficiencies Will </a:t>
            </a:r>
            <a:r>
              <a:rPr dirty="0" sz="2000" spc="-15" b="1">
                <a:latin typeface="Calibri"/>
                <a:cs typeface="Calibri"/>
              </a:rPr>
              <a:t>Generate  </a:t>
            </a:r>
            <a:r>
              <a:rPr dirty="0" sz="2000" spc="-5" b="1">
                <a:latin typeface="Calibri"/>
                <a:cs typeface="Calibri"/>
              </a:rPr>
              <a:t>Modernized </a:t>
            </a:r>
            <a:r>
              <a:rPr dirty="0" sz="2000" b="1">
                <a:latin typeface="Calibri"/>
                <a:cs typeface="Calibri"/>
              </a:rPr>
              <a:t>And </a:t>
            </a:r>
            <a:r>
              <a:rPr dirty="0" sz="2000" spc="-10" b="1">
                <a:latin typeface="Calibri"/>
                <a:cs typeface="Calibri"/>
              </a:rPr>
              <a:t>Innovative </a:t>
            </a:r>
            <a:r>
              <a:rPr dirty="0" sz="2000" spc="-5" b="1">
                <a:latin typeface="Calibri"/>
                <a:cs typeface="Calibri"/>
              </a:rPr>
              <a:t>Approaches Across </a:t>
            </a:r>
            <a:r>
              <a:rPr dirty="0" sz="2000" b="1">
                <a:latin typeface="Calibri"/>
                <a:cs typeface="Calibri"/>
              </a:rPr>
              <a:t>USN And</a:t>
            </a:r>
            <a:r>
              <a:rPr dirty="0" sz="2000" spc="-7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USMC.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8871" y="1187720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39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978416" y="1187720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39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2521" y="1187721"/>
            <a:ext cx="8872855" cy="12700"/>
          </a:xfrm>
          <a:custGeom>
            <a:avLst/>
            <a:gdLst/>
            <a:ahLst/>
            <a:cxnLst/>
            <a:rect l="l" t="t" r="r" b="b"/>
            <a:pathLst>
              <a:path w="8872855" h="12700">
                <a:moveTo>
                  <a:pt x="0" y="12700"/>
                </a:moveTo>
                <a:lnTo>
                  <a:pt x="8872245" y="12700"/>
                </a:lnTo>
                <a:lnTo>
                  <a:pt x="8872245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2521" y="1895111"/>
            <a:ext cx="8872855" cy="0"/>
          </a:xfrm>
          <a:custGeom>
            <a:avLst/>
            <a:gdLst/>
            <a:ahLst/>
            <a:cxnLst/>
            <a:rect l="l" t="t" r="r" b="b"/>
            <a:pathLst>
              <a:path w="8872855" h="0">
                <a:moveTo>
                  <a:pt x="0" y="0"/>
                </a:moveTo>
                <a:lnTo>
                  <a:pt x="887224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5221" y="1200421"/>
            <a:ext cx="8847455" cy="675640"/>
          </a:xfrm>
          <a:prstGeom prst="rect">
            <a:avLst/>
          </a:prstGeom>
          <a:solidFill>
            <a:srgbClr val="8FAADC"/>
          </a:solidFill>
        </p:spPr>
        <p:txBody>
          <a:bodyPr wrap="square" lIns="0" tIns="22860" rIns="0" bIns="0" rtlCol="0" vert="horz">
            <a:spAutoFit/>
          </a:bodyPr>
          <a:lstStyle/>
          <a:p>
            <a:pPr marL="2534285" marR="387985" indent="-2138680">
              <a:lnSpc>
                <a:spcPct val="100000"/>
              </a:lnSpc>
              <a:spcBef>
                <a:spcPts val="180"/>
              </a:spcBef>
            </a:pPr>
            <a:r>
              <a:rPr dirty="0" sz="2000" spc="-5" b="1" i="1">
                <a:latin typeface="Calibri"/>
                <a:cs typeface="Calibri"/>
              </a:rPr>
              <a:t>PROBLEM: </a:t>
            </a:r>
            <a:r>
              <a:rPr dirty="0" sz="2000" spc="-5" i="1">
                <a:latin typeface="Calibri"/>
                <a:cs typeface="Calibri"/>
              </a:rPr>
              <a:t>After </a:t>
            </a:r>
            <a:r>
              <a:rPr dirty="0" sz="2000" i="1">
                <a:latin typeface="Calibri"/>
                <a:cs typeface="Calibri"/>
              </a:rPr>
              <a:t>of two years of full audit, USMC </a:t>
            </a:r>
            <a:r>
              <a:rPr dirty="0" sz="2000" spc="-5" i="1">
                <a:latin typeface="Calibri"/>
                <a:cs typeface="Calibri"/>
              </a:rPr>
              <a:t>continues </a:t>
            </a:r>
            <a:r>
              <a:rPr dirty="0" sz="2000" spc="-15" i="1">
                <a:latin typeface="Calibri"/>
                <a:cs typeface="Calibri"/>
              </a:rPr>
              <a:t>to </a:t>
            </a:r>
            <a:r>
              <a:rPr dirty="0" sz="2000" spc="-5" i="1">
                <a:latin typeface="Calibri"/>
                <a:cs typeface="Calibri"/>
              </a:rPr>
              <a:t>have </a:t>
            </a:r>
            <a:r>
              <a:rPr dirty="0" sz="2000" spc="-10" i="1">
                <a:latin typeface="Calibri"/>
                <a:cs typeface="Calibri"/>
              </a:rPr>
              <a:t>substantial  </a:t>
            </a:r>
            <a:r>
              <a:rPr dirty="0" sz="2000" i="1">
                <a:latin typeface="Calibri"/>
                <a:cs typeface="Calibri"/>
              </a:rPr>
              <a:t>weakness </a:t>
            </a:r>
            <a:r>
              <a:rPr dirty="0" sz="2000" spc="-5" i="1">
                <a:latin typeface="Calibri"/>
                <a:cs typeface="Calibri"/>
              </a:rPr>
              <a:t>across several </a:t>
            </a:r>
            <a:r>
              <a:rPr dirty="0" sz="2000" spc="-10" i="1">
                <a:latin typeface="Calibri"/>
                <a:cs typeface="Calibri"/>
              </a:rPr>
              <a:t>focus</a:t>
            </a:r>
            <a:r>
              <a:rPr dirty="0" sz="2000" spc="-9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areas.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42772" y="4456176"/>
            <a:ext cx="7110983" cy="18455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Olga Denisova</dc:creator>
  <dc:title>PowerPoint Presentation</dc:title>
  <dcterms:created xsi:type="dcterms:W3CDTF">2019-04-16T18:52:52Z</dcterms:created>
  <dcterms:modified xsi:type="dcterms:W3CDTF">2019-04-16T18:52:52Z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2019-02-07T00:00:00Z</vt:filetime>
  </property>
  <property fmtid="{D5CDD505-2E9C-101B-9397-08002B2CF9AE}" pid="3" name="Creator">
    <vt:lpwstr>Acrobat PDFMaker 11 for PowerPoint</vt:lpwstr>
  </property>
  <property fmtid="{D5CDD505-2E9C-101B-9397-08002B2CF9AE}" pid="4" name="LastSaved">
    <vt:filetime>2019-04-16T00:00:00Z</vt:filetime>
  </property>
</Properties>
</file>